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sldIdLst>
    <p:sldId id="307" r:id="rId2"/>
    <p:sldId id="284" r:id="rId3"/>
    <p:sldId id="285" r:id="rId4"/>
    <p:sldId id="286" r:id="rId5"/>
    <p:sldId id="287" r:id="rId6"/>
    <p:sldId id="317" r:id="rId7"/>
    <p:sldId id="361" r:id="rId8"/>
    <p:sldId id="362" r:id="rId9"/>
    <p:sldId id="288" r:id="rId10"/>
    <p:sldId id="319" r:id="rId11"/>
    <p:sldId id="320" r:id="rId12"/>
    <p:sldId id="312" r:id="rId13"/>
    <p:sldId id="314" r:id="rId14"/>
    <p:sldId id="321" r:id="rId15"/>
    <p:sldId id="291" r:id="rId16"/>
    <p:sldId id="363" r:id="rId17"/>
    <p:sldId id="364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48B682"/>
    <a:srgbClr val="F26F1D"/>
    <a:srgbClr val="4142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109" autoAdjust="0"/>
  </p:normalViewPr>
  <p:slideViewPr>
    <p:cSldViewPr>
      <p:cViewPr>
        <p:scale>
          <a:sx n="100" d="100"/>
          <a:sy n="100" d="100"/>
        </p:scale>
        <p:origin x="-45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Количество студентов и выпускников колледжа, открывших собственное дело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студентов и выпускников колледжа, открывших собственное дело</c:v>
                </c:pt>
              </c:strCache>
            </c:strRef>
          </c:tx>
          <c:marker>
            <c:symbol val="none"/>
          </c:marker>
          <c:cat>
            <c:strRef>
              <c:f>Лист1!$A$2:$A$4</c:f>
              <c:strCache>
                <c:ptCount val="3"/>
                <c:pt idx="0">
                  <c:v>базовое значение</c:v>
                </c:pt>
                <c:pt idx="1">
                  <c:v>2019</c:v>
                </c:pt>
                <c:pt idx="2">
                  <c:v>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907328"/>
        <c:axId val="191908864"/>
      </c:lineChart>
      <c:catAx>
        <c:axId val="191907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91908864"/>
        <c:crosses val="autoZero"/>
        <c:auto val="1"/>
        <c:lblAlgn val="ctr"/>
        <c:lblOffset val="100"/>
        <c:noMultiLvlLbl val="0"/>
      </c:catAx>
      <c:valAx>
        <c:axId val="191908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907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b="1" dirty="0">
                <a:effectLst/>
              </a:rPr>
              <a:t>Количество</a:t>
            </a:r>
            <a:r>
              <a:rPr lang="ru-RU" sz="1200" b="1" baseline="0" dirty="0">
                <a:effectLst/>
              </a:rPr>
              <a:t> студентов и выпускников колледжа, прошедших обучение по программам </a:t>
            </a:r>
            <a:r>
              <a:rPr lang="ru-RU" sz="1200" b="1" baseline="0" dirty="0" err="1">
                <a:effectLst/>
              </a:rPr>
              <a:t>профподготовки</a:t>
            </a:r>
            <a:r>
              <a:rPr lang="ru-RU" sz="1200" b="1" baseline="0" dirty="0">
                <a:effectLst/>
              </a:rPr>
              <a:t>, переподготовки и повышения квалификации по востребованным профессиям</a:t>
            </a:r>
            <a:endParaRPr lang="ru-RU" sz="1200" b="1" dirty="0">
              <a:effectLst/>
            </a:endParaRPr>
          </a:p>
        </c:rich>
      </c:tx>
      <c:layout>
        <c:manualLayout>
          <c:xMode val="edge"/>
          <c:yMode val="edge"/>
          <c:x val="0.14444793289798538"/>
          <c:y val="7.691782511408285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студентов и выпускников колледжа, открывших собственное дело</c:v>
                </c:pt>
              </c:strCache>
            </c:strRef>
          </c:tx>
          <c:marker>
            <c:symbol val="none"/>
          </c:marker>
          <c:cat>
            <c:strRef>
              <c:f>Лист1!$A$2:$A$4</c:f>
              <c:strCache>
                <c:ptCount val="3"/>
                <c:pt idx="0">
                  <c:v>базовое значение</c:v>
                </c:pt>
                <c:pt idx="1">
                  <c:v>2019</c:v>
                </c:pt>
                <c:pt idx="2">
                  <c:v>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843264"/>
        <c:axId val="184870016"/>
      </c:lineChart>
      <c:catAx>
        <c:axId val="184843264"/>
        <c:scaling>
          <c:orientation val="minMax"/>
        </c:scaling>
        <c:delete val="0"/>
        <c:axPos val="b"/>
        <c:majorTickMark val="out"/>
        <c:minorTickMark val="none"/>
        <c:tickLblPos val="nextTo"/>
        <c:crossAx val="184870016"/>
        <c:crosses val="autoZero"/>
        <c:auto val="1"/>
        <c:lblAlgn val="ctr"/>
        <c:lblOffset val="100"/>
        <c:noMultiLvlLbl val="0"/>
      </c:catAx>
      <c:valAx>
        <c:axId val="18487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8432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C1922-A74F-4A04-9729-C660342E304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64BBA-59A5-4F23-8A5D-04DB6AED25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1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Текст, выделенный серым курсивом, после замены и/или</a:t>
            </a:r>
            <a:r>
              <a:rPr lang="ru-RU" baseline="0" dirty="0" smtClean="0"/>
              <a:t> </a:t>
            </a:r>
            <a:r>
              <a:rPr lang="ru-RU" dirty="0" smtClean="0"/>
              <a:t>внесения необходимых элементов следует удалить.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39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Текст, выделенный серым курсивом (для замены, комментарии), после внесения необходимых элементов следует удалить. При необходимости можно разделить на несколько слайдов. При необходимости можно разделить на несколько слайдов.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583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Текст, выделенный серым курсивом (для замены, комментарии), после внесения необходимых элементов следует удалить. При необходимости можно разделить на несколько слайдов. При необходимости можно разделить на несколько слайдов.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58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7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800" dirty="0" smtClean="0"/>
              <a:t>Могут быть выделены только наиболее значимые результаты. Число строк,</a:t>
            </a:r>
            <a:r>
              <a:rPr lang="ru-RU" sz="800" baseline="0" dirty="0" smtClean="0"/>
              <a:t> столбцов</a:t>
            </a:r>
            <a:r>
              <a:rPr lang="ru-RU" sz="800" dirty="0" smtClean="0"/>
              <a:t> не является</a:t>
            </a:r>
            <a:r>
              <a:rPr lang="ru-RU" sz="800" baseline="0" dirty="0" smtClean="0"/>
              <a:t> регламентацией </a:t>
            </a:r>
            <a:r>
              <a:rPr lang="ru-RU" sz="800" dirty="0" smtClean="0"/>
              <a:t>количества необходимых</a:t>
            </a:r>
            <a:r>
              <a:rPr lang="ru-RU" sz="800" baseline="0" dirty="0" smtClean="0"/>
              <a:t> позиций</a:t>
            </a:r>
            <a:r>
              <a:rPr lang="ru-RU" sz="800" dirty="0" smtClean="0"/>
              <a:t>. </a:t>
            </a:r>
            <a:r>
              <a:rPr lang="ru-RU" sz="800" baseline="0" dirty="0" smtClean="0"/>
              <a:t>Освобождающееся пространство слайда следует использовать для увеличения размера шрифта. </a:t>
            </a:r>
            <a:r>
              <a:rPr lang="ru-RU" sz="800" dirty="0" smtClean="0"/>
              <a:t>Текст, выделенный серым курсивом (для замены, комментарии),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67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Цветовая гамма может</a:t>
            </a:r>
            <a:r>
              <a:rPr lang="ru-RU" baseline="0" dirty="0" smtClean="0"/>
              <a:t> быть изменена по усмотрению управленческой команды. </a:t>
            </a:r>
            <a:r>
              <a:rPr lang="ru-RU" dirty="0" smtClean="0"/>
              <a:t>Текст, выделенный серым курсивом (для замены, комментарии), после внесения необходимых элементов следует удалить.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1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Текст, выделенный серым курсивом, после замены и/или внесения необходимых элементов следует удалить.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16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Число</a:t>
            </a:r>
            <a:r>
              <a:rPr lang="ru-RU" baseline="0" dirty="0" smtClean="0"/>
              <a:t> строк не предполагает обязательное заполнение такого количества показателей. Освобождающееся пространство слайда следует использовать для увеличения размера шрифта.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20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20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00" dirty="0" smtClean="0"/>
              <a:t>Текст, выделенный</a:t>
            </a:r>
            <a:r>
              <a:rPr lang="ru-RU" sz="700" baseline="0" dirty="0" smtClean="0"/>
              <a:t> </a:t>
            </a:r>
            <a:r>
              <a:rPr lang="ru-RU" sz="700" dirty="0" smtClean="0"/>
              <a:t>серым курсивом, после внесения необходимых элементов следует удалить.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520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7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64BBA-59A5-4F23-8A5D-04DB6AED25B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4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33768"/>
            <a:ext cx="9144000" cy="8101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_AvanteBs" panose="020B0402020202020204" pitchFamily="34" charset="-52"/>
              </a:defRPr>
            </a:lvl1pPr>
          </a:lstStyle>
          <a:p>
            <a:pPr lvl="0"/>
            <a:r>
              <a:rPr lang="ru-RU" dirty="0" smtClean="0"/>
              <a:t>ТЕМА</a:t>
            </a:r>
          </a:p>
          <a:p>
            <a:pPr lvl="0"/>
            <a:r>
              <a:rPr lang="ru-RU" dirty="0" smtClean="0"/>
              <a:t>ДОКЛАДА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705877"/>
            <a:ext cx="9144000" cy="4860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1">
                <a:solidFill>
                  <a:srgbClr val="F26F1D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>
                <a:latin typeface="Century Gothic" panose="020B0502020202020204" pitchFamily="34" charset="0"/>
              </a:rPr>
              <a:t>СПИКЕР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192191"/>
            <a:ext cx="9144000" cy="323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rgbClr val="414243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/>
              <a:t>должность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0" y="141480"/>
            <a:ext cx="6552728" cy="3238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="1" baseline="0">
                <a:solidFill>
                  <a:schemeClr val="bg1"/>
                </a:solidFill>
                <a:latin typeface="a_AvanteBs" panose="020B0402020202020204" pitchFamily="34" charset="-52"/>
              </a:defRPr>
            </a:lvl1pPr>
          </a:lstStyle>
          <a:p>
            <a:pPr lvl="0"/>
            <a:r>
              <a:rPr lang="ru-RU" dirty="0" smtClean="0"/>
              <a:t>НАЗВАНИЕ СЛАЙДА</a:t>
            </a:r>
            <a:endParaRPr lang="ru-RU" dirty="0"/>
          </a:p>
        </p:txBody>
      </p:sp>
      <p:sp>
        <p:nvSpPr>
          <p:cNvPr id="6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5148065" y="897564"/>
            <a:ext cx="3816423" cy="3564397"/>
          </a:xfr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ru-RU" dirty="0" smtClean="0"/>
              <a:t>Вставить текст слайда</a:t>
            </a:r>
            <a:endParaRPr lang="ru-RU" dirty="0"/>
          </a:p>
        </p:txBody>
      </p:sp>
      <p:sp>
        <p:nvSpPr>
          <p:cNvPr id="7" name="Диаграмма 2"/>
          <p:cNvSpPr>
            <a:spLocks noGrp="1"/>
          </p:cNvSpPr>
          <p:nvPr>
            <p:ph type="chart" sz="quarter" idx="13" hasCustomPrompt="1"/>
          </p:nvPr>
        </p:nvSpPr>
        <p:spPr>
          <a:xfrm>
            <a:off x="395289" y="897732"/>
            <a:ext cx="4537075" cy="3564731"/>
          </a:xfrm>
        </p:spPr>
        <p:txBody>
          <a:bodyPr anchor="ctr">
            <a:normAutofit/>
          </a:bodyPr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ru-RU" sz="1800" dirty="0" smtClean="0">
                <a:latin typeface="Century Gothic" panose="020B0502020202020204" pitchFamily="34" charset="0"/>
              </a:rPr>
              <a:t>Вставить диаграмму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604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WWW.GLOBALEDU.RU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62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13"/>
          <p:cNvSpPr>
            <a:spLocks noGrp="1"/>
          </p:cNvSpPr>
          <p:nvPr/>
        </p:nvSpPr>
        <p:spPr>
          <a:xfrm>
            <a:off x="-1" y="505686"/>
            <a:ext cx="9144001" cy="947738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Дополнительная профессиональная программа профессиональной переподготовки руководителей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и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управленческих команд </a:t>
            </a:r>
            <a:endParaRPr kumimoji="0" lang="ru-RU" sz="10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профессиональных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образовательных организаций 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</a:br>
            <a:r>
              <a:rPr lang="ru-RU" sz="1000" i="1" dirty="0">
                <a:solidFill>
                  <a:sysClr val="windowText" lastClr="000000"/>
                </a:solidFill>
              </a:rPr>
              <a:t>«Управление кластерным взаимодействием в среднем профессиональном образовании</a:t>
            </a: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»  </a:t>
            </a:r>
          </a:p>
          <a:p>
            <a:pPr lvl="0">
              <a:defRPr/>
            </a:pPr>
            <a:r>
              <a:rPr kumimoji="0" lang="ru-RU" sz="1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(«Школа лидеров СПО: </a:t>
            </a:r>
            <a:r>
              <a:rPr lang="ru-RU" sz="1000" i="1" dirty="0" smtClean="0">
                <a:latin typeface="Calibri"/>
              </a:rPr>
              <a:t>кластерное</a:t>
            </a:r>
            <a:r>
              <a:rPr kumimoji="0" lang="ru-RU" sz="10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взаимодействие»)</a:t>
            </a:r>
            <a:endParaRPr kumimoji="0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13" name="Shape 121"/>
          <p:cNvSpPr/>
          <p:nvPr/>
        </p:nvSpPr>
        <p:spPr>
          <a:xfrm>
            <a:off x="469163" y="1635646"/>
            <a:ext cx="821537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 sz="2400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Центра профессиональной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мобильности и предпринимательства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 sz="2400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базе БУ «Междуреченский агропромышленный колледж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hape 176"/>
          <p:cNvSpPr/>
          <p:nvPr/>
        </p:nvSpPr>
        <p:spPr>
          <a:xfrm>
            <a:off x="5434018" y="3514570"/>
            <a:ext cx="3628750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Учас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</a:t>
            </a:r>
            <a:r>
              <a:rPr kumimoji="0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ники</a:t>
            </a: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проектной </a:t>
            </a:r>
            <a:r>
              <a:rPr lang="ru-RU" sz="1400" i="1" dirty="0" smtClean="0">
                <a:solidFill>
                  <a:sysClr val="windowText" lastClr="000000"/>
                </a:solidFill>
                <a:latin typeface="Calibri"/>
              </a:rPr>
              <a:t>группы</a:t>
            </a: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ФИО</a:t>
            </a:r>
            <a:r>
              <a:rPr lang="ru-RU" sz="1400" i="1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kumimoji="0" lang="ru-RU" sz="1400" b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Лунина Н.</a:t>
            </a:r>
            <a:r>
              <a:rPr kumimoji="0" lang="ru-RU" sz="1400" b="0" u="sng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Н.</a:t>
            </a:r>
            <a:r>
              <a:rPr kumimoji="0" lang="ru-RU" sz="1400" b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hape 176"/>
          <p:cNvSpPr/>
          <p:nvPr/>
        </p:nvSpPr>
        <p:spPr>
          <a:xfrm>
            <a:off x="3995936" y="4758829"/>
            <a:ext cx="129614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Москва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</a:t>
            </a: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04683" y="-13294"/>
            <a:ext cx="8960163" cy="603925"/>
            <a:chOff x="104683" y="-13294"/>
            <a:chExt cx="8960163" cy="603925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182217" y="-13294"/>
              <a:ext cx="779565" cy="60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83" y="118172"/>
              <a:ext cx="2019045" cy="452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3" y="75176"/>
              <a:ext cx="1036463" cy="441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Рисунок 2" descr="Вырезка экрана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07" t="7033" r="9385" b="7700"/>
          <a:stretch/>
        </p:blipFill>
        <p:spPr>
          <a:xfrm>
            <a:off x="3468153" y="3219822"/>
            <a:ext cx="1698921" cy="1192763"/>
          </a:xfrm>
          <a:prstGeom prst="rect">
            <a:avLst/>
          </a:prstGeom>
        </p:spPr>
      </p:pic>
      <p:sp>
        <p:nvSpPr>
          <p:cNvPr id="21" name="Shape 176"/>
          <p:cNvSpPr/>
          <p:nvPr/>
        </p:nvSpPr>
        <p:spPr>
          <a:xfrm>
            <a:off x="148191" y="3270547"/>
            <a:ext cx="3096344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 sz="2400"/>
            </a:pP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  ПО ХМАО-Югры «Междуреченский агропромышленный колледж»</a:t>
            </a:r>
            <a:endParaRPr lang="ru-RU" sz="1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Shape 176"/>
          <p:cNvSpPr/>
          <p:nvPr/>
        </p:nvSpPr>
        <p:spPr>
          <a:xfrm>
            <a:off x="108111" y="4155926"/>
            <a:ext cx="3239753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defPPr>
              <a:defRPr lang="en-US"/>
            </a:defPPr>
            <a:lvl1pPr marL="0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0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08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412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217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02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082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631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435" algn="l" defTabSz="45680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8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Контактная</a:t>
            </a:r>
            <a:r>
              <a:rPr kumimoji="0" lang="ru-RU" sz="1400" b="0" i="1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информация</a:t>
            </a:r>
            <a:r>
              <a:rPr kumimoji="0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>
              <a:defRPr/>
            </a:pP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т.</a:t>
            </a:r>
            <a:r>
              <a:rPr lang="ru-RU" sz="1400" dirty="0"/>
              <a:t> </a:t>
            </a:r>
            <a:r>
              <a:rPr lang="ru-RU" sz="1400" dirty="0" smtClean="0"/>
              <a:t>+7 (34677)3-23-43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e-mail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  <a:r>
              <a:rPr lang="en-US" sz="1400" u="sng" dirty="0" err="1" smtClean="0"/>
              <a:t>mpu</a:t>
            </a:r>
            <a:r>
              <a:rPr lang="ru-RU" sz="1400" u="sng" dirty="0"/>
              <a:t>@</a:t>
            </a:r>
            <a:r>
              <a:rPr lang="en-US" sz="1400" u="sng" dirty="0"/>
              <a:t>list</a:t>
            </a:r>
            <a:r>
              <a:rPr lang="ru-RU" sz="1400" u="sng" dirty="0"/>
              <a:t>.</a:t>
            </a:r>
            <a:r>
              <a:rPr lang="en-US" sz="1400" u="sng" dirty="0"/>
              <a:t>ru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_</a:t>
            </a:r>
            <a:endParaRPr kumimoji="0" sz="1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3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699650"/>
              </p:ext>
            </p:extLst>
          </p:nvPr>
        </p:nvGraphicFramePr>
        <p:xfrm>
          <a:off x="467544" y="267494"/>
          <a:ext cx="8291264" cy="3555735"/>
        </p:xfrm>
        <a:graphic>
          <a:graphicData uri="http://schemas.openxmlformats.org/drawingml/2006/table">
            <a:tbl>
              <a:tblPr/>
              <a:tblGrid>
                <a:gridCol w="3790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95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85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958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46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14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16024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Результат 2. </a:t>
                      </a:r>
                      <a:r>
                        <a:rPr lang="ru-RU" sz="800" i="1" baseline="0" dirty="0" smtClean="0"/>
                        <a:t>Разработаны программы профессионального обучения по предпринимательству и  по наиболее востребованным и перспективным профессиям  </a:t>
                      </a:r>
                      <a:endParaRPr lang="ru-RU" sz="800" i="1" dirty="0" smtClean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607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Ответственный за достижение результата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Карпова А.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И. о. начальника отдела по реализации ОП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0744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Панфилова О. Л.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Еськова И. П.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Сафин С. О.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Еськова И. П.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10</a:t>
                      </a:r>
                      <a:endParaRPr lang="ru-RU" sz="1050" dirty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Лобова О. А.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Еськова И. П.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10</a:t>
                      </a:r>
                      <a:endParaRPr lang="ru-RU" sz="1050" dirty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7380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r>
                        <a:rPr lang="ru-RU" sz="800" b="1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800" b="1" i="1" baseline="0" dirty="0" smtClean="0">
                          <a:solidFill>
                            <a:schemeClr val="tx1"/>
                          </a:solidFill>
                        </a:rPr>
                        <a:t>3 </a:t>
                      </a: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Увеличение количества слушателей на программы профессионального обучения</a:t>
                      </a:r>
                      <a:endParaRPr lang="ru-RU" sz="8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90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Ответственный за достижение результата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И. о. начальника отдела по реализации ОП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Новикова В. В. 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/>
                        <a:t>10</a:t>
                      </a:r>
                      <a:endParaRPr lang="ru-RU" sz="1000" b="0" i="0" dirty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Абакумов А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/>
                        <a:t>10</a:t>
                      </a:r>
                      <a:endParaRPr lang="ru-RU" sz="1000" b="0" i="0" dirty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866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064252"/>
              </p:ext>
            </p:extLst>
          </p:nvPr>
        </p:nvGraphicFramePr>
        <p:xfrm>
          <a:off x="539552" y="267494"/>
          <a:ext cx="8219256" cy="2364908"/>
        </p:xfrm>
        <a:graphic>
          <a:graphicData uri="http://schemas.openxmlformats.org/drawingml/2006/table">
            <a:tbl>
              <a:tblPr/>
              <a:tblGrid>
                <a:gridCol w="3070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395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85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958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46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14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18733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Результат 4. </a:t>
                      </a: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Выдача документов об окончании курсов</a:t>
                      </a:r>
                      <a:endParaRPr lang="ru-RU" sz="8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607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Ответственный за достижение результата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И. о. начальника отдела по реализации ОП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0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Новикова В.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методимт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10</a:t>
                      </a:r>
                      <a:endParaRPr lang="ru-RU" sz="1050" dirty="0"/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7380">
                <a:tc gridSpan="6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r>
                        <a:rPr lang="ru-RU" sz="800" b="1" i="1" baseline="0" dirty="0" smtClean="0">
                          <a:solidFill>
                            <a:schemeClr val="tx1"/>
                          </a:solidFill>
                        </a:rPr>
                        <a:t> 5.: </a:t>
                      </a: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Увеличение количества индивидуальных предпринимателей</a:t>
                      </a:r>
                      <a:endParaRPr lang="ru-RU" sz="8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890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Ответственный за достижение результата проекта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Балина В.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председателя комитета несырьевого сектора экономики и поддержки предпринимательства</a:t>
                      </a:r>
                      <a:endParaRPr lang="ru-RU" sz="800" b="0" i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Максимова Н. Ю.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1396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Талалаева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К. 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преподаватель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0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Л. В.</a:t>
                      </a:r>
                    </a:p>
                    <a:p>
                      <a:pPr marL="0" marR="0" lvl="0" indent="0" algn="ctr" defTabSz="890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538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46510"/>
              </p:ext>
            </p:extLst>
          </p:nvPr>
        </p:nvGraphicFramePr>
        <p:xfrm>
          <a:off x="27488" y="533412"/>
          <a:ext cx="9037358" cy="4049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302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071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2242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ru-RU" sz="1400" b="0" i="1" dirty="0" smtClean="0">
                          <a:solidFill>
                            <a:schemeClr val="tx1"/>
                          </a:solidFill>
                        </a:rPr>
                        <a:t>Твояперезагрузка</a:t>
                      </a:r>
                      <a:endParaRPr lang="ru-RU" sz="14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282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Заинтересованная</a:t>
                      </a:r>
                      <a:r>
                        <a:rPr lang="ru-RU" sz="16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сторона (о</a:t>
                      </a:r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рган/организация)</a:t>
                      </a:r>
                      <a:r>
                        <a:rPr lang="ru-RU" sz="16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// </a:t>
                      </a:r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Представитель интересов</a:t>
                      </a:r>
                      <a:b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(ФИО, должность)</a:t>
                      </a:r>
                      <a:r>
                        <a:rPr lang="ru-RU" sz="16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Ожидание от реализации проекта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7902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БУ Междуреченский агропромышленный колледж </a:t>
                      </a:r>
                      <a:endParaRPr lang="ru-RU" sz="1600" b="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</a:t>
                      </a:r>
                      <a:r>
                        <a:rPr lang="ru-RU" sz="16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доли не</a:t>
                      </a:r>
                      <a:r>
                        <a:rPr lang="ru-RU" sz="1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занятой молодежи на рынке труда , трудоустройство выпускников </a:t>
                      </a:r>
                    </a:p>
                    <a:p>
                      <a:pPr algn="ctr"/>
                      <a:endParaRPr lang="ru-RU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7902">
                <a:tc>
                  <a:txBody>
                    <a:bodyPr/>
                    <a:lstStyle/>
                    <a:p>
                      <a:pPr algn="l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Администрация Кондинского </a:t>
                      </a:r>
                      <a:r>
                        <a:rPr lang="ru-RU" sz="160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района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0" kern="12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малого бизнеса в районе, снижение доли незанятой молодежи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7902">
                <a:tc>
                  <a:txBody>
                    <a:bodyPr/>
                    <a:lstStyle/>
                    <a:p>
                      <a:pPr algn="l"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Центр занятости населения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доли незанятой молодежи</a:t>
                      </a:r>
                    </a:p>
                    <a:p>
                      <a:pPr algn="ctr"/>
                      <a:endParaRPr lang="ru-RU" sz="1600" b="0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7902">
                <a:tc>
                  <a:txBody>
                    <a:bodyPr/>
                    <a:lstStyle/>
                    <a:p>
                      <a:pPr algn="l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Фонд поддержки предпринимательства Югры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Увеличение количества индивидуальных предпринимателей, их финансовая поддержка</a:t>
                      </a:r>
                      <a:endParaRPr lang="ru-RU" sz="1600" b="0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8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547664" y="256413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</a:rPr>
              <a:t>Реестр заинтересованных сторон </a:t>
            </a:r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проекта </a:t>
            </a: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ru-RU" sz="12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675966"/>
              </p:ext>
            </p:extLst>
          </p:nvPr>
        </p:nvGraphicFramePr>
        <p:xfrm>
          <a:off x="27488" y="345630"/>
          <a:ext cx="9037358" cy="39687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54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119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863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#</a:t>
                      </a:r>
                      <a:r>
                        <a:rPr lang="ru-RU" sz="1400" b="1" dirty="0" smtClean="0"/>
                        <a:t>Твояперезагрузка</a:t>
                      </a:r>
                    </a:p>
                    <a:p>
                      <a:endParaRPr lang="en-US" sz="1400" b="1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900" b="1" i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Наименование риска (-) </a:t>
                      </a:r>
                      <a:r>
                        <a:rPr lang="ru-RU" sz="9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/возможности (+)</a:t>
                      </a:r>
                      <a:r>
                        <a:rPr lang="ru-RU" sz="900" b="1" i="1" dirty="0" smtClean="0">
                          <a:latin typeface="+mn-lt"/>
                        </a:rPr>
                        <a:t> проекта  2</a:t>
                      </a: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900" b="1" i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Действия по предупреждению риска/ реализации возможности в </a:t>
                      </a:r>
                      <a:r>
                        <a:rPr lang="ru-RU" sz="900" b="1" i="1" dirty="0" smtClean="0">
                          <a:latin typeface="+mn-lt"/>
                        </a:rPr>
                        <a:t>проекте  2</a:t>
                      </a:r>
                      <a:endParaRPr lang="ru-RU" sz="900" b="1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23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Появление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конкуренции на рынке </a:t>
                      </a:r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повлечет  отток желающих обучаться в Центре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endParaRPr lang="ru-RU" sz="1400" b="0" i="1" dirty="0" smtClean="0">
                        <a:latin typeface="+mn-lt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Гибкая система скидок для участников </a:t>
                      </a: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программы</a:t>
                      </a:r>
                      <a:endParaRPr lang="ru-RU" sz="1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394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(-) Увольнение сотрудников, реализующих проект повлечет за собой увеличение сроков реализации 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i="1" dirty="0" smtClean="0">
                        <a:latin typeface="+mn-lt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и внедрение системы стимулирования сотрудников, создание кадрового </a:t>
                      </a:r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резерва</a:t>
                      </a:r>
                      <a:endParaRPr lang="ru-RU" sz="1400" b="0" i="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2070" marR="5207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74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(+) Мобильность центра позволит быстро реагировать на изменения на рынке труда</a:t>
                      </a:r>
                      <a:endParaRPr lang="ru-RU" sz="1400" b="1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b="0" i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Регулярный мониторинг спектра продуктов и услуг, предоставляемых населению</a:t>
                      </a:r>
                      <a:endParaRPr lang="ru-RU" sz="1400" b="1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706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(+)</a:t>
                      </a:r>
                      <a:r>
                        <a:rPr lang="ru-RU" sz="1400" b="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Возможность онлайн обучения позволит охватить большее количество молодежи</a:t>
                      </a:r>
                      <a:endParaRPr lang="ru-RU" sz="1400" b="0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74015" algn="l"/>
                        </a:tabLst>
                        <a:defRPr/>
                      </a:pPr>
                      <a:r>
                        <a:rPr lang="ru-RU" sz="1400" b="0" i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Вовлечение дополнительно в проект  работающих не по специальности молодых людей, желающих открыть собственное дело</a:t>
                      </a:r>
                      <a:endParaRPr lang="ru-RU" sz="1400" b="0" i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b="0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8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547664" y="29044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Реестр рисков и возможностей проекта 2</a:t>
            </a:r>
            <a:r>
              <a:rPr lang="ru-RU" sz="1200" b="1" i="1" dirty="0">
                <a:solidFill>
                  <a:schemeClr val="accent5">
                    <a:lumMod val="50000"/>
                  </a:schemeClr>
                </a:solidFill>
              </a:rPr>
              <a:t>	 </a:t>
            </a:r>
            <a:endParaRPr lang="ru-RU" sz="12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1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07257" y="0"/>
            <a:ext cx="70567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200" b="1" i="1" dirty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Схема  прогнозируемой модели кластерного </a:t>
            </a:r>
            <a:r>
              <a:rPr lang="ru-RU" sz="1200" b="1" i="1" dirty="0" smtClean="0"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взаимодействия  </a:t>
            </a:r>
            <a:endParaRPr lang="ru-RU" sz="1200" i="1" dirty="0"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58699"/>
              </p:ext>
            </p:extLst>
          </p:nvPr>
        </p:nvGraphicFramePr>
        <p:xfrm>
          <a:off x="683568" y="501520"/>
          <a:ext cx="8280920" cy="4446494"/>
        </p:xfrm>
        <a:graphic>
          <a:graphicData uri="http://schemas.openxmlformats.org/drawingml/2006/table">
            <a:tbl>
              <a:tblPr firstRow="1" firstCol="1" bandRow="1"/>
              <a:tblGrid>
                <a:gridCol w="44668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40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91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Предоставление сведений о нетрудоустроенной молодежи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-Финансовая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поддержка ИП через трудоустройство безработных 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граждан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-Оказание консультационной помощи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-Оказание финансовой поддержки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Информирование </a:t>
                      </a: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о востребованности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кадров на рынке труда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-Организация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мероприятий с действующими ИП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 В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перспективе, обеспечение потока слушателей курсов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5482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171450" indent="-171450" algn="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900" b="1" i="1" kern="1200" baseline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Предоставление выносных площадок для выполнения практической части образовательных программ;</a:t>
                      </a: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Организация курсов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 Организация мероприятий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-Бизнес-старт</a:t>
                      </a:r>
                      <a:r>
                        <a:rPr lang="ru-RU" sz="900" b="1" i="1" baseline="0" dirty="0" smtClean="0">
                          <a:effectLst/>
                          <a:latin typeface="Century Gothic" panose="020B0502020202020204" pitchFamily="34" charset="0"/>
                          <a:ea typeface="Times New Roman"/>
                          <a:cs typeface="Times New Roman"/>
                        </a:rPr>
                        <a:t> и сопровождение выпускников курсов</a:t>
                      </a:r>
                      <a:endParaRPr lang="ru-RU" sz="900" dirty="0" smtClean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entury Gothic" panose="020B05020202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2536" marR="425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996268" y="1344437"/>
            <a:ext cx="3335040" cy="104220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ЦЗН</a:t>
            </a:r>
            <a:endParaRPr lang="ru-RU" dirty="0"/>
          </a:p>
          <a:p>
            <a:pPr algn="ctr"/>
            <a:r>
              <a:rPr lang="ru-RU" dirty="0"/>
              <a:t>Фонд поддержки предпринимательства Югры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1" y="1275606"/>
            <a:ext cx="3143969" cy="108394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err="1"/>
              <a:t>Кондинского</a:t>
            </a:r>
            <a:r>
              <a:rPr lang="ru-RU" dirty="0"/>
              <a:t>  района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03648" y="2643758"/>
            <a:ext cx="2520280" cy="9361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Социальные партнеры (ОАО ЮРЭСК, ООО МКС)</a:t>
            </a:r>
            <a:endParaRPr lang="ru-RU" dirty="0" smtClean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84998" y="3130663"/>
            <a:ext cx="3379043" cy="74046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БУ </a:t>
            </a:r>
            <a:r>
              <a:rPr lang="ru-RU" dirty="0"/>
              <a:t>«Междуреченский агропромышленный колледж</a:t>
            </a:r>
            <a:r>
              <a:rPr lang="ru-RU" dirty="0" smtClean="0"/>
              <a:t>»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9" name="Рисунок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9" t="12322" r="25795" b="15004"/>
          <a:stretch/>
        </p:blipFill>
        <p:spPr bwMode="auto">
          <a:xfrm>
            <a:off x="3663098" y="1908973"/>
            <a:ext cx="2345102" cy="13660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973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461" y="220164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План управления коммуникациями (проект 2)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699306"/>
              </p:ext>
            </p:extLst>
          </p:nvPr>
        </p:nvGraphicFramePr>
        <p:xfrm>
          <a:off x="107503" y="771550"/>
          <a:ext cx="8957342" cy="2947844"/>
        </p:xfrm>
        <a:graphic>
          <a:graphicData uri="http://schemas.openxmlformats.org/drawingml/2006/table">
            <a:tbl>
              <a:tblPr/>
              <a:tblGrid>
                <a:gridCol w="4353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129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341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924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545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789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93964">
                <a:tc>
                  <a:txBody>
                    <a:bodyPr/>
                    <a:lstStyle/>
                    <a:p>
                      <a:pPr marL="0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</a:t>
                      </a:r>
                    </a:p>
                    <a:p>
                      <a:pPr marL="0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п/п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Какая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информация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передается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8197" marR="78197" marT="39095" marB="390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Кто передает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информацию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8197" marR="78197" marT="39095" marB="390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Кому передается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информация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8197" marR="78197" marT="39095" marB="390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Когда передает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информацию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8197" marR="78197" marT="39095" marB="390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передается</a:t>
                      </a:r>
                    </a:p>
                    <a:p>
                      <a:pPr algn="ctr"/>
                      <a:r>
                        <a:rPr lang="ru-RU" sz="1000" b="1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информация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8197" marR="78197" marT="39095" marB="390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Приказ об утверждении положения о создании центра профессиональной мобильности и предпринимательства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Бычихина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А.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Каргополова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25.09.2019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электронная почта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i="1" baseline="0" dirty="0" smtClean="0">
                          <a:solidFill>
                            <a:schemeClr val="tx1"/>
                          </a:solidFill>
                        </a:rPr>
                        <a:t>Приказ о введении в действие «дорожной карты» по созданию центра профессиональной мобильности и предпринимательств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Фарфурина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О.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30.10.2019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электронная почта</a:t>
                      </a:r>
                      <a:endParaRPr kumimoji="0" lang="ru-RU" sz="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i="1" baseline="0" dirty="0" smtClean="0">
                          <a:solidFill>
                            <a:schemeClr val="tx1"/>
                          </a:solidFill>
                        </a:rPr>
                        <a:t>Протокол круглого стола с партнерами</a:t>
                      </a:r>
                      <a:endParaRPr lang="ru-RU" sz="800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Бычихина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А.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30.10.2019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электронная почта</a:t>
                      </a:r>
                      <a:endParaRPr kumimoji="0" lang="ru-RU" sz="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Аналитическая справка по результатам информирования общественности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Волчихин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К. А.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Бычихина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А.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10.03.2020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электронная почта</a:t>
                      </a:r>
                      <a:endParaRPr kumimoji="0" lang="ru-RU" sz="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Согласованные дополнительные образовательные программы на методическом совете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Еськова И. П.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10.12.2019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электронная почта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8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59736"/>
              </p:ext>
            </p:extLst>
          </p:nvPr>
        </p:nvGraphicFramePr>
        <p:xfrm>
          <a:off x="611559" y="290442"/>
          <a:ext cx="7920879" cy="4757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20760"/>
                <a:gridCol w="951527"/>
                <a:gridCol w="886889"/>
                <a:gridCol w="861703"/>
              </a:tblGrid>
              <a:tr h="26576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#</a:t>
                      </a:r>
                      <a:r>
                        <a:rPr lang="ru-RU" sz="1200" b="1" dirty="0" smtClean="0"/>
                        <a:t>Твояперезагрузка</a:t>
                      </a:r>
                      <a:endParaRPr lang="ru-RU" sz="12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82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Результаты основных показателей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9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Объём</a:t>
                      </a:r>
                      <a:r>
                        <a:rPr lang="ru-RU" sz="9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финансового обеспечения по годам реализации (руб.)</a:t>
                      </a:r>
                      <a:endParaRPr lang="ru-RU" sz="9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i="1" dirty="0" smtClean="0"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  <a:endParaRPr lang="ru-RU" sz="9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i="1" dirty="0" smtClean="0">
                          <a:latin typeface="Times New Roman" pitchFamily="18" charset="0"/>
                          <a:cs typeface="Times New Roman" pitchFamily="18" charset="0"/>
                        </a:rPr>
                        <a:t>2020г.</a:t>
                      </a:r>
                      <a:endParaRPr lang="ru-RU" sz="9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 по проекту</a:t>
                      </a:r>
                      <a:endParaRPr lang="ru-RU" sz="9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3619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1.4. Внебюджетные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источники</a:t>
                      </a:r>
                      <a:endParaRPr lang="ru-RU" sz="9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98650">
                <a:tc gridSpan="4">
                  <a:txBody>
                    <a:bodyPr/>
                    <a:lstStyle/>
                    <a:p>
                      <a:pPr algn="l"/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ru-RU" sz="9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1.: </a:t>
                      </a:r>
                      <a:r>
                        <a:rPr lang="ru-RU" sz="9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Разработано Положение о создании центра профессиональной мобильности и предпринимательства, </a:t>
                      </a: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«дорожная карта», соглашения с социальными партнерами, определение функционала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Оргтехника,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анцелярские товары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388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2. </a:t>
                      </a:r>
                      <a:r>
                        <a:rPr lang="ru-RU" sz="9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Разработаны программы профессионального обучения по предпринимательству и  по наиболее востребованным и перспективным профессиям  </a:t>
                      </a:r>
                      <a:endParaRPr lang="ru-RU" sz="9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452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Канцелярские товары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 gridSpan="4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 3.: Увеличение количества слушателей на программы профессионального обучения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Канцелярские товары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4. </a:t>
                      </a: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Выдача документов об окончании курсов</a:t>
                      </a:r>
                      <a:endParaRPr lang="ru-RU" sz="9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62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</a:t>
                      </a:r>
                      <a:endParaRPr lang="ru-RU" sz="9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62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Документы об образовании установленного образца</a:t>
                      </a:r>
                      <a:endParaRPr lang="ru-RU" sz="900" b="0" i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на содержание платформы для дистанционного обучения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3619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по проекту, в </a:t>
                      </a:r>
                      <a:r>
                        <a:rPr lang="ru-RU" sz="9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.: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43200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108000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151200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5616" y="221951"/>
            <a:ext cx="6624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i="1" dirty="0" smtClean="0">
                <a:solidFill>
                  <a:schemeClr val="accent5">
                    <a:lumMod val="50000"/>
                  </a:schemeClr>
                </a:solidFill>
              </a:rPr>
              <a:t>Финансовое обеспечение реализации проектов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090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33351"/>
              </p:ext>
            </p:extLst>
          </p:nvPr>
        </p:nvGraphicFramePr>
        <p:xfrm>
          <a:off x="27488" y="533412"/>
          <a:ext cx="9037358" cy="47185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7358"/>
              </a:tblGrid>
              <a:tr h="166130">
                <a:tc>
                  <a:txBody>
                    <a:bodyPr/>
                    <a:lstStyle/>
                    <a:p>
                      <a:pPr lvl="0" algn="ctr">
                        <a:defRPr sz="2400"/>
                      </a:pPr>
                      <a:r>
                        <a:rPr lang="ru-RU" sz="1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</a:t>
                      </a:r>
                      <a:r>
                        <a:rPr lang="ru-RU" sz="14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 профессиональной мобильности и предпринимательства </a:t>
                      </a:r>
                    </a:p>
                    <a:p>
                      <a:pPr lvl="0" algn="ctr">
                        <a:defRPr sz="2400"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 базе БУ «Междуреченский агропромышленный колледж»</a:t>
                      </a:r>
                      <a:endParaRPr lang="ru-RU" sz="1400" b="0" i="1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64058">
                <a:tc>
                  <a:txBody>
                    <a:bodyPr/>
                    <a:lstStyle/>
                    <a:p>
                      <a:pPr algn="ctr"/>
                      <a:endParaRPr lang="ru-RU" sz="9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36307">
                <a:tc>
                  <a:txBody>
                    <a:bodyPr/>
                    <a:lstStyle/>
                    <a:p>
                      <a:endParaRPr lang="ru-RU" sz="1400" b="0" i="1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7624" y="256413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Модели функционирования результатов проектов</a:t>
            </a:r>
            <a:r>
              <a:rPr lang="ru-RU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723275427"/>
              </p:ext>
            </p:extLst>
          </p:nvPr>
        </p:nvGraphicFramePr>
        <p:xfrm>
          <a:off x="611560" y="2067694"/>
          <a:ext cx="3888432" cy="19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692178797"/>
              </p:ext>
            </p:extLst>
          </p:nvPr>
        </p:nvGraphicFramePr>
        <p:xfrm>
          <a:off x="5076056" y="1995686"/>
          <a:ext cx="3621471" cy="18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95842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010232"/>
              </p:ext>
            </p:extLst>
          </p:nvPr>
        </p:nvGraphicFramePr>
        <p:xfrm>
          <a:off x="107504" y="563061"/>
          <a:ext cx="8957342" cy="39446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73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918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Центра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профессиональной мобильности и предпринимательства на базе БУ «Междуреченский агропромышленный колледж»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1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Твояперезагрузка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2224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 начала и окончания</a:t>
                      </a:r>
                      <a:r>
                        <a:rPr lang="ru-RU" sz="105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 2: </a:t>
                      </a:r>
                      <a:r>
                        <a:rPr lang="ru-RU" sz="105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10.09.2019-20.09.2020</a:t>
                      </a:r>
                      <a:endParaRPr lang="ru-RU" sz="105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6208"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Куратор проекта 2: </a:t>
                      </a:r>
                      <a:r>
                        <a:rPr lang="ru-RU" sz="105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Балина В. В. Функциональный </a:t>
                      </a:r>
                      <a:r>
                        <a:rPr lang="ru-RU" sz="105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заказчик: Администрация Кондинского района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Руководитель</a:t>
                      </a:r>
                      <a:r>
                        <a:rPr lang="ru-RU" sz="105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 2: </a:t>
                      </a:r>
                      <a:r>
                        <a:rPr lang="ru-RU" sz="105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Балина В. В</a:t>
                      </a:r>
                      <a:r>
                        <a:rPr lang="ru-RU" sz="105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Заместитель председателя комитета несырьевого сектора экономики и поддержки предпринимательства</a:t>
                      </a:r>
                      <a:endParaRPr lang="ru-RU" sz="1050" b="0" i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Администратор проекта 2: </a:t>
                      </a:r>
                      <a:r>
                        <a:rPr lang="ru-RU" sz="105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Харитончик Т. Б</a:t>
                      </a:r>
                      <a:r>
                        <a:rPr lang="ru-RU" sz="1050" b="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Начальник отдела </a:t>
                      </a:r>
                      <a:r>
                        <a:rPr kumimoji="0" lang="ru-RU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несырьевого сектора экономики и поддержки предпринимательства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25075"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Предпосылки реализации проекта 2: 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9388" indent="84138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1400" b="1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Реализация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Национального проекта «Малое и среднее предпринимательство и поддержка индивидуальной предпринимательской инициативы» от 24 декабря 2018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года;</a:t>
                      </a:r>
                      <a:endParaRPr lang="ru-RU" sz="14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Реализация закона Ханты-Мансийского автономного округа - Югры от 29 декабря 2007 года 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213-оз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 развитии малого и среднего предпринимательства в Ханты-Мансийском автономном округе – Югре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»;</a:t>
                      </a:r>
                      <a:endParaRPr lang="ru-RU" sz="14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 40% выпускников трудоустраивается по специальности в связи с нехваткой рабочих</a:t>
                      </a: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мест;</a:t>
                      </a:r>
                      <a:endParaRPr lang="ru-RU" sz="1400" b="0" i="0" kern="1200" baseline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Предпринимательская «безграмотность» </a:t>
                      </a: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молодежи;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Появление на рынке труда новых специальностей, требующих дополнительных умений, навыков и практического опыта  у выпускников СПО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400" b="0" i="0" kern="1200" baseline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0" y="-13293"/>
            <a:ext cx="9064846" cy="423325"/>
            <a:chOff x="0" y="-13293"/>
            <a:chExt cx="9064846" cy="42332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269097" y="-13293"/>
              <a:ext cx="546440" cy="423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395536" y="279227"/>
            <a:ext cx="4260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положения проекта 2</a:t>
            </a:r>
          </a:p>
        </p:txBody>
      </p:sp>
    </p:spTree>
    <p:extLst>
      <p:ext uri="{BB962C8B-B14F-4D97-AF65-F5344CB8AC3E}">
        <p14:creationId xmlns:p14="http://schemas.microsoft.com/office/powerpoint/2010/main" val="306652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012784"/>
              </p:ext>
            </p:extLst>
          </p:nvPr>
        </p:nvGraphicFramePr>
        <p:xfrm>
          <a:off x="694921" y="724889"/>
          <a:ext cx="7837519" cy="28549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5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79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82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499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18332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/>
                        <a:t>Цель</a:t>
                      </a:r>
                      <a:r>
                        <a:rPr lang="ru-RU" sz="1200" b="1" i="1" baseline="0" dirty="0" smtClean="0"/>
                        <a:t> </a:t>
                      </a:r>
                      <a:r>
                        <a:rPr lang="ru-RU" sz="1200" b="1" i="1" dirty="0" smtClean="0"/>
                        <a:t>проекта 2: </a:t>
                      </a:r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22.03.2020 года  создать центр профессиональной мобильности и предпринимательства для снижения</a:t>
                      </a:r>
                      <a:r>
                        <a:rPr lang="ru-RU" sz="12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доли не</a:t>
                      </a:r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занятой молодежи на рынке труда не более чем на 5%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8801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1" dirty="0" smtClean="0"/>
                        <a:t>Показатель</a:t>
                      </a:r>
                    </a:p>
                    <a:p>
                      <a:pPr algn="ctr"/>
                      <a:endParaRPr lang="ru-RU" sz="12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i="1" dirty="0" smtClean="0">
                          <a:latin typeface="Times New Roman" pitchFamily="18" charset="0"/>
                          <a:cs typeface="Times New Roman" pitchFamily="18" charset="0"/>
                        </a:rPr>
                        <a:t>Тип показателя</a:t>
                      </a:r>
                      <a:endParaRPr lang="ru-RU" sz="105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  <a:endParaRPr lang="ru-RU" sz="105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  <a:endParaRPr lang="ru-RU" sz="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0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20 марта 2020</a:t>
                      </a:r>
                      <a:endParaRPr lang="ru-RU" sz="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20 июня 2020</a:t>
                      </a:r>
                      <a:endParaRPr lang="ru-RU" sz="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76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студентов и выпускников колледжа,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открывших собственное дело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85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студентов и выпускников колледжа, прошедших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по программам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профподготовки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переподготовки и повышения квалификации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востребованным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профессиям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053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курсов по предпринимательству  в форме онлайн-обучения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0" y="-13293"/>
            <a:ext cx="9064846" cy="469316"/>
            <a:chOff x="0" y="-13293"/>
            <a:chExt cx="9064846" cy="469316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269096" y="-13293"/>
              <a:ext cx="605807" cy="469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539552" y="194413"/>
            <a:ext cx="4260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solidFill>
                  <a:schemeClr val="accent5">
                    <a:lumMod val="50000"/>
                  </a:schemeClr>
                </a:solidFill>
              </a:rPr>
              <a:t>Цель и показатели проекта 2</a:t>
            </a:r>
          </a:p>
        </p:txBody>
      </p:sp>
    </p:spTree>
    <p:extLst>
      <p:ext uri="{BB962C8B-B14F-4D97-AF65-F5344CB8AC3E}">
        <p14:creationId xmlns:p14="http://schemas.microsoft.com/office/powerpoint/2010/main" val="37389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380764"/>
              </p:ext>
            </p:extLst>
          </p:nvPr>
        </p:nvGraphicFramePr>
        <p:xfrm>
          <a:off x="119759" y="699543"/>
          <a:ext cx="8945086" cy="4577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898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48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204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9905">
                <a:tc>
                  <a:txBody>
                    <a:bodyPr/>
                    <a:lstStyle/>
                    <a:p>
                      <a:r>
                        <a:rPr lang="ru-RU" sz="14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#Твояперезагрузка</a:t>
                      </a:r>
                      <a:endParaRPr lang="ru-RU" sz="1400" b="1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Характеристика результата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857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1: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Разработать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нормативно-правовую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базу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центра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профессиональной мобильности и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предпринимательства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15.10.2019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Определяет цели и задачи,  функции, </a:t>
                      </a:r>
                    </a:p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порядок деятельности Центра профессиональной мобильности и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предпринимательства, разработаны формы соглашений с социальными партнерами. Наличие плана мероприятий с разбивкой сроков и ответственных лиц. Распределение функционала между участниками. Подготовка аналитического отчета по статистическим данным.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2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1.1.: Разработано Положение о создании центра профессиональной мобильности и предпринимательства 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«дорожная карта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», соглашения с социальными партнерами, определение </a:t>
                      </a:r>
                      <a:r>
                        <a:rPr lang="ru-RU" sz="120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фунционала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20. 09. 2019</a:t>
                      </a:r>
                    </a:p>
                    <a:p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48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Мероприятие 1.1. Сбор аналитических данных по востребованным профессиям на рынке труда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15.09.2019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857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Мероприятие 1.2.:</a:t>
                      </a:r>
                      <a:endParaRPr lang="ru-RU" sz="1200" i="1" dirty="0" smtClean="0"/>
                    </a:p>
                    <a:p>
                      <a:r>
                        <a:rPr lang="ru-RU" sz="1200" i="1" dirty="0" smtClean="0"/>
                        <a:t>Заседание</a:t>
                      </a:r>
                      <a:r>
                        <a:rPr lang="ru-RU" sz="1200" i="1" baseline="0" dirty="0" smtClean="0"/>
                        <a:t> проектных групп по разработке документации</a:t>
                      </a:r>
                      <a:endParaRPr lang="ru-RU" sz="1200" i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09. 2019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Мероприятие 1.3.:</a:t>
                      </a:r>
                      <a:endParaRPr kumimoji="0" lang="ru-RU" sz="1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Проведение</a:t>
                      </a:r>
                      <a:r>
                        <a:rPr lang="ru-RU" sz="1200" i="1" baseline="0" dirty="0" smtClean="0"/>
                        <a:t> круглого стола по взаимодействию всех участников проекта</a:t>
                      </a:r>
                      <a:endParaRPr lang="ru-RU" sz="1200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09. 2019</a:t>
                      </a:r>
                    </a:p>
                    <a:p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8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Мероприятие 1.4.: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Проведение</a:t>
                      </a:r>
                      <a:r>
                        <a:rPr lang="ru-RU" sz="1200" i="1" baseline="0" dirty="0" smtClean="0"/>
                        <a:t> конференции на базе колледжа с приглашением участников проекта</a:t>
                      </a:r>
                      <a:endParaRPr lang="ru-RU" sz="1200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10.10.2019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76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точка):Приказ </a:t>
                      </a:r>
                      <a:r>
                        <a:rPr lang="ru-RU" sz="1200" i="1" baseline="0" dirty="0" smtClean="0"/>
                        <a:t>о создании центра профессиональной </a:t>
                      </a:r>
                      <a:r>
                        <a:rPr lang="ru-RU" sz="1200" i="1" baseline="0" dirty="0" smtClean="0"/>
                        <a:t>мобильности и </a:t>
                      </a:r>
                      <a:r>
                        <a:rPr lang="ru-RU" sz="1200" i="1" baseline="0" dirty="0" smtClean="0"/>
                        <a:t>предпринимательства на базе БУ «Междуреченский агропромышленный колледж»</a:t>
                      </a:r>
                      <a:endParaRPr lang="ru-RU" sz="1200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15.10.2019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 2. План мероприятий по реализации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1771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916026"/>
              </p:ext>
            </p:extLst>
          </p:nvPr>
        </p:nvGraphicFramePr>
        <p:xfrm>
          <a:off x="54987" y="87884"/>
          <a:ext cx="9045881" cy="48132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05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45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807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5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#</a:t>
                      </a:r>
                      <a:r>
                        <a:rPr lang="ru-RU" sz="1400" b="1" dirty="0" smtClean="0"/>
                        <a:t>Твояперезагрузка</a:t>
                      </a:r>
                      <a:endParaRPr lang="ru-RU" sz="14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Характеристика результата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2764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Задача</a:t>
                      </a:r>
                      <a:r>
                        <a:rPr lang="ru-RU" sz="1200" i="1" baseline="0" dirty="0" smtClean="0"/>
                        <a:t> </a:t>
                      </a:r>
                      <a:r>
                        <a:rPr lang="ru-RU" sz="1200" i="1" baseline="0" dirty="0" smtClean="0"/>
                        <a:t>2:разработка </a:t>
                      </a:r>
                      <a:r>
                        <a:rPr lang="ru-RU" sz="1200" i="1" baseline="0" dirty="0" smtClean="0"/>
                        <a:t>дополнительных рабочих программ по предпринимательству, краткосрочных программ по наиболее востребованным и перспективным профессиям (ТОП-50)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До 10.11.2019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dirty="0" smtClean="0">
                          <a:solidFill>
                            <a:schemeClr val="tx1"/>
                          </a:solidFill>
                        </a:rPr>
                        <a:t>Программы переквалификации сроком обучения не более 6 месяцев: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«Электромонтер по ремонту и обслуживанию электрооборудования»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Мастер </a:t>
                      </a: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жилищно-коммунального хозяйства</a:t>
                      </a:r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Программы очного и дистанционного обучения: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« Молодежное предпринимательство в сельском хозяйстве» - программа с углубленным изучением специфики и места сельскохозяйственного предпринимательства на рынке труда.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«Молодежное предпринимательство в сфере автосервиса» - программа с углубленным изучением специфики и места предприятий автосервиса  на рынке труда.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50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Результат</a:t>
                      </a:r>
                      <a:r>
                        <a:rPr lang="ru-RU" sz="1200" i="1" baseline="0" dirty="0" smtClean="0"/>
                        <a:t> 2.1.: Разработаны </a:t>
                      </a:r>
                      <a:r>
                        <a:rPr lang="ru-RU" sz="1200" i="1" baseline="0" dirty="0" smtClean="0"/>
                        <a:t>программы профессионального обучения по предпринимательству и  по наиболее востребованным и перспективным профессиям  </a:t>
                      </a:r>
                      <a:endParaRPr lang="ru-RU" sz="1200" i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baseline="0" dirty="0" smtClean="0"/>
                        <a:t>до  12. 10. 2019</a:t>
                      </a:r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2377"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Мероприятие 2.1.: Создание рабочих групп </a:t>
                      </a:r>
                      <a:r>
                        <a:rPr lang="ru-RU" sz="1200" i="1" dirty="0" smtClean="0"/>
                        <a:t>по разработке программ</a:t>
                      </a:r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до 01. 10. 2019</a:t>
                      </a:r>
                    </a:p>
                    <a:p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Мероприятие 2.2.: Разработка программ, проведение экспертизы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01.11.2019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93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Мероприятие 2.3.:</a:t>
                      </a:r>
                      <a:endParaRPr kumimoji="0" lang="ru-RU" sz="1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dirty="0" smtClean="0"/>
                        <a:t>Заседание методического </a:t>
                      </a:r>
                      <a:r>
                        <a:rPr lang="ru-RU" sz="1200" i="1" dirty="0" smtClean="0"/>
                        <a:t>совета по утверждению</a:t>
                      </a:r>
                      <a:r>
                        <a:rPr lang="ru-RU" sz="1200" i="1" baseline="0" dirty="0" smtClean="0"/>
                        <a:t> программ</a:t>
                      </a:r>
                      <a:endParaRPr lang="ru-RU" sz="1200" i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/>
                        <a:t>до </a:t>
                      </a:r>
                      <a:r>
                        <a:rPr lang="ru-RU" sz="1200" i="1" dirty="0" smtClean="0"/>
                        <a:t>05.11.2019</a:t>
                      </a:r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72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КТ</a:t>
                      </a:r>
                      <a:r>
                        <a:rPr lang="ru-RU" sz="1200" i="1" baseline="0" dirty="0" smtClean="0"/>
                        <a:t> (контрольная точка</a:t>
                      </a:r>
                      <a:r>
                        <a:rPr lang="ru-RU" sz="1200" i="1" baseline="0" dirty="0" smtClean="0"/>
                        <a:t>): Приказ об утверждении программ профессионального обучения по предпринимательству и  по наиболее востребованным и перспективным профессиям  </a:t>
                      </a:r>
                      <a:endParaRPr lang="ru-RU" sz="1200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baseline="0" dirty="0" smtClean="0"/>
                        <a:t>до </a:t>
                      </a:r>
                      <a:r>
                        <a:rPr lang="ru-RU" sz="1200" i="1" baseline="0" dirty="0" smtClean="0"/>
                        <a:t>10.11.2019</a:t>
                      </a:r>
                      <a:endParaRPr lang="ru-RU" sz="1200" i="1" baseline="0" dirty="0" smtClean="0"/>
                    </a:p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 2. План мероприятий по реализации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336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595881"/>
              </p:ext>
            </p:extLst>
          </p:nvPr>
        </p:nvGraphicFramePr>
        <p:xfrm>
          <a:off x="18964" y="577683"/>
          <a:ext cx="9045881" cy="432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132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64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9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#</a:t>
                      </a:r>
                      <a:r>
                        <a:rPr lang="ru-RU" sz="1400" b="1" dirty="0" smtClean="0"/>
                        <a:t>Твояперезагрузка</a:t>
                      </a:r>
                      <a:endParaRPr lang="ru-RU" sz="14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Характеристика результата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3: Информирование общественности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 центра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профессиональной мобильности и предпринимательства на базе БУ «Междуреченский агропромышленный колледж»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До </a:t>
                      </a: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05.12.2019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Информирование общественности о деятельности центра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  с целью привлечения 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участников. Проведение виртуальной экскурсии на сайте колледжа для удаленных </a:t>
                      </a:r>
                      <a:r>
                        <a:rPr lang="ru-RU" sz="1200" i="1" baseline="0" dirty="0" err="1" smtClean="0">
                          <a:solidFill>
                            <a:schemeClr val="tx1"/>
                          </a:solidFill>
                        </a:rPr>
                        <a:t>терриотрий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3.1.: Увеличение количества слушателей на программы профессионального обучения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Мероприятие 3.1. Актуализация  вкладки платных услуг на сайте колледжа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раз в месяц или по мере необходимости</a:t>
                      </a:r>
                      <a:endParaRPr lang="ru-RU" sz="12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3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3.2. Разработка публикаций на сайте колледжа, газете «</a:t>
                      </a:r>
                      <a:r>
                        <a:rPr lang="ru-RU" sz="120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Кондинский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вестник» , материала уличной рекламы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раз в месяц или по мере необходимости</a:t>
                      </a:r>
                      <a:endParaRPr lang="ru-RU" sz="12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3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3.3. Проведение дня открытых дверей «Твоя перезагрузка»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До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 30.11.</a:t>
                      </a: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КТ (контрольная точка):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Реестр договоров на обучение по программам профессионального обучения, в том числе под заказ работодателя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до 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05.12.2019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 2. План мероприятий по реализации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91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77031"/>
              </p:ext>
            </p:extLst>
          </p:nvPr>
        </p:nvGraphicFramePr>
        <p:xfrm>
          <a:off x="18964" y="577683"/>
          <a:ext cx="9045881" cy="3668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132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64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9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#</a:t>
                      </a:r>
                      <a:r>
                        <a:rPr lang="ru-RU" sz="1400" b="1" dirty="0" smtClean="0"/>
                        <a:t>Твояперезагрузка</a:t>
                      </a:r>
                      <a:endParaRPr lang="ru-RU" sz="14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Характеристика результата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4: Реализация программ профессионального обучения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До </a:t>
                      </a: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05.12.2019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Качественная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 реализация образовательного процесса (количество выпускников равно количеству зачисленных слушателей)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4.1.: Выдача документов об окончании курсов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Мероприятие 4.1. Распределение учебной нагрузки педагогических работников, в том числе внешних совместителей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раз в месяц или по мере необходимости</a:t>
                      </a:r>
                      <a:endParaRPr lang="ru-RU" sz="12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3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4.2. Организация образовательного процесса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раз в месяц или по мере необходимости</a:t>
                      </a:r>
                      <a:endParaRPr lang="ru-RU" sz="12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3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4.3. Организация и проведение квалификационного экзамена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До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 30.11.</a:t>
                      </a:r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КТ (контрольная точка):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Протокол сдачи квалификационных экзаменов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до 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05.12.2019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 2. План мероприятий по реализации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798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91439"/>
              </p:ext>
            </p:extLst>
          </p:nvPr>
        </p:nvGraphicFramePr>
        <p:xfrm>
          <a:off x="18964" y="577683"/>
          <a:ext cx="9045881" cy="30880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132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084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9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#</a:t>
                      </a:r>
                      <a:r>
                        <a:rPr lang="ru-RU" sz="1400" b="1" dirty="0" smtClean="0"/>
                        <a:t>Твояперезагрузка</a:t>
                      </a:r>
                      <a:endParaRPr lang="ru-RU" sz="14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</a:rPr>
                        <a:t>Характеристика результата</a:t>
                      </a:r>
                      <a:endParaRPr lang="ru-RU" sz="1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0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5: Выявление эффективности  реализации программ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>
                          <a:solidFill>
                            <a:schemeClr val="tx1"/>
                          </a:solidFill>
                        </a:rPr>
                        <a:t>До 20.09.2020</a:t>
                      </a:r>
                      <a:endParaRPr lang="ru-RU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6"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</a:rPr>
                        <a:t>Качественная</a:t>
                      </a:r>
                      <a:r>
                        <a:rPr lang="ru-RU" sz="1200" i="1" baseline="0" dirty="0" smtClean="0">
                          <a:solidFill>
                            <a:schemeClr val="tx1"/>
                          </a:solidFill>
                        </a:rPr>
                        <a:t> реализация образовательного процесса (количество выпускников равно количеству зачисленных слушателей)</a:t>
                      </a:r>
                      <a:endParaRPr lang="ru-RU" sz="12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2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5.1.: Увеличение количества индивидуальных предпринимателей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>
                          <a:solidFill>
                            <a:schemeClr val="tx1"/>
                          </a:solidFill>
                        </a:rPr>
                        <a:t>До 10.09.2020</a:t>
                      </a:r>
                      <a:endParaRPr lang="ru-RU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8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5.1.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Запрос в Комитет несырьевого сектора экономики администрации Кондинского района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>
                          <a:solidFill>
                            <a:schemeClr val="tx1"/>
                          </a:solidFill>
                        </a:rPr>
                        <a:t>До 10.09.2020</a:t>
                      </a:r>
                      <a:endParaRPr lang="ru-RU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5.2 : Увеличение числа трудоустроенных и </a:t>
                      </a:r>
                      <a:r>
                        <a:rPr lang="ru-RU" sz="120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трудозанятых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выпускников колледжа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>
                          <a:solidFill>
                            <a:schemeClr val="tx1"/>
                          </a:solidFill>
                        </a:rPr>
                        <a:t>До 10.09..2020</a:t>
                      </a:r>
                      <a:endParaRPr lang="ru-RU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Мероприятие 5.2. Мониторинг трудоустройства и </a:t>
                      </a:r>
                      <a:r>
                        <a:rPr lang="ru-RU" sz="120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трудозанятости</a:t>
                      </a:r>
                      <a:endParaRPr lang="ru-RU" sz="1200" i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>
                          <a:solidFill>
                            <a:schemeClr val="tx1"/>
                          </a:solidFill>
                        </a:rPr>
                        <a:t>До 10.09.2020</a:t>
                      </a:r>
                      <a:endParaRPr lang="ru-RU" sz="12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КТ (контрольная точка</a:t>
                      </a:r>
                      <a:r>
                        <a:rPr lang="ru-RU" sz="12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): Аналитическая справка по выявлению эффективности реализации программ профессионального обучения</a:t>
                      </a:r>
                      <a:endParaRPr lang="ru-RU" sz="12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0" dirty="0" smtClean="0"/>
                        <a:t>До 20.09.2020</a:t>
                      </a:r>
                      <a:endParaRPr lang="ru-RU" sz="120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89461" y="271532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 2. План мероприятий по реализации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20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9461" y="220164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chemeClr val="accent5">
                    <a:lumMod val="50000"/>
                  </a:schemeClr>
                </a:solidFill>
              </a:rPr>
              <a:t>Участники проекта 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0" y="0"/>
            <a:ext cx="9064846" cy="410032"/>
            <a:chOff x="0" y="0"/>
            <a:chExt cx="9064846" cy="41003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90" b="11641"/>
            <a:stretch/>
          </p:blipFill>
          <p:spPr bwMode="auto">
            <a:xfrm>
              <a:off x="4384544" y="0"/>
              <a:ext cx="374911" cy="290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 descr="\\192.168.250.49\h\Центр проектной деятельности\Фирменный стиль\Логотип Минпросвещени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7"/>
              <a:ext cx="1691680" cy="37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D:\Барсукова_АВ\Раб_стол_ноутбук\Рисунки\ГИНФО1.jpe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0297"/>
              <a:ext cx="892446" cy="379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76313"/>
              </p:ext>
            </p:extLst>
          </p:nvPr>
        </p:nvGraphicFramePr>
        <p:xfrm>
          <a:off x="467544" y="497163"/>
          <a:ext cx="8352928" cy="3914877"/>
        </p:xfrm>
        <a:graphic>
          <a:graphicData uri="http://schemas.openxmlformats.org/drawingml/2006/table">
            <a:tbl>
              <a:tblPr/>
              <a:tblGrid>
                <a:gridCol w="2654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873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88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469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96305"/>
                <a:gridCol w="7079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93964">
                <a:tc>
                  <a:txBody>
                    <a:bodyPr/>
                    <a:lstStyle/>
                    <a:p>
                      <a:pPr marL="0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</a:t>
                      </a:r>
                    </a:p>
                    <a:p>
                      <a:pPr marL="0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п/п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Роль в проекте  2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Фамилия, инициалы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Должность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Непосредственный руководитель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Занятость </a:t>
                      </a:r>
                    </a:p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 проекте </a:t>
                      </a:r>
                    </a:p>
                    <a:p>
                      <a:pPr marL="79375" marR="0" lvl="0" indent="0" algn="ctr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(процентов) </a:t>
                      </a:r>
                    </a:p>
                  </a:txBody>
                  <a:tcPr marL="0" marR="0" marT="2831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72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Руководитель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Балина В.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Заместитель председателя комитета несырьевого сектора экономики и поддержки предпринимательства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Кулиниченко</a:t>
                      </a:r>
                      <a:r>
                        <a:rPr kumimoji="0" lang="ru-RU" sz="8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С. П.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Администратор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Харитончик Т. Б.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Начальник отдела </a:t>
                      </a:r>
                      <a:r>
                        <a:rPr kumimoji="0" lang="ru-RU" sz="8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несырьевого сектора экономики и поддержки предпринимательства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Кулиниченко</a:t>
                      </a:r>
                      <a:r>
                        <a:rPr kumimoji="0" lang="ru-RU" sz="8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С.П.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6424">
                <a:tc gridSpan="6"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Общие организационные мероприятия по проекту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0283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Богаднов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М.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преподаватель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Каргополова Л.В.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0283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Волчихин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К. А.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Мастер производственного обучения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Карпова А.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0283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Бычихина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А.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преподаватель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Каргополова Л.В.</a:t>
                      </a: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83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Фарфурина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О.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педагог-библиотекарь</a:t>
                      </a:r>
                    </a:p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Каргополова Л.В.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627">
                <a:tc gridSpan="6">
                  <a:txBody>
                    <a:bodyPr/>
                    <a:lstStyle/>
                    <a:p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Результат 1.: </a:t>
                      </a:r>
                      <a:r>
                        <a:rPr lang="ru-RU" sz="800" i="1" baseline="0" dirty="0" smtClean="0"/>
                        <a:t>Разработано Положение о создании центра профессиональной мобильности и предпринимательства, </a:t>
                      </a:r>
                      <a:r>
                        <a:rPr lang="ru-RU" sz="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«дорожная карта», соглашения с социальными партнерами, определение функционала</a:t>
                      </a:r>
                    </a:p>
                  </a:txBody>
                  <a:tcPr marL="5460" marR="414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3079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Ответственный за достижение результата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Каргаполова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Заместитель директора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Лунина Н. Н.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3353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Бычихина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Н. А.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преподаватель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kumimoji="0" lang="ru-RU" sz="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Карагпролова</a:t>
                      </a: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Л. В.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4192"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Участник  проекта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Закиров С. Р. 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юрисконсульт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Лунина Н.Н.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75" marR="0" lvl="0" indent="0" algn="l" defTabSz="890588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0" marR="0" marT="2831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59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1898</TotalTime>
  <Words>2276</Words>
  <Application>Microsoft Office PowerPoint</Application>
  <PresentationFormat>Экран (16:9)</PresentationFormat>
  <Paragraphs>460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user</cp:lastModifiedBy>
  <cp:revision>176</cp:revision>
  <dcterms:created xsi:type="dcterms:W3CDTF">2018-03-23T10:26:58Z</dcterms:created>
  <dcterms:modified xsi:type="dcterms:W3CDTF">2019-04-21T13:54:57Z</dcterms:modified>
</cp:coreProperties>
</file>