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Bradley Hand ITC" panose="03070402050302030203" pitchFamily="66" charset="0"/>
      <p:regular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Veleka" panose="020B0604020202020204" charset="0"/>
      <p:regular r:id="rId16"/>
    </p:embeddedFont>
    <p:embeddedFont>
      <p:font typeface="Veleka Bold" panose="020B0604020202020204" charset="0"/>
      <p:regular r:id="rId17"/>
    </p:embeddedFont>
    <p:embeddedFont>
      <p:font typeface="Veleka Bold Italics" panose="020B0604020202020204" charset="-52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5" d="100"/>
          <a:sy n="55" d="100"/>
        </p:scale>
        <p:origin x="658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10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4.svg"/><Relationship Id="rId18" Type="http://schemas.openxmlformats.org/officeDocument/2006/relationships/image" Target="../media/image19.png"/><Relationship Id="rId26" Type="http://schemas.openxmlformats.org/officeDocument/2006/relationships/image" Target="../media/image45.png"/><Relationship Id="rId3" Type="http://schemas.openxmlformats.org/officeDocument/2006/relationships/image" Target="../media/image14.svg"/><Relationship Id="rId21" Type="http://schemas.openxmlformats.org/officeDocument/2006/relationships/image" Target="../media/image24.svg"/><Relationship Id="rId7" Type="http://schemas.openxmlformats.org/officeDocument/2006/relationships/image" Target="../media/image40.svg"/><Relationship Id="rId12" Type="http://schemas.openxmlformats.org/officeDocument/2006/relationships/image" Target="../media/image33.png"/><Relationship Id="rId17" Type="http://schemas.openxmlformats.org/officeDocument/2006/relationships/image" Target="../media/image26.svg"/><Relationship Id="rId25" Type="http://schemas.openxmlformats.org/officeDocument/2006/relationships/image" Target="../media/image44.svg"/><Relationship Id="rId2" Type="http://schemas.openxmlformats.org/officeDocument/2006/relationships/image" Target="../media/image13.png"/><Relationship Id="rId16" Type="http://schemas.openxmlformats.org/officeDocument/2006/relationships/image" Target="../media/image25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2.svg"/><Relationship Id="rId24" Type="http://schemas.openxmlformats.org/officeDocument/2006/relationships/image" Target="../media/image43.png"/><Relationship Id="rId5" Type="http://schemas.openxmlformats.org/officeDocument/2006/relationships/image" Target="../media/image38.svg"/><Relationship Id="rId15" Type="http://schemas.openxmlformats.org/officeDocument/2006/relationships/image" Target="../media/image28.svg"/><Relationship Id="rId23" Type="http://schemas.openxmlformats.org/officeDocument/2006/relationships/image" Target="../media/image2.svg"/><Relationship Id="rId10" Type="http://schemas.openxmlformats.org/officeDocument/2006/relationships/image" Target="../media/image41.png"/><Relationship Id="rId19" Type="http://schemas.openxmlformats.org/officeDocument/2006/relationships/image" Target="../media/image20.svg"/><Relationship Id="rId4" Type="http://schemas.openxmlformats.org/officeDocument/2006/relationships/image" Target="../media/image37.png"/><Relationship Id="rId9" Type="http://schemas.openxmlformats.org/officeDocument/2006/relationships/image" Target="../media/image12.svg"/><Relationship Id="rId14" Type="http://schemas.openxmlformats.org/officeDocument/2006/relationships/image" Target="../media/image27.png"/><Relationship Id="rId22" Type="http://schemas.openxmlformats.org/officeDocument/2006/relationships/image" Target="../media/image1.png"/><Relationship Id="rId27" Type="http://schemas.openxmlformats.org/officeDocument/2006/relationships/image" Target="../media/image3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8.svg"/><Relationship Id="rId7" Type="http://schemas.openxmlformats.org/officeDocument/2006/relationships/image" Target="../media/image47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10.svg"/><Relationship Id="rId5" Type="http://schemas.openxmlformats.org/officeDocument/2006/relationships/image" Target="../media/image40.svg"/><Relationship Id="rId10" Type="http://schemas.openxmlformats.org/officeDocument/2006/relationships/image" Target="../media/image9.png"/><Relationship Id="rId4" Type="http://schemas.openxmlformats.org/officeDocument/2006/relationships/image" Target="../media/image39.png"/><Relationship Id="rId9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9.svg"/><Relationship Id="rId7" Type="http://schemas.openxmlformats.org/officeDocument/2006/relationships/image" Target="../media/image4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51.svg"/><Relationship Id="rId5" Type="http://schemas.openxmlformats.org/officeDocument/2006/relationships/image" Target="../media/image14.svg"/><Relationship Id="rId10" Type="http://schemas.openxmlformats.org/officeDocument/2006/relationships/image" Target="../media/image50.png"/><Relationship Id="rId4" Type="http://schemas.openxmlformats.org/officeDocument/2006/relationships/image" Target="../media/image1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968637"/>
            <a:ext cx="11939095" cy="2839208"/>
            <a:chOff x="0" y="0"/>
            <a:chExt cx="15918793" cy="3785610"/>
          </a:xfrm>
        </p:grpSpPr>
        <p:sp>
          <p:nvSpPr>
            <p:cNvPr id="3" name="TextBox 3"/>
            <p:cNvSpPr txBox="1"/>
            <p:nvPr/>
          </p:nvSpPr>
          <p:spPr>
            <a:xfrm>
              <a:off x="0" y="342900"/>
              <a:ext cx="15918793" cy="30149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9899">
                  <a:solidFill>
                    <a:srgbClr val="FF1616"/>
                  </a:solidFill>
                  <a:latin typeface="Veleka Bold"/>
                </a:rPr>
                <a:t>РОДИТЕЛЬСКИЕ НАВЫКИ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4624712"/>
              <a:ext cx="13819898" cy="9537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880"/>
                </a:lnSpc>
              </a:pPr>
              <a:r>
                <a:rPr lang="en-US" sz="4200">
                  <a:solidFill>
                    <a:srgbClr val="008037"/>
                  </a:solidFill>
                  <a:latin typeface="Veleka Bold"/>
                </a:rPr>
                <a:t>ПРАВИЛА УСТАНОВЛЕНИЯ ГРАНИЦ</a:t>
              </a:r>
            </a:p>
          </p:txBody>
        </p:sp>
      </p:grpSp>
      <p:sp>
        <p:nvSpPr>
          <p:cNvPr id="5" name="AutoShape 5"/>
          <p:cNvSpPr/>
          <p:nvPr/>
        </p:nvSpPr>
        <p:spPr>
          <a:xfrm rot="5461979">
            <a:off x="5704610" y="8743844"/>
            <a:ext cx="981447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rot="5461979">
            <a:off x="570632" y="8743844"/>
            <a:ext cx="981447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741577" y="3802887"/>
            <a:ext cx="1585541" cy="468842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6596178" y="1335902"/>
            <a:ext cx="1691822" cy="443096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696972" y="6029032"/>
            <a:ext cx="2562328" cy="387165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8132332" y="9103173"/>
            <a:ext cx="4016918" cy="7975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92"/>
              </a:lnSpc>
            </a:pPr>
            <a:r>
              <a:rPr lang="en-US" sz="2352">
                <a:solidFill>
                  <a:srgbClr val="000000"/>
                </a:solidFill>
                <a:latin typeface="Veleka"/>
              </a:rPr>
              <a:t>ВОРОНЕЖ, </a:t>
            </a:r>
          </a:p>
          <a:p>
            <a:pPr algn="ctr">
              <a:lnSpc>
                <a:spcPts val="3292"/>
              </a:lnSpc>
            </a:pPr>
            <a:r>
              <a:rPr lang="en-US" sz="2352">
                <a:solidFill>
                  <a:srgbClr val="000000"/>
                </a:solidFill>
                <a:latin typeface="Veleka"/>
              </a:rPr>
              <a:t>2022г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34574" y="6941386"/>
            <a:ext cx="4793415" cy="263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45"/>
              </a:lnSpc>
            </a:pPr>
            <a:r>
              <a:rPr lang="en-US" sz="3048">
                <a:solidFill>
                  <a:srgbClr val="FF1616"/>
                </a:solidFill>
                <a:latin typeface="Veleka Bold Italics"/>
              </a:rPr>
              <a:t>Педагог-психолог</a:t>
            </a:r>
          </a:p>
          <a:p>
            <a:pPr algn="ctr">
              <a:lnSpc>
                <a:spcPts val="3445"/>
              </a:lnSpc>
            </a:pPr>
            <a:r>
              <a:rPr lang="en-US" sz="3048">
                <a:solidFill>
                  <a:srgbClr val="FF1616"/>
                </a:solidFill>
                <a:latin typeface="Veleka Bold Italics"/>
              </a:rPr>
              <a:t> Красных Елена Николаевна </a:t>
            </a:r>
          </a:p>
          <a:p>
            <a:pPr algn="ctr">
              <a:lnSpc>
                <a:spcPts val="3445"/>
              </a:lnSpc>
            </a:pPr>
            <a:r>
              <a:rPr lang="en-US" sz="3048">
                <a:solidFill>
                  <a:srgbClr val="FF1616"/>
                </a:solidFill>
                <a:latin typeface="Veleka Bold Italics"/>
              </a:rPr>
              <a:t>МБДОУ "Центр развития ребенка детский сад-194"</a:t>
            </a: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5309038" y="895947"/>
            <a:ext cx="1338196" cy="140192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1113793">
            <a:off x="15594083" y="5244053"/>
            <a:ext cx="315000" cy="4852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1315362">
            <a:off x="16104385" y="4324465"/>
            <a:ext cx="348725" cy="5372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030410" y="6354048"/>
            <a:ext cx="14227181" cy="2219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7200">
                <a:solidFill>
                  <a:srgbClr val="000000"/>
                </a:solidFill>
                <a:latin typeface="Veleka"/>
              </a:rPr>
              <a:t>ПОЧЕМУ УСТАНАВЛИВАТЬ ГРАНИЦЫ - ЭТО ВАЖНО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1109579" y="3074869"/>
            <a:ext cx="1900090" cy="216366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8120292" y="1028700"/>
            <a:ext cx="2798023" cy="270136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278331" y="2683123"/>
            <a:ext cx="2450287" cy="2093882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 rot="965036">
            <a:off x="7980634" y="3713441"/>
            <a:ext cx="2178623" cy="21271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76325" y="6877050"/>
            <a:ext cx="11126587" cy="238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60"/>
              </a:lnSpc>
            </a:pPr>
            <a:r>
              <a:rPr lang="en-US" sz="7800">
                <a:solidFill>
                  <a:srgbClr val="000000"/>
                </a:solidFill>
                <a:latin typeface="Veleka Bold"/>
              </a:rPr>
              <a:t> </a:t>
            </a:r>
            <a:r>
              <a:rPr lang="en-US" sz="7800">
                <a:solidFill>
                  <a:srgbClr val="FF914D"/>
                </a:solidFill>
                <a:latin typeface="Veleka Bold"/>
              </a:rPr>
              <a:t>Для чего же нужны границы?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414036" y="1009650"/>
            <a:ext cx="5177957" cy="4914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0"/>
              </a:lnSpc>
            </a:pPr>
            <a:r>
              <a:rPr lang="en-US" sz="3600">
                <a:solidFill>
                  <a:srgbClr val="000000"/>
                </a:solidFill>
                <a:latin typeface="Veleka"/>
              </a:rPr>
              <a:t>Границы - это договор с окружающими людьми:</a:t>
            </a:r>
          </a:p>
          <a:p>
            <a:pPr>
              <a:lnSpc>
                <a:spcPts val="4320"/>
              </a:lnSpc>
            </a:pPr>
            <a:r>
              <a:rPr lang="en-US" sz="3600">
                <a:solidFill>
                  <a:srgbClr val="000000"/>
                </a:solidFill>
                <a:latin typeface="Veleka"/>
              </a:rPr>
              <a:t> в данном случае - с ребенком что допустимо делать,  а что - нет</a:t>
            </a:r>
          </a:p>
          <a:p>
            <a:pPr>
              <a:lnSpc>
                <a:spcPts val="8640"/>
              </a:lnSpc>
            </a:pPr>
            <a:endParaRPr lang="en-US" sz="3600">
              <a:solidFill>
                <a:srgbClr val="000000"/>
              </a:solidFill>
              <a:latin typeface="Veleka"/>
            </a:endParaRPr>
          </a:p>
        </p:txBody>
      </p:sp>
      <p:sp>
        <p:nvSpPr>
          <p:cNvPr id="4" name="AutoShape 4"/>
          <p:cNvSpPr/>
          <p:nvPr/>
        </p:nvSpPr>
        <p:spPr>
          <a:xfrm rot="5400000">
            <a:off x="-1004887" y="3062288"/>
            <a:ext cx="4114800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 rot="5400000">
            <a:off x="5618320" y="2316484"/>
            <a:ext cx="2623193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rot="5400000">
            <a:off x="10980001" y="2333942"/>
            <a:ext cx="2658110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5821711" y="5143500"/>
            <a:ext cx="1559876" cy="442232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7381587" y="8384729"/>
            <a:ext cx="635921" cy="1329872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522385" y="6762766"/>
            <a:ext cx="993676" cy="2495534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7427097" y="952500"/>
            <a:ext cx="4728189" cy="5643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69"/>
              </a:lnSpc>
              <a:spcBef>
                <a:spcPct val="0"/>
              </a:spcBef>
            </a:pPr>
            <a:r>
              <a:rPr lang="en-US" sz="3549">
                <a:solidFill>
                  <a:srgbClr val="000000"/>
                </a:solidFill>
                <a:latin typeface="Veleka"/>
              </a:rPr>
              <a:t>Границы могут быть более жесткими: </a:t>
            </a:r>
          </a:p>
          <a:p>
            <a:pPr algn="ctr">
              <a:lnSpc>
                <a:spcPts val="4969"/>
              </a:lnSpc>
              <a:spcBef>
                <a:spcPct val="0"/>
              </a:spcBef>
            </a:pPr>
            <a:r>
              <a:rPr lang="en-US" sz="3549">
                <a:solidFill>
                  <a:srgbClr val="000000"/>
                </a:solidFill>
                <a:latin typeface="Veleka"/>
              </a:rPr>
              <a:t>«нет, нельзя, ни при каких условиях» </a:t>
            </a:r>
          </a:p>
          <a:p>
            <a:pPr algn="ctr">
              <a:lnSpc>
                <a:spcPts val="4969"/>
              </a:lnSpc>
              <a:spcBef>
                <a:spcPct val="0"/>
              </a:spcBef>
            </a:pPr>
            <a:r>
              <a:rPr lang="en-US" sz="3549">
                <a:solidFill>
                  <a:srgbClr val="000000"/>
                </a:solidFill>
                <a:latin typeface="Veleka"/>
              </a:rPr>
              <a:t>Более гибкими:</a:t>
            </a:r>
          </a:p>
          <a:p>
            <a:pPr algn="ctr">
              <a:lnSpc>
                <a:spcPts val="4969"/>
              </a:lnSpc>
              <a:spcBef>
                <a:spcPct val="0"/>
              </a:spcBef>
            </a:pPr>
            <a:r>
              <a:rPr lang="en-US" sz="3549">
                <a:solidFill>
                  <a:srgbClr val="000000"/>
                </a:solidFill>
                <a:latin typeface="Veleka"/>
              </a:rPr>
              <a:t> В зависимости от ситуации:</a:t>
            </a:r>
          </a:p>
          <a:p>
            <a:pPr algn="ctr">
              <a:lnSpc>
                <a:spcPts val="4969"/>
              </a:lnSpc>
              <a:spcBef>
                <a:spcPct val="0"/>
              </a:spcBef>
            </a:pPr>
            <a:r>
              <a:rPr lang="en-US" sz="3549">
                <a:solidFill>
                  <a:srgbClr val="000000"/>
                </a:solidFill>
                <a:latin typeface="Veleka"/>
              </a:rPr>
              <a:t> можно или  нежелательно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540662" y="781050"/>
            <a:ext cx="5158885" cy="4752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20"/>
              </a:lnSpc>
              <a:spcBef>
                <a:spcPct val="0"/>
              </a:spcBef>
            </a:pPr>
            <a:r>
              <a:rPr lang="en-US" sz="3100">
                <a:solidFill>
                  <a:srgbClr val="000000"/>
                </a:solidFill>
                <a:latin typeface="Veleka"/>
              </a:rPr>
              <a:t>Размытые границы: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500">
                <a:solidFill>
                  <a:srgbClr val="008037"/>
                </a:solidFill>
                <a:latin typeface="Veleka"/>
              </a:rPr>
              <a:t> </a:t>
            </a:r>
            <a:r>
              <a:rPr lang="en-US" sz="3500">
                <a:solidFill>
                  <a:srgbClr val="FF914D"/>
                </a:solidFill>
                <a:latin typeface="Veleka"/>
              </a:rPr>
              <a:t>крайне неполезны для ребенка! 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500">
                <a:solidFill>
                  <a:srgbClr val="000000"/>
                </a:solidFill>
                <a:latin typeface="Veleka"/>
              </a:rPr>
              <a:t>Они лишают его ощущения безопасности, опоры и уверенности в том, что следовать за мамой - это хорошо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204270" y="2353877"/>
            <a:ext cx="8377234" cy="13317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318"/>
              </a:lnSpc>
            </a:pPr>
            <a:r>
              <a:rPr lang="en-US" sz="4624">
                <a:solidFill>
                  <a:srgbClr val="000000"/>
                </a:solidFill>
                <a:latin typeface="Veleka Bold"/>
              </a:rPr>
              <a:t>Самопознание</a:t>
            </a:r>
          </a:p>
          <a:p>
            <a:pPr algn="just">
              <a:lnSpc>
                <a:spcPts val="5088"/>
              </a:lnSpc>
            </a:pPr>
            <a:r>
              <a:rPr lang="en-US" sz="4424">
                <a:solidFill>
                  <a:srgbClr val="000000"/>
                </a:solidFill>
                <a:latin typeface="Veleka Bold"/>
              </a:rPr>
              <a:t> и понимание других. 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8061059" y="2344352"/>
            <a:ext cx="771999" cy="771999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8174453" y="2314871"/>
            <a:ext cx="545211" cy="688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52"/>
              </a:lnSpc>
            </a:pPr>
            <a:r>
              <a:rPr lang="en-US" sz="3600">
                <a:solidFill>
                  <a:srgbClr val="F1EEE1"/>
                </a:solidFill>
                <a:latin typeface="Veleka"/>
              </a:rPr>
              <a:t>1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8061059" y="5070393"/>
            <a:ext cx="771999" cy="771999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8117756" y="5100003"/>
            <a:ext cx="658605" cy="588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4821"/>
              </a:lnSpc>
              <a:spcBef>
                <a:spcPct val="0"/>
              </a:spcBef>
            </a:pPr>
            <a:r>
              <a:rPr lang="en-US" sz="3071" u="none">
                <a:solidFill>
                  <a:srgbClr val="F1EEE1"/>
                </a:solidFill>
                <a:latin typeface="Veleka"/>
              </a:rPr>
              <a:t>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204270" y="8112481"/>
            <a:ext cx="7322748" cy="1063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l">
              <a:lnSpc>
                <a:spcPts val="9249"/>
              </a:lnSpc>
              <a:spcBef>
                <a:spcPct val="0"/>
              </a:spcBef>
            </a:pPr>
            <a:r>
              <a:rPr lang="en-US" sz="4624">
                <a:solidFill>
                  <a:srgbClr val="000000"/>
                </a:solidFill>
                <a:latin typeface="Veleka Bold"/>
              </a:rPr>
              <a:t>Отношения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8061059" y="8404109"/>
            <a:ext cx="771999" cy="771999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8174453" y="8374628"/>
            <a:ext cx="545211" cy="688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5651"/>
              </a:lnSpc>
              <a:spcBef>
                <a:spcPct val="0"/>
              </a:spcBef>
            </a:pPr>
            <a:r>
              <a:rPr lang="en-US" sz="3599" u="none">
                <a:solidFill>
                  <a:srgbClr val="F1EEE1"/>
                </a:solidFill>
                <a:latin typeface="Veleka"/>
              </a:rPr>
              <a:t>4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8061059" y="6781856"/>
            <a:ext cx="771999" cy="771999"/>
            <a:chOff x="0" y="0"/>
            <a:chExt cx="6350000" cy="6350000"/>
          </a:xfrm>
        </p:grpSpPr>
        <p:sp>
          <p:nvSpPr>
            <p:cNvPr id="14" name="Freeform 1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8174453" y="6752375"/>
            <a:ext cx="545211" cy="688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1" indent="0" algn="ctr">
              <a:lnSpc>
                <a:spcPts val="5652"/>
              </a:lnSpc>
              <a:spcBef>
                <a:spcPct val="0"/>
              </a:spcBef>
            </a:pPr>
            <a:r>
              <a:rPr lang="en-US" sz="3600" u="none">
                <a:solidFill>
                  <a:srgbClr val="F1EEE1"/>
                </a:solidFill>
                <a:latin typeface="Veleka"/>
              </a:rPr>
              <a:t>3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1497360" y="3471682"/>
            <a:ext cx="2030672" cy="5318427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853356" y="531270"/>
            <a:ext cx="3935097" cy="8727030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9144000" y="5042853"/>
            <a:ext cx="7322748" cy="8868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21"/>
              </a:lnSpc>
              <a:spcBef>
                <a:spcPct val="0"/>
              </a:spcBef>
            </a:pPr>
            <a:r>
              <a:rPr lang="en-US" sz="4599">
                <a:solidFill>
                  <a:srgbClr val="000000"/>
                </a:solidFill>
                <a:latin typeface="Veleka Bold"/>
              </a:rPr>
              <a:t>Умение управлять собой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144000" y="6633946"/>
            <a:ext cx="7383018" cy="8868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21"/>
              </a:lnSpc>
              <a:spcBef>
                <a:spcPct val="0"/>
              </a:spcBef>
            </a:pPr>
            <a:r>
              <a:rPr lang="en-US" sz="4599">
                <a:solidFill>
                  <a:srgbClr val="000000"/>
                </a:solidFill>
                <a:latin typeface="Veleka Bold"/>
              </a:rPr>
              <a:t>Уверенность</a:t>
            </a:r>
          </a:p>
        </p:txBody>
      </p:sp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1180694">
            <a:off x="3582195" y="1419796"/>
            <a:ext cx="1255764" cy="165628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0" y="281196"/>
            <a:ext cx="8306926" cy="8306926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333591" y="1775773"/>
            <a:ext cx="8306926" cy="8306926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8306926" y="3819231"/>
            <a:ext cx="6971361" cy="39583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56"/>
              </a:lnSpc>
            </a:pPr>
            <a:r>
              <a:rPr lang="en-US" sz="3019">
                <a:solidFill>
                  <a:srgbClr val="FF914D"/>
                </a:solidFill>
                <a:latin typeface="Veleka Bold"/>
              </a:rPr>
              <a:t>Границы важны для мамы</a:t>
            </a:r>
          </a:p>
          <a:p>
            <a:pPr algn="ctr">
              <a:lnSpc>
                <a:spcPts val="3956"/>
              </a:lnSpc>
            </a:pPr>
            <a:r>
              <a:rPr lang="en-US" sz="3019">
                <a:solidFill>
                  <a:srgbClr val="FF914D"/>
                </a:solidFill>
                <a:latin typeface="Veleka Bold"/>
              </a:rPr>
              <a:t>???</a:t>
            </a:r>
          </a:p>
          <a:p>
            <a:pPr algn="ctr">
              <a:lnSpc>
                <a:spcPts val="3956"/>
              </a:lnSpc>
            </a:pPr>
            <a:r>
              <a:rPr lang="en-US" sz="3019">
                <a:solidFill>
                  <a:srgbClr val="FF914D"/>
                </a:solidFill>
                <a:latin typeface="Veleka Bold"/>
              </a:rPr>
              <a:t> Только тогда она может быть уверена, что ее ребенок «справится с жизнью», и сама чувствует, что справляется. Она чувствует свою целостность, защищенность, достоинство, значимость</a:t>
            </a:r>
            <a:r>
              <a:rPr lang="en-US" sz="3019">
                <a:solidFill>
                  <a:srgbClr val="FF914D"/>
                </a:solidFill>
                <a:latin typeface="Veleka"/>
              </a:rPr>
              <a:t>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671016" y="1316360"/>
            <a:ext cx="5020235" cy="6590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27"/>
              </a:lnSpc>
            </a:pPr>
            <a:r>
              <a:rPr lang="en-US" sz="2692">
                <a:solidFill>
                  <a:srgbClr val="008037"/>
                </a:solidFill>
                <a:latin typeface="Veleka Bold"/>
              </a:rPr>
              <a:t>Границы важны для мамы </a:t>
            </a:r>
          </a:p>
          <a:p>
            <a:pPr algn="ctr">
              <a:lnSpc>
                <a:spcPts val="3527"/>
              </a:lnSpc>
            </a:pPr>
            <a:r>
              <a:rPr lang="en-US" sz="2692">
                <a:solidFill>
                  <a:srgbClr val="008037"/>
                </a:solidFill>
                <a:latin typeface="Veleka Bold"/>
              </a:rPr>
              <a:t>???</a:t>
            </a:r>
          </a:p>
          <a:p>
            <a:pPr algn="ctr">
              <a:lnSpc>
                <a:spcPts val="3527"/>
              </a:lnSpc>
            </a:pPr>
            <a:r>
              <a:rPr lang="en-US" sz="2692">
                <a:solidFill>
                  <a:srgbClr val="008037"/>
                </a:solidFill>
                <a:latin typeface="Veleka Bold"/>
              </a:rPr>
              <a:t> Здоровый авторитет и одновременно душевные отношения с ребёнком - это рецепт от детского деспотизма!!!</a:t>
            </a:r>
          </a:p>
          <a:p>
            <a:pPr algn="ctr">
              <a:lnSpc>
                <a:spcPts val="3527"/>
              </a:lnSpc>
            </a:pPr>
            <a:r>
              <a:rPr lang="en-US" sz="2692">
                <a:solidFill>
                  <a:srgbClr val="008037"/>
                </a:solidFill>
                <a:latin typeface="Veleka Bold"/>
              </a:rPr>
              <a:t>???</a:t>
            </a:r>
          </a:p>
          <a:p>
            <a:pPr algn="ctr">
              <a:lnSpc>
                <a:spcPts val="3955"/>
              </a:lnSpc>
            </a:pPr>
            <a:r>
              <a:rPr lang="en-US" sz="3019">
                <a:solidFill>
                  <a:srgbClr val="008037"/>
                </a:solidFill>
                <a:latin typeface="Veleka Bold"/>
              </a:rPr>
              <a:t> Маленькие дети, которые получают больше власти, чем им по силам, начинают тиранить, или “садиться на голову”!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5640517" y="5527071"/>
            <a:ext cx="2328038" cy="475992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1113793">
            <a:off x="16379365" y="4564716"/>
            <a:ext cx="348725" cy="53725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1113793">
            <a:off x="16880982" y="3855875"/>
            <a:ext cx="348725" cy="537252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1113793">
            <a:off x="16381045" y="3222845"/>
            <a:ext cx="356385" cy="5490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218083" y="2295367"/>
            <a:ext cx="12764262" cy="4143023"/>
            <a:chOff x="32597" y="311276"/>
            <a:chExt cx="17019017" cy="5524030"/>
          </a:xfrm>
        </p:grpSpPr>
        <p:sp>
          <p:nvSpPr>
            <p:cNvPr id="3" name="TextBox 3"/>
            <p:cNvSpPr txBox="1"/>
            <p:nvPr/>
          </p:nvSpPr>
          <p:spPr>
            <a:xfrm>
              <a:off x="619840" y="311276"/>
              <a:ext cx="16431774" cy="11261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996"/>
                </a:lnSpc>
              </a:pPr>
              <a:r>
                <a:rPr lang="en-US" sz="4997" dirty="0" err="1">
                  <a:solidFill>
                    <a:srgbClr val="000000"/>
                  </a:solidFill>
                  <a:latin typeface="Veleka Bold"/>
                </a:rPr>
                <a:t>Уверенность</a:t>
              </a:r>
              <a:r>
                <a:rPr lang="en-US" sz="4997" dirty="0">
                  <a:solidFill>
                    <a:srgbClr val="000000"/>
                  </a:solidFill>
                  <a:latin typeface="Veleka Bold"/>
                </a:rPr>
                <a:t> 😎</a:t>
              </a:r>
              <a:r>
                <a:rPr lang="ru-RU" sz="3200" b="1" i="1" dirty="0">
                  <a:solidFill>
                    <a:srgbClr val="000000"/>
                  </a:solidFill>
                  <a:latin typeface="+mj-lt"/>
                </a:rPr>
                <a:t>сомневайтесь в себе</a:t>
              </a:r>
              <a:endParaRPr lang="en-US" sz="3200" b="1" i="1" dirty="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527476" y="3289609"/>
              <a:ext cx="16431774" cy="11261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996"/>
                </a:lnSpc>
              </a:pPr>
              <a:r>
                <a:rPr lang="en-US" sz="4997" dirty="0" err="1">
                  <a:solidFill>
                    <a:srgbClr val="000000"/>
                  </a:solidFill>
                  <a:latin typeface="Veleka Bold"/>
                </a:rPr>
                <a:t>Инструкции</a:t>
              </a:r>
              <a:r>
                <a:rPr lang="en-US" sz="4997" dirty="0">
                  <a:solidFill>
                    <a:srgbClr val="000000"/>
                  </a:solidFill>
                  <a:latin typeface="Veleka Bold"/>
                </a:rPr>
                <a:t>   </a:t>
              </a:r>
              <a:r>
                <a:rPr lang="en-US" sz="4997" dirty="0">
                  <a:solidFill>
                    <a:srgbClr val="000000"/>
                  </a:solidFill>
                  <a:ea typeface="Veleka"/>
                </a:rPr>
                <a:t>👍</a:t>
              </a:r>
              <a:r>
                <a:rPr lang="ru-RU" sz="3200" b="1" i="1" dirty="0">
                  <a:solidFill>
                    <a:srgbClr val="000000"/>
                  </a:solidFill>
                  <a:ea typeface="Veleka"/>
                </a:rPr>
                <a:t>запрещайте все подряд</a:t>
              </a:r>
              <a:endParaRPr lang="en-US" sz="3200" b="1" i="1" dirty="0">
                <a:solidFill>
                  <a:srgbClr val="000000"/>
                </a:solidFill>
                <a:ea typeface="Veleka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582895" y="1800442"/>
              <a:ext cx="16431774" cy="11261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996"/>
                </a:lnSpc>
              </a:pPr>
              <a:r>
                <a:rPr lang="en-US" sz="4997" dirty="0" err="1">
                  <a:solidFill>
                    <a:srgbClr val="000000"/>
                  </a:solidFill>
                  <a:latin typeface="Veleka Bold"/>
                </a:rPr>
                <a:t>Интонация</a:t>
              </a:r>
              <a:r>
                <a:rPr lang="en-US" sz="4997" dirty="0">
                  <a:solidFill>
                    <a:srgbClr val="000000"/>
                  </a:solidFill>
                  <a:latin typeface="Veleka Bold"/>
                </a:rPr>
                <a:t>    </a:t>
              </a:r>
              <a:r>
                <a:rPr lang="en-US" sz="4997" dirty="0">
                  <a:solidFill>
                    <a:srgbClr val="000000"/>
                  </a:solidFill>
                  <a:ea typeface="Veleka"/>
                </a:rPr>
                <a:t>😊</a:t>
              </a:r>
              <a:r>
                <a:rPr lang="ru-RU" sz="3200" b="1" i="1" dirty="0">
                  <a:solidFill>
                    <a:srgbClr val="000000"/>
                  </a:solidFill>
                  <a:ea typeface="Veleka"/>
                </a:rPr>
                <a:t>говорите тихо и жалобно</a:t>
              </a:r>
              <a:endParaRPr lang="en-US" sz="3200" b="1" i="1" dirty="0">
                <a:solidFill>
                  <a:srgbClr val="000000"/>
                </a:solidFill>
                <a:latin typeface="Bradley Hand ITC" panose="03070402050302030203" pitchFamily="66" charset="0"/>
                <a:ea typeface="Veleka"/>
              </a:endParaRP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582894" y="4718933"/>
              <a:ext cx="16431774" cy="11163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996"/>
                </a:lnSpc>
              </a:pPr>
              <a:r>
                <a:rPr lang="en-US" sz="4997" dirty="0" err="1">
                  <a:solidFill>
                    <a:srgbClr val="000000"/>
                  </a:solidFill>
                  <a:latin typeface="Veleka Bold"/>
                </a:rPr>
                <a:t>Корректировка</a:t>
              </a:r>
              <a:r>
                <a:rPr lang="ru-RU" sz="4997" dirty="0">
                  <a:solidFill>
                    <a:srgbClr val="000000"/>
                  </a:solidFill>
                  <a:latin typeface="Veleka Bold"/>
                </a:rPr>
                <a:t> </a:t>
              </a:r>
              <a:r>
                <a:rPr lang="ru-RU" sz="2400" b="1" i="1" dirty="0">
                  <a:solidFill>
                    <a:srgbClr val="000000"/>
                  </a:solidFill>
                  <a:latin typeface="+mj-lt"/>
                </a:rPr>
                <a:t>не корректируйте поведение </a:t>
              </a:r>
              <a:r>
                <a:rPr lang="ru-RU" sz="3200" b="1" i="1" dirty="0">
                  <a:solidFill>
                    <a:srgbClr val="000000"/>
                  </a:solidFill>
                  <a:latin typeface="+mj-lt"/>
                </a:rPr>
                <a:t>сразу</a:t>
              </a:r>
              <a:r>
                <a:rPr lang="en-US" sz="3200" b="1" i="1" dirty="0">
                  <a:solidFill>
                    <a:srgbClr val="000000"/>
                  </a:solidFill>
                  <a:latin typeface="+mj-lt"/>
                </a:rPr>
                <a:t>   </a:t>
              </a:r>
              <a:r>
                <a:rPr lang="en-US" sz="4997" dirty="0">
                  <a:solidFill>
                    <a:srgbClr val="000000"/>
                  </a:solidFill>
                  <a:ea typeface="Veleka"/>
                </a:rPr>
                <a:t>👀</a:t>
              </a:r>
            </a:p>
          </p:txBody>
        </p:sp>
        <p:sp>
          <p:nvSpPr>
            <p:cNvPr id="7" name="AutoShape 7"/>
            <p:cNvSpPr/>
            <p:nvPr/>
          </p:nvSpPr>
          <p:spPr>
            <a:xfrm rot="5400000">
              <a:off x="-259177" y="967479"/>
              <a:ext cx="583547" cy="0"/>
            </a:xfrm>
            <a:prstGeom prst="line">
              <a:avLst/>
            </a:prstGeom>
            <a:ln w="65193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8" name="AutoShape 8"/>
            <p:cNvSpPr/>
            <p:nvPr/>
          </p:nvSpPr>
          <p:spPr>
            <a:xfrm rot="5400000">
              <a:off x="-229008" y="2445013"/>
              <a:ext cx="583547" cy="0"/>
            </a:xfrm>
            <a:prstGeom prst="line">
              <a:avLst/>
            </a:prstGeom>
            <a:ln w="65193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9" name="AutoShape 9"/>
            <p:cNvSpPr/>
            <p:nvPr/>
          </p:nvSpPr>
          <p:spPr>
            <a:xfrm rot="5400000">
              <a:off x="-259177" y="3852684"/>
              <a:ext cx="583547" cy="0"/>
            </a:xfrm>
            <a:prstGeom prst="line">
              <a:avLst/>
            </a:prstGeom>
            <a:ln w="65193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0" name="AutoShape 10"/>
            <p:cNvSpPr/>
            <p:nvPr/>
          </p:nvSpPr>
          <p:spPr>
            <a:xfrm rot="5400000">
              <a:off x="-203759" y="5382869"/>
              <a:ext cx="583547" cy="0"/>
            </a:xfrm>
            <a:prstGeom prst="line">
              <a:avLst/>
            </a:prstGeom>
            <a:ln w="65193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12" name="TextBox 12"/>
          <p:cNvSpPr txBox="1"/>
          <p:nvPr/>
        </p:nvSpPr>
        <p:spPr>
          <a:xfrm>
            <a:off x="374928" y="207871"/>
            <a:ext cx="16883658" cy="1862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98"/>
              </a:lnSpc>
              <a:spcBef>
                <a:spcPct val="0"/>
              </a:spcBef>
            </a:pPr>
            <a:r>
              <a:rPr lang="en-US" sz="5356" dirty="0">
                <a:solidFill>
                  <a:srgbClr val="FF914D"/>
                </a:solidFill>
                <a:latin typeface="Veleka Bold"/>
              </a:rPr>
              <a:t>ТИПИЧНЫЕ ОШИБКИ В УСТАНОВЛЕНИИ ГРАНИЦ</a:t>
            </a:r>
            <a:endParaRPr lang="ru-RU" sz="5356" dirty="0">
              <a:solidFill>
                <a:srgbClr val="FF914D"/>
              </a:solidFill>
              <a:latin typeface="Veleka Bold"/>
            </a:endParaRPr>
          </a:p>
          <a:p>
            <a:pPr algn="ctr">
              <a:lnSpc>
                <a:spcPts val="7498"/>
              </a:lnSpc>
              <a:spcBef>
                <a:spcPct val="0"/>
              </a:spcBef>
            </a:pPr>
            <a:r>
              <a:rPr lang="ru-RU" sz="4800" dirty="0">
                <a:solidFill>
                  <a:srgbClr val="FF914D"/>
                </a:solidFill>
                <a:latin typeface="Veleka Bold"/>
              </a:rPr>
              <a:t>Пойдем от обратного: вредные советы</a:t>
            </a:r>
            <a:endParaRPr lang="en-US" sz="4800" dirty="0">
              <a:solidFill>
                <a:srgbClr val="FF914D"/>
              </a:solidFill>
              <a:latin typeface="Veleka Bold"/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5259647" y="6864094"/>
            <a:ext cx="12722698" cy="2143987"/>
            <a:chOff x="32597" y="291856"/>
            <a:chExt cx="16963598" cy="2858649"/>
          </a:xfrm>
        </p:grpSpPr>
        <p:sp>
          <p:nvSpPr>
            <p:cNvPr id="14" name="TextBox 14"/>
            <p:cNvSpPr txBox="1"/>
            <p:nvPr/>
          </p:nvSpPr>
          <p:spPr>
            <a:xfrm>
              <a:off x="564421" y="291856"/>
              <a:ext cx="16431774" cy="11163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996"/>
                </a:lnSpc>
              </a:pPr>
              <a:r>
                <a:rPr lang="en-US" sz="4997" dirty="0" err="1">
                  <a:solidFill>
                    <a:srgbClr val="000000"/>
                  </a:solidFill>
                  <a:latin typeface="Veleka Bold"/>
                </a:rPr>
                <a:t>Твердость</a:t>
              </a:r>
              <a:r>
                <a:rPr lang="ru-RU" sz="4997" dirty="0">
                  <a:solidFill>
                    <a:srgbClr val="000000"/>
                  </a:solidFill>
                  <a:latin typeface="Veleka Bold"/>
                </a:rPr>
                <a:t> </a:t>
              </a:r>
              <a:r>
                <a:rPr lang="ru-RU" sz="2400" b="1" i="1" dirty="0">
                  <a:solidFill>
                    <a:srgbClr val="000000"/>
                  </a:solidFill>
                  <a:latin typeface="+mj-lt"/>
                </a:rPr>
                <a:t>побольше дискуссий вокруг ваших требований </a:t>
              </a:r>
              <a:r>
                <a:rPr lang="en-US" sz="2400" b="1" i="1" dirty="0">
                  <a:solidFill>
                    <a:srgbClr val="000000"/>
                  </a:solidFill>
                  <a:latin typeface="+mj-lt"/>
                </a:rPr>
                <a:t>        </a:t>
              </a:r>
              <a:r>
                <a:rPr lang="en-US" sz="4997" dirty="0">
                  <a:solidFill>
                    <a:srgbClr val="000000"/>
                  </a:solidFill>
                  <a:latin typeface="Veleka Bold"/>
                </a:rPr>
                <a:t>👨‍🎓 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527476" y="2024356"/>
              <a:ext cx="16431774" cy="11261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996"/>
                </a:lnSpc>
              </a:pPr>
              <a:r>
                <a:rPr lang="en-US" sz="4997" dirty="0" err="1">
                  <a:solidFill>
                    <a:srgbClr val="000000"/>
                  </a:solidFill>
                  <a:latin typeface="Veleka Bold"/>
                </a:rPr>
                <a:t>Поощрение</a:t>
              </a:r>
              <a:r>
                <a:rPr lang="ru-RU" sz="4997" dirty="0">
                  <a:solidFill>
                    <a:srgbClr val="000000"/>
                  </a:solidFill>
                  <a:latin typeface="Veleka Bold"/>
                </a:rPr>
                <a:t> </a:t>
              </a:r>
              <a:r>
                <a:rPr lang="ru-RU" sz="2800" b="1" i="1" dirty="0">
                  <a:solidFill>
                    <a:srgbClr val="000000"/>
                  </a:solidFill>
                  <a:latin typeface="+mj-lt"/>
                </a:rPr>
                <a:t>не хвалите ребенка </a:t>
              </a:r>
              <a:r>
                <a:rPr lang="en-US" sz="2800" b="1" i="1" dirty="0">
                  <a:solidFill>
                    <a:srgbClr val="000000"/>
                  </a:solidFill>
                  <a:latin typeface="+mj-lt"/>
                </a:rPr>
                <a:t>     </a:t>
              </a:r>
              <a:r>
                <a:rPr lang="en-US" sz="4997" dirty="0">
                  <a:solidFill>
                    <a:srgbClr val="000000"/>
                  </a:solidFill>
                  <a:ea typeface="Veleka"/>
                </a:rPr>
                <a:t>🍬 </a:t>
              </a:r>
            </a:p>
          </p:txBody>
        </p:sp>
        <p:sp>
          <p:nvSpPr>
            <p:cNvPr id="16" name="AutoShape 16"/>
            <p:cNvSpPr/>
            <p:nvPr/>
          </p:nvSpPr>
          <p:spPr>
            <a:xfrm rot="5400000">
              <a:off x="-259177" y="847597"/>
              <a:ext cx="583547" cy="0"/>
            </a:xfrm>
            <a:prstGeom prst="line">
              <a:avLst/>
            </a:prstGeom>
            <a:ln w="65193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7" name="AutoShape 17"/>
            <p:cNvSpPr/>
            <p:nvPr/>
          </p:nvSpPr>
          <p:spPr>
            <a:xfrm rot="5400000">
              <a:off x="-259177" y="2587430"/>
              <a:ext cx="583547" cy="0"/>
            </a:xfrm>
            <a:prstGeom prst="line">
              <a:avLst/>
            </a:prstGeom>
            <a:ln w="65193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8700" y="2804399"/>
            <a:ext cx="3618858" cy="74826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4510893" y="7390493"/>
            <a:ext cx="1858683" cy="179447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flipH="1">
            <a:off x="8681295" y="8196617"/>
            <a:ext cx="1156580" cy="98835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2577524" y="7802102"/>
            <a:ext cx="1062611" cy="118546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0793871" y="7921983"/>
            <a:ext cx="1109130" cy="126298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>
            <a:off x="14510893" y="961731"/>
            <a:ext cx="1297426" cy="27983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p:blipFill>
        <p:spPr>
          <a:xfrm>
            <a:off x="12980828" y="1080314"/>
            <a:ext cx="1345720" cy="2751472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11229199" y="961731"/>
            <a:ext cx="1347604" cy="2988638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>
            <a:fillRect/>
          </a:stretch>
        </p:blipFill>
        <p:spPr>
          <a:xfrm flipH="1">
            <a:off x="9775478" y="933141"/>
            <a:ext cx="1141116" cy="2988638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>
            <a:fillRect/>
          </a:stretch>
        </p:blipFill>
        <p:spPr>
          <a:xfrm>
            <a:off x="8254276" y="893812"/>
            <a:ext cx="1081918" cy="3067294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>
            <a:fillRect/>
          </a:stretch>
        </p:blipFill>
        <p:spPr>
          <a:xfrm>
            <a:off x="14737879" y="3961107"/>
            <a:ext cx="1221341" cy="3067294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>
            <a:fillRect/>
          </a:stretch>
        </p:blipFill>
        <p:spPr>
          <a:xfrm>
            <a:off x="9775478" y="4229564"/>
            <a:ext cx="1017644" cy="3009163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>
            <a:fillRect/>
          </a:stretch>
        </p:blipFill>
        <p:spPr>
          <a:xfrm>
            <a:off x="13288275" y="4080599"/>
            <a:ext cx="1148953" cy="3009163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>
            <a:fillRect/>
          </a:stretch>
        </p:blipFill>
        <p:spPr>
          <a:xfrm>
            <a:off x="11229199" y="4410800"/>
            <a:ext cx="1751629" cy="2646692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>
            <a:fillRect/>
          </a:stretch>
        </p:blipFill>
        <p:spPr>
          <a:xfrm>
            <a:off x="7953625" y="4229564"/>
            <a:ext cx="1455340" cy="3009163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259334" y="39930"/>
            <a:ext cx="7611729" cy="83549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569"/>
              </a:lnSpc>
            </a:pPr>
            <a:r>
              <a:rPr lang="en-US" sz="5427">
                <a:solidFill>
                  <a:srgbClr val="000000"/>
                </a:solidFill>
                <a:latin typeface="Veleka Bold"/>
              </a:rPr>
              <a:t>КАК УСТАНАВЛИВАТЬ ГРАНИЦЫ В ОТНОШЕНИЯХ С РЕБЕНКОМ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5400000">
            <a:off x="9114856" y="1703959"/>
            <a:ext cx="846919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AutoShape 3"/>
          <p:cNvSpPr/>
          <p:nvPr/>
        </p:nvSpPr>
        <p:spPr>
          <a:xfrm rot="5400000">
            <a:off x="9138669" y="4678136"/>
            <a:ext cx="846919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AutoShape 4"/>
          <p:cNvSpPr/>
          <p:nvPr/>
        </p:nvSpPr>
        <p:spPr>
          <a:xfrm rot="5400000">
            <a:off x="9186294" y="7962704"/>
            <a:ext cx="846919" cy="0"/>
          </a:xfrm>
          <a:prstGeom prst="line">
            <a:avLst/>
          </a:prstGeom>
          <a:ln w="476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flipH="1">
            <a:off x="1180719" y="5347439"/>
            <a:ext cx="2958529" cy="2528197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1914669" cy="213604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028700" y="4701949"/>
            <a:ext cx="626713" cy="64549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5467409" y="6489192"/>
            <a:ext cx="2452085" cy="2367377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7333367">
            <a:off x="7104480" y="1334798"/>
            <a:ext cx="480696" cy="740568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-1453664">
            <a:off x="7865031" y="2924886"/>
            <a:ext cx="608809" cy="93794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1936610">
            <a:off x="6690110" y="4020193"/>
            <a:ext cx="608332" cy="937207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2964031">
            <a:off x="7148384" y="5369643"/>
            <a:ext cx="771872" cy="1189158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0348645" y="1341643"/>
            <a:ext cx="7396355" cy="20826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07"/>
              </a:lnSpc>
            </a:pPr>
            <a:r>
              <a:rPr lang="en-US" sz="4597">
                <a:solidFill>
                  <a:srgbClr val="FF1616"/>
                </a:solidFill>
                <a:latin typeface="Veleka Bold"/>
              </a:rPr>
              <a:t>Устанавливаем поведение: неприемлемое или нежелательное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348645" y="4407309"/>
            <a:ext cx="7256644" cy="15797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07"/>
              </a:lnSpc>
            </a:pPr>
            <a:r>
              <a:rPr lang="en-US" sz="4597">
                <a:solidFill>
                  <a:srgbClr val="FF914D"/>
                </a:solidFill>
                <a:latin typeface="Veleka Bold"/>
              </a:rPr>
              <a:t>Продумываем!!!</a:t>
            </a:r>
          </a:p>
          <a:p>
            <a:pPr>
              <a:lnSpc>
                <a:spcPts val="3907"/>
              </a:lnSpc>
            </a:pPr>
            <a:r>
              <a:rPr lang="en-US" sz="4597">
                <a:solidFill>
                  <a:srgbClr val="FF914D"/>
                </a:solidFill>
                <a:latin typeface="Veleka Bold"/>
              </a:rPr>
              <a:t>какое поведение желательно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348645" y="7411821"/>
            <a:ext cx="6435602" cy="25343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61"/>
              </a:lnSpc>
            </a:pPr>
            <a:r>
              <a:rPr lang="en-US" sz="4597">
                <a:solidFill>
                  <a:srgbClr val="008037"/>
                </a:solidFill>
                <a:latin typeface="Veleka Bold"/>
              </a:rPr>
              <a:t>Добавляем несколько пошаговых инструкций - </a:t>
            </a:r>
          </a:p>
          <a:p>
            <a:pPr>
              <a:lnSpc>
                <a:spcPts val="3861"/>
              </a:lnSpc>
            </a:pPr>
            <a:r>
              <a:rPr lang="en-US" sz="4597">
                <a:solidFill>
                  <a:srgbClr val="008037"/>
                </a:solidFill>
                <a:latin typeface="Veleka Bold"/>
              </a:rPr>
              <a:t>при игнорировании правил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E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030410" y="6016179"/>
            <a:ext cx="14227181" cy="4065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latin typeface="Veleka"/>
              </a:rPr>
              <a:t>Надеюсь, вам  было интересно!        </a:t>
            </a:r>
          </a:p>
          <a:p>
            <a:pPr algn="ctr">
              <a:lnSpc>
                <a:spcPts val="3840"/>
              </a:lnSpc>
            </a:pPr>
            <a:r>
              <a:rPr lang="en-US" sz="3200">
                <a:solidFill>
                  <a:srgbClr val="000000"/>
                </a:solidFill>
                <a:ea typeface="Veleka"/>
              </a:rPr>
              <a:t>🤗</a:t>
            </a:r>
          </a:p>
          <a:p>
            <a:pPr algn="ctr">
              <a:lnSpc>
                <a:spcPts val="3840"/>
              </a:lnSpc>
            </a:pPr>
            <a:endParaRPr lang="en-US" sz="3200">
              <a:solidFill>
                <a:srgbClr val="000000"/>
              </a:solidFill>
              <a:ea typeface="Veleka"/>
            </a:endParaRPr>
          </a:p>
          <a:p>
            <a:pPr algn="ctr">
              <a:lnSpc>
                <a:spcPts val="3840"/>
              </a:lnSpc>
            </a:pPr>
            <a:endParaRPr lang="en-US" sz="3200">
              <a:solidFill>
                <a:srgbClr val="000000"/>
              </a:solidFill>
              <a:ea typeface="Veleka"/>
            </a:endParaRPr>
          </a:p>
          <a:p>
            <a:pPr algn="ctr">
              <a:lnSpc>
                <a:spcPts val="8999"/>
              </a:lnSpc>
            </a:pPr>
            <a:r>
              <a:rPr lang="en-US" sz="7499">
                <a:solidFill>
                  <a:srgbClr val="FF914D"/>
                </a:solidFill>
                <a:latin typeface="Veleka Bold"/>
              </a:rPr>
              <a:t>СПАСИБО ЗА ВНИМАНИЕ!</a:t>
            </a:r>
          </a:p>
          <a:p>
            <a:pPr algn="ctr">
              <a:lnSpc>
                <a:spcPts val="3840"/>
              </a:lnSpc>
            </a:pPr>
            <a:endParaRPr lang="en-US" sz="7499">
              <a:solidFill>
                <a:srgbClr val="FF914D"/>
              </a:solidFill>
              <a:latin typeface="Veleka Bold"/>
            </a:endParaRPr>
          </a:p>
          <a:p>
            <a:pPr algn="ctr">
              <a:lnSpc>
                <a:spcPts val="3840"/>
              </a:lnSpc>
            </a:pPr>
            <a:endParaRPr lang="en-US" sz="7499">
              <a:solidFill>
                <a:srgbClr val="FF914D"/>
              </a:solidFill>
              <a:latin typeface="Veleka Bold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 rot="-1696064">
            <a:off x="2144620" y="3155486"/>
            <a:ext cx="1447182" cy="212253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 rot="956719">
            <a:off x="8101523" y="2432479"/>
            <a:ext cx="3455817" cy="3336434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028700" y="155544"/>
            <a:ext cx="16803071" cy="1687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6"/>
              </a:lnSpc>
              <a:spcBef>
                <a:spcPct val="0"/>
              </a:spcBef>
            </a:pPr>
            <a:r>
              <a:rPr lang="en-US" sz="4797">
                <a:solidFill>
                  <a:srgbClr val="008037"/>
                </a:solidFill>
                <a:latin typeface="Veleka Bold"/>
              </a:rPr>
              <a:t>Золотое правило воспитания - </a:t>
            </a:r>
          </a:p>
          <a:p>
            <a:pPr algn="ctr">
              <a:lnSpc>
                <a:spcPts val="6716"/>
              </a:lnSpc>
              <a:spcBef>
                <a:spcPct val="0"/>
              </a:spcBef>
            </a:pPr>
            <a:r>
              <a:rPr lang="en-US" sz="4797">
                <a:solidFill>
                  <a:srgbClr val="008037"/>
                </a:solidFill>
                <a:latin typeface="Veleka Bold"/>
              </a:rPr>
              <a:t>"Правило 100 повторений”</a:t>
            </a:r>
            <a:r>
              <a:rPr lang="en-US" sz="4797">
                <a:solidFill>
                  <a:srgbClr val="000000"/>
                </a:solidFill>
                <a:latin typeface="Veleka Bold"/>
              </a:rPr>
              <a:t>. 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5565060" y="2126790"/>
            <a:ext cx="2722940" cy="713151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14731930" y="1142476"/>
            <a:ext cx="1338196" cy="140192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p:blipFill>
        <p:spPr>
          <a:xfrm rot="2492621" flipH="1">
            <a:off x="16490544" y="461608"/>
            <a:ext cx="986735" cy="10767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304</Words>
  <Application>Microsoft Office PowerPoint</Application>
  <PresentationFormat>Произвольный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Arial</vt:lpstr>
      <vt:lpstr>Veleka Bold</vt:lpstr>
      <vt:lpstr>Veleka</vt:lpstr>
      <vt:lpstr>Veleka Bold Italics</vt:lpstr>
      <vt:lpstr>Bradley Hand ITC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Голубой и Кремовый Коллаж Социальное и Эмоциональное Обучение SEL Упражнения на Адаптацию Презентация на Тему Образования</dc:title>
  <dc:creator>194 Детский сад</dc:creator>
  <cp:lastModifiedBy>194 Детский сад</cp:lastModifiedBy>
  <cp:revision>2</cp:revision>
  <dcterms:created xsi:type="dcterms:W3CDTF">2006-08-16T00:00:00Z</dcterms:created>
  <dcterms:modified xsi:type="dcterms:W3CDTF">2022-05-03T17:39:17Z</dcterms:modified>
  <dc:identifier>DAE_o-5ij2c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2875963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