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6" r:id="rId14"/>
    <p:sldId id="277" r:id="rId15"/>
    <p:sldId id="278" r:id="rId16"/>
    <p:sldId id="279" r:id="rId17"/>
    <p:sldId id="280" r:id="rId18"/>
    <p:sldId id="281" r:id="rId19"/>
    <p:sldId id="271" r:id="rId20"/>
    <p:sldId id="272" r:id="rId21"/>
    <p:sldId id="273" r:id="rId22"/>
    <p:sldId id="275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652FAB-3E6C-4011-A540-3C31622A3DBE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BFA4C-9890-4AD6-8D48-45AB888A2B2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BFA4C-9890-4AD6-8D48-45AB888A2B25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1720" y="2276872"/>
            <a:ext cx="64087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«</a:t>
            </a:r>
            <a:r>
              <a:rPr lang="ru-RU" sz="3200" b="1" dirty="0" err="1" smtClean="0">
                <a:solidFill>
                  <a:srgbClr val="C00000"/>
                </a:solidFill>
              </a:rPr>
              <a:t>Физкультурно</a:t>
            </a:r>
            <a:r>
              <a:rPr lang="ru-RU" sz="3200" b="1" dirty="0" smtClean="0">
                <a:solidFill>
                  <a:srgbClr val="C00000"/>
                </a:solidFill>
              </a:rPr>
              <a:t> – оздоровительная работа с детьми по профилактике нарушения плоскостопия.»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908720"/>
            <a:ext cx="83164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МБДОУ «Детский сад общеразвивающего вида № 127»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5157192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C00000"/>
                </a:solidFill>
              </a:rPr>
              <a:t>Воспитатели подготовительной группы №6: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Недосейкина И.М</a:t>
            </a:r>
          </a:p>
          <a:p>
            <a:pPr algn="r"/>
            <a:r>
              <a:rPr lang="ru-RU" b="1" dirty="0" err="1" smtClean="0">
                <a:solidFill>
                  <a:srgbClr val="C00000"/>
                </a:solidFill>
              </a:rPr>
              <a:t>Турнова</a:t>
            </a:r>
            <a:r>
              <a:rPr lang="ru-RU" b="1" dirty="0" smtClean="0">
                <a:solidFill>
                  <a:srgbClr val="C00000"/>
                </a:solidFill>
              </a:rPr>
              <a:t> Ю.О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241"/>
            <a:ext cx="9144000" cy="687324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31640" y="404664"/>
            <a:ext cx="6624736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Профилактика плоскостопия у детей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исключить плоскостопие нужно придерживаться некоторых правил: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412776"/>
            <a:ext cx="7992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u="sng" dirty="0" smtClean="0">
                <a:solidFill>
                  <a:srgbClr val="663300"/>
                </a:solidFill>
              </a:rPr>
              <a:t>полезная зарядка</a:t>
            </a:r>
            <a:r>
              <a:rPr lang="ru-RU" dirty="0" smtClean="0">
                <a:solidFill>
                  <a:srgbClr val="663300"/>
                </a:solidFill>
              </a:rPr>
              <a:t>, чтобы мышцы укреплялись и нормально развивались им нужна нагрузка в виде ежедневной гимнастики;</a:t>
            </a:r>
          </a:p>
          <a:p>
            <a:pPr>
              <a:buFont typeface="Arial" pitchFamily="34" charset="0"/>
              <a:buChar char="•"/>
            </a:pPr>
            <a:r>
              <a:rPr lang="ru-RU" u="sng" dirty="0" smtClean="0">
                <a:solidFill>
                  <a:srgbClr val="663300"/>
                </a:solidFill>
              </a:rPr>
              <a:t>спорт</a:t>
            </a:r>
            <a:r>
              <a:rPr lang="ru-RU" dirty="0" smtClean="0">
                <a:solidFill>
                  <a:srgbClr val="663300"/>
                </a:solidFill>
              </a:rPr>
              <a:t>, если ребенок будет заниматься в спортивной секции нужно позаботиться о том, чтобы комплекс упражнений соответствовал его возрасту, росту и весу. Для профилактики плоскостопия лучше всего подойдет плавание;</a:t>
            </a:r>
          </a:p>
          <a:p>
            <a:pPr>
              <a:buFont typeface="Arial" pitchFamily="34" charset="0"/>
              <a:buChar char="•"/>
            </a:pPr>
            <a:r>
              <a:rPr lang="ru-RU" u="sng" dirty="0" smtClean="0">
                <a:solidFill>
                  <a:srgbClr val="663300"/>
                </a:solidFill>
              </a:rPr>
              <a:t>выбор удобной обуви</a:t>
            </a:r>
            <a:r>
              <a:rPr lang="ru-RU" dirty="0" smtClean="0">
                <a:solidFill>
                  <a:srgbClr val="663300"/>
                </a:solidFill>
              </a:rPr>
              <a:t>, чтобы стопа при ходьбе не деформировалась и принимала физиологическую форму. Детская обувь должна защищать ножку малыша от ударов, не препятствовать нормальному естественному развитию мышц стопы и придавать устойчивость. Она должна быть сделана из натуральных материалов, легкой, с жестким задником, с супинатором и маленьким каблучком;</a:t>
            </a:r>
          </a:p>
          <a:p>
            <a:pPr>
              <a:buFont typeface="Arial" pitchFamily="34" charset="0"/>
              <a:buChar char="•"/>
            </a:pPr>
            <a:r>
              <a:rPr lang="ru-RU" u="sng" dirty="0" smtClean="0">
                <a:solidFill>
                  <a:srgbClr val="663300"/>
                </a:solidFill>
              </a:rPr>
              <a:t>лечебные ванны</a:t>
            </a:r>
            <a:r>
              <a:rPr lang="ru-RU" dirty="0" smtClean="0">
                <a:solidFill>
                  <a:srgbClr val="663300"/>
                </a:solidFill>
              </a:rPr>
              <a:t>. Очень полезны каждодневные теплые ванны с морской солью;</a:t>
            </a:r>
          </a:p>
          <a:p>
            <a:pPr>
              <a:buFont typeface="Arial" pitchFamily="34" charset="0"/>
              <a:buChar char="•"/>
            </a:pPr>
            <a:r>
              <a:rPr lang="ru-RU" u="sng" dirty="0" smtClean="0">
                <a:solidFill>
                  <a:srgbClr val="663300"/>
                </a:solidFill>
              </a:rPr>
              <a:t>профилактический массаж</a:t>
            </a:r>
            <a:r>
              <a:rPr lang="ru-RU" dirty="0" smtClean="0">
                <a:solidFill>
                  <a:srgbClr val="66330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24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15616" y="116632"/>
            <a:ext cx="64087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Упражнения в лазании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по гимнастической стенке, веревочной лестнице, канату способствуют укреплению мышц стопы и голени, в связи с чем их следует чаще применять в процессе занятий.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Профилактике и коррекции плоскостопия способствуют плавание и езда на велосипеде.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42" name="Picture 2" descr="https://sun9-67.userapi.com/impg/lCcRuzhvC4mue2Sd1w_DzH2134sMexx5CG3w8w/y_oJtIFVFBI.jpg?size=1200x1600&amp;quality=95&amp;sign=8296d2a9e6e00fe865273311c34367a6&amp;type=alb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8" y="2348880"/>
            <a:ext cx="2160240" cy="2880320"/>
          </a:xfrm>
          <a:prstGeom prst="rect">
            <a:avLst/>
          </a:prstGeom>
          <a:noFill/>
        </p:spPr>
      </p:pic>
      <p:pic>
        <p:nvPicPr>
          <p:cNvPr id="10244" name="Picture 4" descr="https://sun9-39.userapi.com/impg/O14BJRTqn6Lxfx_Z1vBAcI8SalslObykAKMW3Q/SQsx8iBwoho.jpg?size=1200x1600&amp;quality=95&amp;sign=984882ea28ff47958356533eb460dd9a&amp;type=album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67944" y="2324878"/>
            <a:ext cx="2160240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24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87624" y="260648"/>
            <a:ext cx="7416824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КОРРЕКЦИОННЫЕ УПРАЖНЕНИЯ В РЕЖИМЕ ДНЯ ДОШКОЛЬНИКОВ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134076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Катание гимнастической палки стопами в гимнастике после дневного сна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76056" y="1772816"/>
            <a:ext cx="39932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Массажёр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для стоп в гимнастике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после дневного сна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222" name="Picture 6" descr="https://sun9-36.userapi.com/impg/8It1vGRGjnAlMbW4rjAcKSk-4azNS-OcT-CI3g/-NhbvP0GJVY.jpg?size=1600x1200&amp;quality=95&amp;sign=8b2002dbc7e9563b5a246763d6314819&amp;type=alb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64088" y="2420888"/>
            <a:ext cx="316835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C:\Users\Home\Desktop\Новая папка\Attachments_nedos409@gmail.com_2022-03-22_12-33-52\20220322_123129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5786" y="2500305"/>
            <a:ext cx="3429024" cy="22860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24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4046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Ходьба по ребристой дорожке в гимнастике после дневного сна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3794" name="Picture 2" descr="https://sun9-86.userapi.com/impg/AP2Ubt9WmZthTSFpxEt38Man3FK8uEjlVU1vjg/A4rq-dGeHQk.jpg?size=1600x1200&amp;quality=95&amp;sign=a7c7f7ec899650ee205fd9176dc92d2f&amp;type=alb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340768"/>
            <a:ext cx="3840426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508104" y="836712"/>
            <a:ext cx="30603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Физкультминутка.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Укрепление свода стопы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C:\Users\Home\Desktop\Новая папка\Attachments_nedos409@gmail.com_2022-03-22_12-33-52\20220322_12305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2000240"/>
            <a:ext cx="3643338" cy="25895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0"/>
            <a:ext cx="9144000" cy="687324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69269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Упражнение на укрепление свода стопы. Поднятие на носки и опускание на пятки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836712"/>
            <a:ext cx="33639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Массаж стоп. 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Ходьба по шесту «ёлочкой»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20220322_122926.jpg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428596" y="2000240"/>
            <a:ext cx="3643338" cy="25045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20220322_122813.jpg"/>
          <p:cNvPicPr/>
          <p:nvPr/>
        </p:nvPicPr>
        <p:blipFill>
          <a:blip r:embed="rId4" cstate="screen"/>
          <a:stretch>
            <a:fillRect/>
          </a:stretch>
        </p:blipFill>
        <p:spPr>
          <a:xfrm>
            <a:off x="5000628" y="2000240"/>
            <a:ext cx="3681484" cy="26209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241"/>
            <a:ext cx="9144000" cy="687324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7647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Массаж стоп. Ходьба по массажным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следочкам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4818" name="Picture 2" descr="https://sun9-73.userapi.com/impg/9NZyFJUi_-3NFQV0_ofrfrS9MmHMuInDec_ytQ/dsYSw2YfouY.jpg?size=1600x1200&amp;quality=95&amp;sign=a1b548ab40f7dae26a59385dceb63ef9&amp;type=alb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928802"/>
            <a:ext cx="3443464" cy="25825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220072" y="980728"/>
            <a:ext cx="36525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Массаж стоп. 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Ходьба по ребристой дорожке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IMG-20220322-WA0015.jpg"/>
          <p:cNvPicPr/>
          <p:nvPr/>
        </p:nvPicPr>
        <p:blipFill>
          <a:blip r:embed="rId4" cstate="screen"/>
          <a:stretch>
            <a:fillRect/>
          </a:stretch>
        </p:blipFill>
        <p:spPr>
          <a:xfrm>
            <a:off x="4643438" y="2071678"/>
            <a:ext cx="3706639" cy="2409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93556" y="3244334"/>
            <a:ext cx="4556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Массаж стоп. Ходьба по ребристой дорожке</a:t>
            </a:r>
            <a:endParaRPr lang="ru-RU" dirty="0"/>
          </a:p>
        </p:txBody>
      </p:sp>
      <p:pic>
        <p:nvPicPr>
          <p:cNvPr id="3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241"/>
            <a:ext cx="9144000" cy="687324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836712"/>
            <a:ext cx="3731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Массаж всей стопы. 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Имитация натуральной гальки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6866" name="Picture 2" descr="https://sun9-87.userapi.com/impg/OlwBs9Gl1gK0c3rXG496dlM6I96w1CV0vqT8dg/dTC_kqEOev4.jpg?size=1600x1200&amp;quality=95&amp;sign=7f1de879c3768526987886e4081a8b5d&amp;type=alb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988840"/>
            <a:ext cx="3672408" cy="27543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283968" y="90872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Массаж стоп. Ходьба по массажному коврику и сенсорной дорожке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6868" name="Picture 4" descr="https://sun9-73.userapi.com/impg/-Mva9ErLwvfJuQM-cgxQFR5SlHgkEqlgU-2YnQ/RYjrJW4J53E.jpg?size=1600x1200&amp;quality=95&amp;sign=104ebcc9a036887a74eacb8d286709e5&amp;type=album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3" y="1916832"/>
            <a:ext cx="374441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241"/>
            <a:ext cx="9144000" cy="687324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692696"/>
            <a:ext cx="30684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Укрепление свода стопы.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Ходьба по кочкам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7890" name="Picture 2" descr="https://sun9-34.userapi.com/impg/-SC1Yws5Ap9WK38jMJLFC9E9o9wIzwDt8tM-6w/2CPbYEUtNzo.jpg?size=1600x1200&amp;quality=95&amp;sign=557fb9e023cd38950bb31e603490e523&amp;type=albu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916832"/>
            <a:ext cx="374441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572000" y="8367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Массаж стоп. Катание поочерёдно левой и правой ногой массажного мячика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20220322_122310.jpg"/>
          <p:cNvPicPr/>
          <p:nvPr/>
        </p:nvPicPr>
        <p:blipFill>
          <a:blip r:embed="rId4" cstate="screen"/>
          <a:stretch>
            <a:fillRect/>
          </a:stretch>
        </p:blipFill>
        <p:spPr>
          <a:xfrm>
            <a:off x="5072066" y="2071678"/>
            <a:ext cx="3574728" cy="26838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241"/>
            <a:ext cx="9144000" cy="687324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54868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Массаж стоп и укрепление свода стопы. Зажав пальцами ног игрушку, выложить её из обруча, а затем положить обратно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1247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Укрепление свода стопы. Подвижная игра «Цапля и лягушки»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IMG-20220322-WA0016.jpg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5000628" y="2071678"/>
            <a:ext cx="3565239" cy="26981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20220322_074754.jpg"/>
          <p:cNvPicPr/>
          <p:nvPr/>
        </p:nvPicPr>
        <p:blipFill>
          <a:blip r:embed="rId4" cstate="screen"/>
          <a:stretch>
            <a:fillRect/>
          </a:stretch>
        </p:blipFill>
        <p:spPr>
          <a:xfrm>
            <a:off x="357158" y="2071678"/>
            <a:ext cx="3947308" cy="29569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24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91680" y="476672"/>
            <a:ext cx="59766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Использование нетрадиционного оборудования для профилактики плоскостопия своими руками из подручных средств.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1412776"/>
            <a:ext cx="59592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крышки от пластиковых бутылок, губки для мытья посуды,</a:t>
            </a:r>
          </a:p>
          <a:p>
            <a:r>
              <a:rPr lang="ru-RU" dirty="0" smtClean="0"/>
              <a:t> деревянные палочки, каштан, галька.</a:t>
            </a:r>
            <a:endParaRPr lang="ru-RU" dirty="0"/>
          </a:p>
        </p:txBody>
      </p:sp>
      <p:pic>
        <p:nvPicPr>
          <p:cNvPr id="5" name="Рисунок 4" descr="IMG-20220322-WA0020.jpg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1000100" y="2357430"/>
            <a:ext cx="3929090" cy="28845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241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899592" y="292006"/>
            <a:ext cx="7200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наша должна состоять в том, чтобы сделать из детей не атлетов,</a:t>
            </a:r>
            <a:endParaRPr kumimoji="0" lang="ru-RU" sz="2400" b="1" i="0" u="none" strike="noStrike" cap="all" normalizeH="0" baseline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акробатов или людей спорта, а лишь здоровых, уравновешенных физически и нравственно людей.</a:t>
            </a:r>
            <a:endParaRPr kumimoji="0" lang="ru-RU" sz="2400" b="1" i="0" u="none" strike="noStrike" cap="all" normalizeH="0" baseline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С.Я Эйнгорн.</a:t>
            </a:r>
            <a:endParaRPr kumimoji="0" lang="ru-RU" sz="2400" b="1" i="0" u="none" strike="noStrike" cap="all" normalizeH="0" baseline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AutoShape 2" descr="Дети в детском саду делают зарядк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0" name="Picture 4" descr="https://nsportal.ru/sites/default/files/styles/large/public/media/2020/05/03/s1200.jpg?itok=kK9U0cyq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2499497"/>
            <a:ext cx="4824536" cy="26936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241"/>
            <a:ext cx="9144000" cy="687324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55776" y="188640"/>
            <a:ext cx="4444230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Упражнения для коррекции плоскостопия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92696"/>
            <a:ext cx="8568952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663300"/>
                </a:solidFill>
                <a:latin typeface="Calibri" pitchFamily="34" charset="0"/>
              </a:rPr>
              <a:t>1 . </a:t>
            </a:r>
            <a:r>
              <a:rPr lang="ru-RU" sz="1400" b="1" u="sng" dirty="0" smtClean="0">
                <a:solidFill>
                  <a:srgbClr val="663300"/>
                </a:solidFill>
                <a:latin typeface="Calibri" pitchFamily="34" charset="0"/>
              </a:rPr>
              <a:t>«Танцующий верблюд »</a:t>
            </a:r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/>
            </a:r>
            <a:b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</a:br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>И.п. — стоя, ноги врозь, стопы параллельно, руки за спиной. </a:t>
            </a:r>
            <a:b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</a:br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>Ходьба на месте с поочередным подниманием пятки (носки от пола не отрывать). </a:t>
            </a:r>
          </a:p>
          <a:p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>2. </a:t>
            </a:r>
            <a:r>
              <a:rPr lang="ru-RU" sz="1400" b="1" dirty="0" smtClean="0">
                <a:solidFill>
                  <a:srgbClr val="663300"/>
                </a:solidFill>
                <a:latin typeface="Calibri" pitchFamily="34" charset="0"/>
              </a:rPr>
              <a:t>«</a:t>
            </a:r>
            <a:r>
              <a:rPr lang="ru-RU" sz="1400" b="1" u="sng" dirty="0" smtClean="0">
                <a:solidFill>
                  <a:srgbClr val="663300"/>
                </a:solidFill>
                <a:latin typeface="Calibri" pitchFamily="34" charset="0"/>
              </a:rPr>
              <a:t>Забавный медвежонок»</a:t>
            </a:r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/>
            </a:r>
            <a:b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</a:br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>И.п. — стоя на наружных краях стоп, руки на поясе. </a:t>
            </a:r>
            <a:b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</a:br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>Ходьба на месте на наружных краях стоп. То же с продвижением вперед — назад, вправо — влево. То же, кружась на месте вправо и влево. </a:t>
            </a:r>
          </a:p>
          <a:p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>3. </a:t>
            </a:r>
            <a:r>
              <a:rPr lang="ru-RU" sz="1400" b="1" u="sng" dirty="0" smtClean="0">
                <a:solidFill>
                  <a:srgbClr val="663300"/>
                </a:solidFill>
                <a:latin typeface="Calibri" pitchFamily="34" charset="0"/>
              </a:rPr>
              <a:t>« Обезьянки- непоседы»</a:t>
            </a:r>
          </a:p>
          <a:p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>И.п. — сидя по-турецки (согнув ноги коленями в стороны, стопы </a:t>
            </a:r>
            <a:r>
              <a:rPr lang="ru-RU" sz="1400" dirty="0" err="1" smtClean="0">
                <a:solidFill>
                  <a:srgbClr val="663300"/>
                </a:solidFill>
                <a:latin typeface="Calibri" pitchFamily="34" charset="0"/>
              </a:rPr>
              <a:t>крест-на-крест</a:t>
            </a:r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>, наружные края стоп одинаково ровно опираются об пол), руки произвольно. </a:t>
            </a:r>
            <a:b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</a:br>
            <a:r>
              <a:rPr lang="ru-RU" sz="1400" i="1" dirty="0" smtClean="0">
                <a:solidFill>
                  <a:srgbClr val="663300"/>
                </a:solidFill>
                <a:latin typeface="Calibri" pitchFamily="34" charset="0"/>
              </a:rPr>
              <a:t>1 — 2 — </a:t>
            </a:r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>встать; 3 — 4 — стойка: ноги скрещены, опираются на наружные края стоп; 5 — </a:t>
            </a:r>
            <a:r>
              <a:rPr lang="ru-RU" sz="1400" i="1" dirty="0" smtClean="0">
                <a:solidFill>
                  <a:srgbClr val="663300"/>
                </a:solidFill>
                <a:latin typeface="Calibri" pitchFamily="34" charset="0"/>
              </a:rPr>
              <a:t>6 — </a:t>
            </a:r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>сесть; </a:t>
            </a:r>
            <a:r>
              <a:rPr lang="ru-RU" sz="1400" i="1" dirty="0" smtClean="0">
                <a:solidFill>
                  <a:srgbClr val="663300"/>
                </a:solidFill>
                <a:latin typeface="Calibri" pitchFamily="34" charset="0"/>
              </a:rPr>
              <a:t>7 — 8 — </a:t>
            </a:r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>вернуться в и. </a:t>
            </a:r>
            <a:r>
              <a:rPr lang="ru-RU" sz="1400" dirty="0" err="1" smtClean="0">
                <a:solidFill>
                  <a:srgbClr val="663300"/>
                </a:solidFill>
                <a:latin typeface="Calibri" pitchFamily="34" charset="0"/>
              </a:rPr>
              <a:t>п</a:t>
            </a:r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>, сохраняя при этом правильную осанку. </a:t>
            </a:r>
          </a:p>
          <a:p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>4. </a:t>
            </a:r>
            <a:r>
              <a:rPr lang="ru-RU" sz="1400" b="1" u="sng" dirty="0" smtClean="0">
                <a:solidFill>
                  <a:srgbClr val="663300"/>
                </a:solidFill>
                <a:latin typeface="Calibri" pitchFamily="34" charset="0"/>
              </a:rPr>
              <a:t>«Резвые зайчата»</a:t>
            </a:r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/>
            </a:r>
            <a:b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</a:br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>И.п. — стоя, ноги вместе, руки на поясе. </a:t>
            </a:r>
            <a:b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</a:br>
            <a:r>
              <a:rPr lang="ru-RU" sz="1400" i="1" dirty="0" smtClean="0">
                <a:solidFill>
                  <a:srgbClr val="663300"/>
                </a:solidFill>
                <a:latin typeface="Calibri" pitchFamily="34" charset="0"/>
              </a:rPr>
              <a:t>1 — </a:t>
            </a:r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>16 — подскоки на носках (пятки вместе).</a:t>
            </a:r>
          </a:p>
          <a:p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>5. </a:t>
            </a:r>
            <a:r>
              <a:rPr lang="ru-RU" sz="1400" b="1" u="sng" dirty="0" smtClean="0">
                <a:solidFill>
                  <a:srgbClr val="663300"/>
                </a:solidFill>
                <a:latin typeface="Calibri" pitchFamily="34" charset="0"/>
              </a:rPr>
              <a:t>Смеющийся сурок»</a:t>
            </a:r>
          </a:p>
          <a:p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>И.п. — стоя, ноги вместе, руки перед грудью локтями вниз, кисти направлены пальцами в</a:t>
            </a:r>
            <a:b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</a:br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>низ. </a:t>
            </a:r>
            <a:b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</a:br>
            <a:r>
              <a:rPr lang="ru-RU" sz="1400" i="1" dirty="0" smtClean="0">
                <a:solidFill>
                  <a:srgbClr val="663300"/>
                </a:solidFill>
                <a:latin typeface="Calibri" pitchFamily="34" charset="0"/>
              </a:rPr>
              <a:t>1 — 2 — </a:t>
            </a:r>
            <a:r>
              <a:rPr lang="ru-RU" sz="1400" dirty="0" err="1" smtClean="0">
                <a:solidFill>
                  <a:srgbClr val="663300"/>
                </a:solidFill>
                <a:latin typeface="Calibri" pitchFamily="34" charset="0"/>
              </a:rPr>
              <a:t>полуприсед</a:t>
            </a:r>
            <a:r>
              <a:rPr lang="ru-RU" sz="1400" dirty="0" smtClean="0">
                <a:solidFill>
                  <a:srgbClr val="663300"/>
                </a:solidFill>
                <a:latin typeface="Calibri" pitchFamily="34" charset="0"/>
              </a:rPr>
              <a:t> на носках, улыбнуться; 3 — 4 — и.п. </a:t>
            </a:r>
            <a:endParaRPr lang="ru-RU" sz="1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241"/>
            <a:ext cx="9144000" cy="6873241"/>
          </a:xfrm>
          <a:prstGeom prst="rect">
            <a:avLst/>
          </a:prstGeom>
          <a:noFill/>
        </p:spPr>
      </p:pic>
      <p:pic>
        <p:nvPicPr>
          <p:cNvPr id="3" name="Picture 4" descr="ploskostopie00000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0"/>
            <a:ext cx="4963886" cy="5786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241"/>
            <a:ext cx="9144000" cy="687324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1600" y="548680"/>
            <a:ext cx="7272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Каждый родитель хочет видеть своих детей здоровыми, сильными, жизнерадостными, стройными, красивыми и счастливыми. Вырастить здоровых, красиво сложенных детей - задача каждой семьи. А начинать нужно с профилактики заболеваний.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Помните! предупредить заболевание, чем его лечить.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1506" name="Picture 2" descr="Ручки и ножки новорожденного | Премиум Фото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720" y="2348880"/>
            <a:ext cx="4320480" cy="28780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241"/>
          </a:xfrm>
          <a:prstGeom prst="rect">
            <a:avLst/>
          </a:prstGeom>
          <a:noFill/>
        </p:spPr>
      </p:pic>
      <p:pic>
        <p:nvPicPr>
          <p:cNvPr id="3" name="Picture 2" descr="C:\Users\Ирина\Pictures\slide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1268760"/>
            <a:ext cx="4392488" cy="348962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71600" y="404664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24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188640"/>
            <a:ext cx="889248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Актуальность.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914236"/>
            <a:ext cx="889248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Согласно исследованиям специалистов, 85 % болезней взрослых заложены в детстве. Только 10 % процентов детей приходят в школу абсолютно здоровыми, а многие оказываются неуспевающими не из-за лени, а вследствие плохого состояния здоровья. </a:t>
            </a:r>
            <a:endParaRPr kumimoji="0" lang="ru-RU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Плоскостопие является нарушением опорно-двигательного аппарата. При плоскостопии снижается или исчезает рессорная, амортизирующая роль стопы, в результате чего внутренние органы становятся </a:t>
            </a:r>
            <a:r>
              <a:rPr kumimoji="0" lang="ru-RU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малозащищенными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 сотрясений. Появляется боль в стопе. Любое нарушение в развитии стопы отрицательно отражается на осанке ребенка. Главной причиной возникновения плоскостопия является слабость мышечно-связочного аппарата стопы. В последнее время в детском саду увеличилось количество детей, имеющих нарушения опорно-двигательного аппарата и этот показатель постоянно увеличивается.</a:t>
            </a:r>
            <a:endParaRPr kumimoji="0" lang="ru-RU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всего этого очевидно, что в условиях детского сада необходимо уделять большое внимание работе по профилактике нарушений </a:t>
            </a:r>
            <a:r>
              <a:rPr kumimoji="0" lang="ru-RU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опорно</a:t>
            </a: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двигательного аппарата.</a:t>
            </a:r>
            <a:endParaRPr kumimoji="0" lang="ru-RU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0528" y="0"/>
            <a:ext cx="9144000" cy="6873241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51520" y="506869"/>
            <a:ext cx="849694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создание в детском саду системы работы по профилактике и предупреждению нарушения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плоскостопия.</a:t>
            </a:r>
            <a:endParaRPr kumimoji="0" lang="ru-RU" sz="32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Ирина\Pictures\iOP1Q5OF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2420888"/>
            <a:ext cx="3888432" cy="28149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241"/>
            <a:ext cx="9144000" cy="6873241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51520" y="260648"/>
            <a:ext cx="8460432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28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Формировать у детей двигательные умения и навыки, направленные на укрепление мышц стоп, спины , живота.</a:t>
            </a:r>
            <a:endParaRPr kumimoji="0" lang="ru-RU" sz="28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Обогатить знания детей и родителей о профилактических мероприятиях 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предупреждению </a:t>
            </a:r>
            <a:r>
              <a:rPr kumimoji="0" lang="ru-RU" sz="2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плоскостопия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Воспитывать желание быть здоровыми. Дать детям понятие о здоровой стопе, познакомить с приемами укрепления стопы.</a:t>
            </a:r>
            <a:endParaRPr kumimoji="0" lang="ru-RU" sz="28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241"/>
            <a:ext cx="9144000" cy="687324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7848872" cy="14773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Что такое плоскостопие?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Плоскостопие – одно из самых распространенных заболеваний опорно-двигательного аппарата у детей. Это деформация стопы с уплощением ее свода (у детей обычно деформируется продольный свод, из-за чего подошва становится плоской и всей своей поверхностью касается пола).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8434" name="Picture 2" descr="Плоскостопие у детей: лечение, профилактика, причины. Как лечить  плоскостопие у ребенка | Медтехника (Medsklad.com.ua) - Медсклад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2204864"/>
            <a:ext cx="6552728" cy="3276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241"/>
            <a:ext cx="9144000" cy="687324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53244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Причины плоскостопия у детей :</a:t>
            </a:r>
          </a:p>
          <a:p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92696"/>
            <a:ext cx="8424936" cy="313932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-наследственность (если у близких родственников было или есть плоскостопие, то нужно регулярно показывать ребенка ортопеду); 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-рахит; 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-травмы стоп; 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-чрезмерная гибкость суставов; 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-чрезмерная нагрузка на ноги (к примеру, поднятие тяжестей или большая масса тела); 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-ношение неправильно обуви (без супинатора, совсем без каблука, слишком широкая или узкая обувь); 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-паралич мышц голени и стопы (причиной может быть полиомиелит или ДЦП).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3808" y="3645024"/>
            <a:ext cx="2232248" cy="1677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241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67544" y="260648"/>
            <a:ext cx="820891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Признаки плоскостопия: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быстрая утомляемость ног;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-к вечеру возможное появления отека стоп, которого не будет утром;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-ноющие боли при стоянии или ходьбе в голенях и стопах;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быстрое изнашивание внутренней стороны подошвы;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-ребенок ходит с широко расставленными ногами, слегка сгибая ноги в коленях, развернув стопы;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стопа имеет неправильную форму или становится шире;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-врастание ногтей пальцев ног в кожу;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-искривление пальцев ног;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-появление мозолей.</a:t>
            </a:r>
            <a:endParaRPr kumimoji="0" lang="ru-RU" sz="20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3284984"/>
            <a:ext cx="2403773" cy="1833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в ДОУ - 63 фо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24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476672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0648"/>
            <a:ext cx="87484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Простой тест для выявления плоскостопия.</a:t>
            </a:r>
            <a:b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Нужно взять лист бумаги, смазать босые ноги маслом и затем поставить ребенка на него, так чтобы вес его тела распределялся равномерно.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Если стопы в порядке, картинка на листочке будет выглядеть,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как на </a:t>
            </a:r>
            <a:r>
              <a:rPr lang="ru-RU" sz="1600" b="1" i="1" u="sng" dirty="0" smtClean="0">
                <a:latin typeface="Times New Roman" pitchFamily="18" charset="0"/>
                <a:cs typeface="Times New Roman" pitchFamily="18" charset="0"/>
              </a:rPr>
              <a:t>рисунке 1.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Если отпечаток выглядит, как на </a:t>
            </a:r>
            <a:r>
              <a:rPr lang="ru-RU" sz="1600" b="1" i="1" u="sng" dirty="0" smtClean="0">
                <a:latin typeface="Times New Roman" pitchFamily="18" charset="0"/>
                <a:cs typeface="Times New Roman" pitchFamily="18" charset="0"/>
              </a:rPr>
              <a:t>рисунке 2,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то это свидетельствует о наличие плоскостопия, и нужно скорее обратиться к ортопеду.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u="sng" dirty="0" smtClean="0">
                <a:latin typeface="Times New Roman" pitchFamily="18" charset="0"/>
                <a:cs typeface="Times New Roman" pitchFamily="18" charset="0"/>
              </a:rPr>
              <a:t> рисунок1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r>
              <a:rPr lang="ru-RU" sz="1600" b="1" i="1" u="sng" dirty="0" smtClean="0">
                <a:latin typeface="Times New Roman" pitchFamily="18" charset="0"/>
                <a:cs typeface="Times New Roman" pitchFamily="18" charset="0"/>
              </a:rPr>
              <a:t>рисунок2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2852936"/>
            <a:ext cx="2736304" cy="2092823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2924944"/>
            <a:ext cx="2509278" cy="207387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758</Words>
  <Application>Microsoft Office PowerPoint</Application>
  <PresentationFormat>Экран (4:3)</PresentationFormat>
  <Paragraphs>82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27</cp:revision>
  <dcterms:created xsi:type="dcterms:W3CDTF">2022-03-20T17:22:28Z</dcterms:created>
  <dcterms:modified xsi:type="dcterms:W3CDTF">2022-05-03T16:24:34Z</dcterms:modified>
</cp:coreProperties>
</file>