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96" r:id="rId2"/>
    <p:sldId id="270" r:id="rId3"/>
    <p:sldId id="297" r:id="rId4"/>
    <p:sldId id="271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99" r:id="rId17"/>
    <p:sldId id="298" r:id="rId18"/>
    <p:sldId id="268" r:id="rId19"/>
    <p:sldId id="272" r:id="rId20"/>
    <p:sldId id="279" r:id="rId21"/>
    <p:sldId id="291" r:id="rId22"/>
    <p:sldId id="292" r:id="rId23"/>
    <p:sldId id="277" r:id="rId24"/>
    <p:sldId id="281" r:id="rId25"/>
    <p:sldId id="286" r:id="rId26"/>
    <p:sldId id="284" r:id="rId27"/>
    <p:sldId id="274" r:id="rId28"/>
    <p:sldId id="288" r:id="rId29"/>
    <p:sldId id="289" r:id="rId30"/>
    <p:sldId id="290" r:id="rId31"/>
    <p:sldId id="285" r:id="rId32"/>
    <p:sldId id="287" r:id="rId33"/>
    <p:sldId id="293" r:id="rId34"/>
    <p:sldId id="294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F8F0E-008F-4BE6-BBBF-D1F8DAD11F7A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45C53-EEF6-4254-B08D-C3A76E3D2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180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85725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революции и гражданской войны в литературе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века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4" name="AutoShape 2" descr="http://marketvirkutske.ru/wp-content/uploads/2018/09/8bee1dc5a0c4a51985c5f08bd047732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56" name="AutoShape 4" descr="http://marketvirkutske.ru/wp-content/uploads/2018/09/8bee1dc5a0c4a51985c5f08bd047732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58" name="AutoShape 6" descr="http://marketvirkutske.ru/wp-content/uploads/2018/09/8bee1dc5a0c4a51985c5f08bd047732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62" name="AutoShape 10" descr="https://beauty.mypartnershop.ru/pictures/10092730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64" name="AutoShape 12" descr="https://rusbuk.ru/uploads/books/711265/80cc70a55751e7807c23d8ac51793b0b3befe55fMa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66" name="AutoShape 14" descr="https://rusbuk.ru/uploads/books/711265/80cc70a55751e7807c23d8ac51793b0b3befe55fMa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68" name="AutoShape 16" descr="https://rusbuk.ru/uploads/books/711265/80cc70a55751e7807c23d8ac51793b0b3befe55fMa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72" name="Picture 20" descr="http://s3.gallery.aystatic.by/650/145/650/5020/5020650145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1643050"/>
            <a:ext cx="3571900" cy="4643470"/>
          </a:xfrm>
          <a:prstGeom prst="rect">
            <a:avLst/>
          </a:prstGeom>
          <a:noFill/>
        </p:spPr>
      </p:pic>
      <p:pic>
        <p:nvPicPr>
          <p:cNvPr id="49174" name="Picture 22" descr="https://sun9-5.userapi.com/c845017/v845017868/182e98/pSGW0VxNYr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428736"/>
            <a:ext cx="2428892" cy="3571900"/>
          </a:xfrm>
          <a:prstGeom prst="rect">
            <a:avLst/>
          </a:prstGeom>
          <a:noFill/>
        </p:spPr>
      </p:pic>
      <p:sp>
        <p:nvSpPr>
          <p:cNvPr id="49176" name="AutoShape 24" descr="https://ruslania.com/pictures/books_photos/52/525020/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78" name="AutoShape 26" descr="https://ruslania.com/pictures/books_photos/52/525020/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80" name="AutoShape 28" descr="https://hkki.ru/images/667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82" name="AutoShape 30" descr="https://detectivebookshop.ru/image/101058778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84" name="Picture 32" descr="https://sun9-56.userapi.com/_GjUlFIPvZUUxXfy9M7-ZmvAvDE4h_s4Nzpj0A/wbnQjO9RXY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500174"/>
            <a:ext cx="2357454" cy="3562946"/>
          </a:xfrm>
          <a:prstGeom prst="rect">
            <a:avLst/>
          </a:prstGeom>
          <a:noFill/>
        </p:spPr>
      </p:pic>
      <p:sp>
        <p:nvSpPr>
          <p:cNvPr id="49186" name="AutoShape 34" descr="https://rubel26.ru/images/2020/11/07/3_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88" name="AutoShape 36" descr="https://rubel26.ru/images/2020/11/07/3_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90" name="AutoShape 38" descr="https://bookprose.ru/pictures/books_covers/10074748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92" name="AutoShape 40" descr="https://bookprose.ru/pictures/10051941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7972452" cy="12144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Весной 1920 г И.Э. Бабель был направлен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928802"/>
          <a:ext cx="8501122" cy="3080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003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146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8038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6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качестве военного корреспондента «Красный кавалерист»   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 именем Кирилла Васильевича Лютова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7972452" cy="12144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Весной 1920 г И.Э. Бабель был направлен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928802"/>
          <a:ext cx="8501122" cy="3080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003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146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8038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1-ю Конную армию под командованием Будённого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качестве военного корреспондента газеты «Красный кавалерист»   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 именем Кирилла Васильевича Лютова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 Главное литературное наследие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И.Э. Бабеля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71612"/>
          <a:ext cx="8229600" cy="2214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48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147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1457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«Одесские</a:t>
                      </a:r>
                      <a:r>
                        <a:rPr lang="ru-RU" sz="3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рассказы» 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sz="6000" dirty="0" smtClean="0">
                          <a:solidFill>
                            <a:srgbClr val="002060"/>
                          </a:solidFill>
                        </a:rPr>
                        <a:t>?</a:t>
                      </a:r>
                      <a:endParaRPr lang="ru-RU" sz="6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 Главное литературное наследие И.Э. Бабеля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71612"/>
          <a:ext cx="8229600" cy="2214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48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147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1457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«Одесские</a:t>
                      </a:r>
                      <a:r>
                        <a:rPr lang="ru-RU" sz="3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рассказы» 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Цикл</a:t>
                      </a:r>
                      <a:r>
                        <a:rPr lang="ru-RU" sz="3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рассказов «Конармия»</a:t>
                      </a:r>
                      <a:endParaRPr lang="ru-RU" sz="6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7972452" cy="12144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Трагическая судьба писателя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00007045"/>
              </p:ext>
            </p:extLst>
          </p:nvPr>
        </p:nvGraphicFramePr>
        <p:xfrm>
          <a:off x="285720" y="1928802"/>
          <a:ext cx="8501122" cy="3080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146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003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8038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мая 1939 г  был арестован на даче в Переделкино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  <a:endParaRPr lang="ru-RU" sz="6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1940 г </a:t>
                      </a:r>
                      <a:r>
                        <a:rPr lang="ru-RU" sz="2800" b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расстрелен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7972452" cy="12144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Трагическая судьба писателя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32439293"/>
              </p:ext>
            </p:extLst>
          </p:nvPr>
        </p:nvGraphicFramePr>
        <p:xfrm>
          <a:off x="285720" y="1928802"/>
          <a:ext cx="8501122" cy="3080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147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8038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lang="ru-RU" sz="3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мая 1939 г  был арестован на даче в Переделкино</a:t>
                      </a:r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Обвинен</a:t>
                      </a:r>
                      <a:r>
                        <a:rPr lang="ru-RU" sz="3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в «антисоветской террористической деятельности» и шпионаже</a:t>
                      </a:r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1940 г </a:t>
                      </a:r>
                      <a:r>
                        <a:rPr lang="ru-RU" sz="3200" b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расстрелен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7894"/>
            <a:ext cx="4573831" cy="664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50107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142984"/>
            <a:ext cx="7572428" cy="498317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- прозаическое произведение небольшого объема, в котором изображаются одно или несколько событий из жизни героя.</a:t>
            </a: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zbukivedia.ru/wa-data/public/shop/products/21/56/25621/images/64059/64059.750x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57158" y="500042"/>
            <a:ext cx="3786214" cy="5500726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>
          <a:xfrm>
            <a:off x="4429125" y="571480"/>
            <a:ext cx="4257676" cy="5286413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Сборник  состоит из 38 рассказов.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рассказы сборника объединены темой гражданской войны и образом повествователя - Кирилла Васильевича Лютова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http://vichivisam.ru/wp-content/uploads/2021/04/78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vichivisam.ru/wp-content/uploads/2021/04/78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sitekid.ru/imgn/196/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https://citifox.ru/wp-content/uploads/2017/06/16-20_OPPt69l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https://citifox.ru/wp-content/uploads/2017/06/16-20_OPPt69l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https://citifox.ru/wp-content/uploads/2017/06/05-9DzZj3xamf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8" name="AutoShape 24" descr="https://citifox.ru/wp-content/uploads/2017/06/05-9DzZj3xamf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8960998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8286808" cy="342902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урока: И.Э.Бабель. 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Изображение событий гражданской войны в книге рассказов «Конармия»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взгляды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3960440" cy="720080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Советская энциклопедия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изд. 1981г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9512" y="1844824"/>
            <a:ext cx="4317876" cy="4281339"/>
          </a:xfrm>
        </p:spPr>
        <p:txBody>
          <a:bodyPr>
            <a:normAutofit fontScale="925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борьба рабочих и трудящихся крестьян Советской России под руководством Коммунистической партии за завоевания Великой Октябрьской социалистической революции, свободу и независимость Советской Родины против сил внутренней и внешней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контрреволюции.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052736"/>
            <a:ext cx="4041775" cy="432048"/>
          </a:xfrm>
        </p:spPr>
        <p:txBody>
          <a:bodyPr>
            <a:normAutofit lnSpcReduction="10000"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словари 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1844824"/>
            <a:ext cx="4392488" cy="4392488"/>
          </a:xfrm>
        </p:spPr>
        <p:txBody>
          <a:bodyPr>
            <a:normAutofit fontScale="925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война - ряд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вооружённых конфликтов между различными политическими, этническими, социальными группами и государственными образованиями на территории Российской республики, последовавших после установления в Петрограде и Москве власти большевиков в октябре 1917 года.</a:t>
            </a:r>
          </a:p>
        </p:txBody>
      </p:sp>
    </p:spTree>
    <p:extLst>
      <p:ext uri="{BB962C8B-B14F-4D97-AF65-F5344CB8AC3E}">
        <p14:creationId xmlns:p14="http://schemas.microsoft.com/office/powerpoint/2010/main" xmlns="" val="83044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Периодизация гражданской войны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32856"/>
            <a:ext cx="8291264" cy="3993307"/>
          </a:xfrm>
        </p:spPr>
        <p:txBody>
          <a:bodyPr>
            <a:normAutofit/>
          </a:bodyPr>
          <a:lstStyle/>
          <a:p>
            <a:pPr marL="0" fontAlgn="t">
              <a:spcBef>
                <a:spcPts val="0"/>
              </a:spcBef>
            </a:pP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лето 1918 г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fontAlgn="t">
              <a:spcBef>
                <a:spcPts val="0"/>
              </a:spcBef>
            </a:pP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1918 – весна 1919 г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fontAlgn="t">
              <a:spcBef>
                <a:spcPts val="0"/>
              </a:spcBef>
            </a:pP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этап: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1919 –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1920 г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788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Периодизация гражданской войны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309568894"/>
              </p:ext>
            </p:extLst>
          </p:nvPr>
        </p:nvGraphicFramePr>
        <p:xfrm>
          <a:off x="457200" y="836612"/>
          <a:ext cx="8507412" cy="5544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14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485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08943">
                <a:tc gridSpan="2"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Начальный  этап: 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 1917 – весна 1918 года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 «мягкой Гражданской войны», локальные столкновения, формирование белого движения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08943">
                <a:tc rowSpan="3"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Основной этап: 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«фронтовой» период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противостояния белых и красных, иностранная интервенция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этап: 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весна – лето 1918 г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 эскалации – расширения, наращивания конфликта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0894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этап: 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осень 1918 – весна 1919 г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 противоборства регулярных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красных и белых армий,. Период белого и красного террора.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0894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этап: 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весна 1919 – 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конец 1920 г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 поражения белых армий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08943">
                <a:tc gridSpan="2"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Завершающий этап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конец 1920 – 1922 год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 «малой Гражданской войны», массовые восстания крестьян против политики большевиков. Введений НЭПа.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0830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гражданской войны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57200" y="1052736"/>
            <a:ext cx="8435280" cy="5073427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15000"/>
              </a:lnSpc>
              <a:buFont typeface="Wingdings"/>
              <a:buChar char="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Экономический кризис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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Напряженность социальных отношений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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Обострение всех существующих противоречий в обществе.</a:t>
            </a:r>
            <a:endParaRPr lang="ru-RU" sz="1800" dirty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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Приход к власти большевиков.</a:t>
            </a:r>
            <a:endParaRPr lang="ru-RU" sz="1800" dirty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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Роспуск Учредительного собрания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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Нетерпимость представителей большинства партий к оппонентам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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Подписание Брестского мира, оскорбившего патриотические чувства населения, прежде всего офицерства и интеллигенции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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Экономическая политика большевиков (национализация, ликвидация помещичьего землевладения, продразверстка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).</a:t>
            </a:r>
            <a:endParaRPr lang="ru-RU" sz="1800" dirty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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Злоупотребление большевиками властью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Wingdings"/>
              <a:buChar char="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Вмешательство Антанты и австро-германского блока во внутренние дела советской России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102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гражданской войны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57200" y="1052736"/>
            <a:ext cx="8435280" cy="5073427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buFont typeface="Wingdings"/>
              <a:buChar char=""/>
            </a:pPr>
            <a:r>
              <a:rPr lang="ru-RU" sz="3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Приход к власти большевиков. </a:t>
            </a:r>
          </a:p>
          <a:p>
            <a:pPr>
              <a:lnSpc>
                <a:spcPct val="115000"/>
              </a:lnSpc>
              <a:buFont typeface="Wingdings"/>
              <a:buChar char=""/>
            </a:pPr>
            <a:r>
              <a:rPr lang="ru-RU" sz="3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Роспуск Учредительного собрания.</a:t>
            </a:r>
          </a:p>
          <a:p>
            <a:pPr>
              <a:lnSpc>
                <a:spcPct val="115000"/>
              </a:lnSpc>
              <a:buFont typeface="Wingdings"/>
              <a:buChar char=""/>
            </a:pPr>
            <a:r>
              <a:rPr lang="ru-RU" sz="3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Экономическая политика большевиков (национализация, ликвидация помещичьего землевладения, продразверстка).</a:t>
            </a:r>
          </a:p>
          <a:p>
            <a:pPr>
              <a:lnSpc>
                <a:spcPct val="115000"/>
              </a:lnSpc>
              <a:buFont typeface="Wingdings"/>
              <a:buChar char=""/>
            </a:pPr>
            <a:r>
              <a:rPr lang="ru-RU" sz="3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Экономический кризис.</a:t>
            </a:r>
          </a:p>
          <a:p>
            <a:pPr>
              <a:lnSpc>
                <a:spcPct val="115000"/>
              </a:lnSpc>
              <a:buFont typeface="Wingdings"/>
              <a:buChar char=""/>
            </a:pPr>
            <a:r>
              <a:rPr lang="ru-RU" sz="3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Обострение всех существующих противоречий в обще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стве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32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065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8715436" cy="2857520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«Литераторы»</a:t>
            </a:r>
            <a:br>
              <a:rPr lang="ru-RU" sz="31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Дать  характеристику конармейцам, изображенным  в книге рассказов И.Бабеля «Конармия».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Раскрыть позицию  автора в отношении изображаемых событий гражданской войны.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714348" y="3643314"/>
            <a:ext cx="7858180" cy="2424114"/>
          </a:xfrm>
        </p:spPr>
        <p:txBody>
          <a:bodyPr>
            <a:normAutofit lnSpcReduction="10000"/>
          </a:bodyPr>
          <a:lstStyle/>
          <a:p>
            <a:pPr lvl="0">
              <a:defRPr/>
            </a:pP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«Историки»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исторический портрет командарма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М. Будённого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начдива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И. Чапаева</a:t>
            </a:r>
            <a:endParaRPr lang="ru-RU" sz="28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Общая характеристика конармейцев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214282" y="1357298"/>
            <a:ext cx="4071966" cy="505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286248" y="1357298"/>
            <a:ext cx="4429156" cy="500066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одновременно разбойники и герои;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грубые и жестокие по отношению к мирным жителям;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масса красноармейцев- люди необразованные;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имя идей революции готовы на все, для них нет ничего святого.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109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Позиция И.Э.Бабеля</a:t>
            </a:r>
            <a:endParaRPr lang="ru-RU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1142984"/>
            <a:ext cx="8429684" cy="498317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Война-  это страшная трагедия, а гражданская война вдвойне, потому что она братоубийственная.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Война разрушает  любого человека изнутри, так как  трудно оставаться человеком во время войны, наблюдая за всеми ее кошмарами и ужасами.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 за новую, светлую  жизнь, но против насилия и жестокости.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характеристики исторического деятеля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Имя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исторического деятеля.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время он жил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возможно, установи точную дату)?</a:t>
            </a:r>
          </a:p>
          <a:p>
            <a:pPr marL="0" indent="0">
              <a:buNone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возможно, опиши его внешность, черты характера.</a:t>
            </a:r>
          </a:p>
          <a:p>
            <a:pPr marL="0" indent="0">
              <a:buNone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о его делах.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чьих интересах он действовал? </a:t>
            </a: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 результаты его деятельности: для государства, народа, живущих рядом с ним людей, для развития культуры.</a:t>
            </a: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дела и поступки вызывают ваше уважение к нему, ка­кие - неодобрение?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xmlns="" val="320152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508" y="260648"/>
            <a:ext cx="3996444" cy="5263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5976" y="404664"/>
            <a:ext cx="4499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бедной крестьянской семье на хуторе </a:t>
            </a:r>
            <a:r>
              <a:rPr lang="ru-RU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Козюрин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1903 г. – С.М. Будённый был призван в армию. </a:t>
            </a: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служил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кавалеристом,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участвовал в русско-японской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войне,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награжден Георгиевским крестом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Будённый участвовал в Первой Мировой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войне. </a:t>
            </a: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 Гражданской войны Будённый выступил одним из главных организаторов красной кавалерии на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Дону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Буденный со своей Первой Конармией сыграл решающую роль в разгроме Врангеля в Крыму в 1920 году.</a:t>
            </a: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армия сыграла важную роль в победе большевиков. </a:t>
            </a: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661248"/>
            <a:ext cx="33843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Семён Михайлович Будённый. </a:t>
            </a: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1883 –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1973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120687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115328" cy="5554683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не умею выдумывать. Я должен знать все до последней прожилки, иначе ничего я не смогу написать. 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моем щите вырезан девиз: «Подлинность!»»</a:t>
            </a:r>
          </a:p>
          <a:p>
            <a:pPr algn="r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И.Э.Бабель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0735"/>
            <a:ext cx="3456384" cy="5071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23928" y="116632"/>
            <a:ext cx="50405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Иванович из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чуваш­ской крестьянской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мировую войну, служил в 326-м пехотном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Белгорайском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полку, был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 тремя Георгиевскими крестами и Георгиевской медалью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декабре 1917 года его назначили командиром </a:t>
            </a: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138-го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запасного пехотного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полка.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1918 год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Василия Ивановича направляют на учебу в Академию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Генштаба.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 по личной просьбе был отправлен на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фронт.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1919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командир 25-й стрелковой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дивизией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25-я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дивизия под командованием легендарного военачальника освободила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Уральск,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сыграла важную роль в разгроме войск А. В.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Колчака. 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Чапаев Василий Иванович погиб во время внезапного нападения белогвардейцев на штаб 25-й дивизии.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530006"/>
            <a:ext cx="35283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Чапаев Василий </a:t>
            </a: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Иванович </a:t>
            </a: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28. 01.1887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—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5.09.1919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840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00108"/>
            <a:ext cx="8136904" cy="4146543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 считаете, где  более достоверно изображена трагедия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Гражданской войны-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страницах художественной литературы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страницах учебника истории?</a:t>
            </a: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421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Итоги урока: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643998" cy="512605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вспомнили основные факты из жизни И.Э. Бабеля;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провели  исследование,  в ходе которого выяснили,  как изображены события гражданской войны в художественной литературе и в истории;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закрепили знание литературоведческих терминов;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назвали причины Гражданской войны  и ее основные этапы;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охарактеризовали полководцев Гражданской войны.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8206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знания и активность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147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  <a:p>
            <a:pPr marL="0" indent="0">
              <a:buNone/>
            </a:pPr>
            <a:endParaRPr lang="ru-RU" sz="3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ОУД.02.Литература: </a:t>
            </a:r>
          </a:p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выполнить внеаудиторную  самостоятельную  работу- подготовить сообщение «Художественные особенности книги рассказов И.Э. Бабеля «Конармия»;</a:t>
            </a:r>
          </a:p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-прочитать роман М.Булгакова «Мастер и Маргарита» (главы 2, 16, 25, 26).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ОУД.03 История:</a:t>
            </a:r>
          </a:p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прочитать § 86, 88;</a:t>
            </a:r>
          </a:p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выполнить внеаудиторную  самостоятельную  работу- подготовить  сообщение «Стройки первых пятилеток».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82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 занятия:</a:t>
            </a:r>
            <a:endParaRPr lang="ru-RU" sz="36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вспомнить  основные факты из  биографии  И.Э.Бабеля;</a:t>
            </a:r>
          </a:p>
          <a:p>
            <a:pPr>
              <a:buFont typeface="Wingdings" pitchFamily="2" charset="2"/>
              <a:buChar char="§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рассмотреть причины и последствия Гражданской войны;</a:t>
            </a:r>
          </a:p>
          <a:p>
            <a:pPr>
              <a:buFont typeface="Wingdings" pitchFamily="2" charset="2"/>
              <a:buChar char="§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сравнить изображение событий Гражданской войны и конармейцев в истории и в художественной литературе.</a:t>
            </a: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1700808"/>
            <a:ext cx="4286280" cy="194421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факты из биографии писателя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1.bp.blogspot.com/-jUygGdY09R0/Xc6GkOfu--I/AAAAAAAAOmo/39ZBa21duVcVRlxUocfHpmuGGxDXPttTwCLcBGAsYHQ/s1600/Isaak-Babel-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428604"/>
            <a:ext cx="4357684" cy="500065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3968" y="55892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Исаак Бабель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(1894-1940)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7972452" cy="12144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Исаак Эммануилович Бабель родился: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2357430"/>
          <a:ext cx="8229600" cy="2257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5742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июля 1894</a:t>
                      </a:r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6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?</a:t>
                      </a:r>
                      <a:endParaRPr lang="ru-RU" sz="6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3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зажиточной  еврейской семье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7972452" cy="12144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Исаак Эммануилович Бабель родился: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2357430"/>
          <a:ext cx="8229600" cy="2257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5742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июля 1894</a:t>
                      </a:r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в</a:t>
                      </a:r>
                      <a:r>
                        <a:rPr lang="ru-RU" sz="3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Одессе</a:t>
                      </a:r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3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зажиточной  еврейской семье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7972452" cy="12144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И.Э. Бабель обучался: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928802"/>
          <a:ext cx="8229600" cy="3080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432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574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8038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Одесском  коммерческом училище императора Николая </a:t>
                      </a:r>
                      <a:r>
                        <a:rPr lang="en-US" sz="2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(1911</a:t>
                      </a:r>
                      <a:r>
                        <a:rPr lang="ru-RU" sz="2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г)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В</a:t>
                      </a:r>
                      <a:r>
                        <a:rPr lang="ru-RU" sz="2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Киевском коммерческом институте (1916г)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6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7972452" cy="12144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И.Э. Бабель обучался: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928802"/>
          <a:ext cx="8501122" cy="3080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717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289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8038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Одесском  коммерческом училище императора Николая </a:t>
                      </a:r>
                      <a:r>
                        <a:rPr lang="en-US" sz="2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(1911</a:t>
                      </a:r>
                      <a:r>
                        <a:rPr lang="ru-RU" sz="2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г)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В</a:t>
                      </a:r>
                      <a:r>
                        <a:rPr lang="ru-RU" sz="2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Киевском коммерческом институте (1916г)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юридическом факультете Петроградского психоневрологического института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1527</TotalTime>
  <Words>1224</Words>
  <Application>Microsoft Office PowerPoint</Application>
  <PresentationFormat>Экран (4:3)</PresentationFormat>
  <Paragraphs>173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Тема революции и гражданской войны в литературе XX века </vt:lpstr>
      <vt:lpstr>Тема урока: И.Э.Бабель.   Изображение событий гражданской войны в книге рассказов «Конармия»</vt:lpstr>
      <vt:lpstr>Слайд 3</vt:lpstr>
      <vt:lpstr>Цели занятия:</vt:lpstr>
      <vt:lpstr>Основные факты из биографии писателя</vt:lpstr>
      <vt:lpstr>1. Исаак Эммануилович Бабель родился:</vt:lpstr>
      <vt:lpstr>1. Исаак Эммануилович Бабель родился:</vt:lpstr>
      <vt:lpstr>2. И.Э. Бабель обучался:</vt:lpstr>
      <vt:lpstr>2. И.Э. Бабель обучался:</vt:lpstr>
      <vt:lpstr>3. Весной 1920 г И.Э. Бабель был направлен </vt:lpstr>
      <vt:lpstr>3. Весной 1920 г И.Э. Бабель был направлен </vt:lpstr>
      <vt:lpstr>4.  Главное литературное наследие  И.Э. Бабеля</vt:lpstr>
      <vt:lpstr>4.  Главное литературное наследие И.Э. Бабеля</vt:lpstr>
      <vt:lpstr>5. Трагическая судьба писателя</vt:lpstr>
      <vt:lpstr>5. Трагическая судьба писателя</vt:lpstr>
      <vt:lpstr>Слайд 16</vt:lpstr>
      <vt:lpstr>Слайд 17</vt:lpstr>
      <vt:lpstr>Слайд 18</vt:lpstr>
      <vt:lpstr>Слайд 19</vt:lpstr>
      <vt:lpstr>Различные взгляды</vt:lpstr>
      <vt:lpstr>Периодизация гражданской войны</vt:lpstr>
      <vt:lpstr>Периодизация гражданской войны</vt:lpstr>
      <vt:lpstr>Причины гражданской войны</vt:lpstr>
      <vt:lpstr>Причины гражданской войны</vt:lpstr>
      <vt:lpstr>   «Литераторы» Дать  характеристику конармейцам, изображенным  в книге рассказов И.Бабеля «Конармия». Раскрыть позицию  автора в отношении изображаемых событий гражданской войны.   </vt:lpstr>
      <vt:lpstr>Общая характеристика конармейцев </vt:lpstr>
      <vt:lpstr>Позиция И.Э.Бабеля</vt:lpstr>
      <vt:lpstr>Алгоритм характеристики исторического деятеля </vt:lpstr>
      <vt:lpstr>Слайд 29</vt:lpstr>
      <vt:lpstr>Слайд 30</vt:lpstr>
      <vt:lpstr>Слайд 31</vt:lpstr>
      <vt:lpstr>Итоги урока: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153</cp:revision>
  <dcterms:created xsi:type="dcterms:W3CDTF">2022-03-04T16:35:25Z</dcterms:created>
  <dcterms:modified xsi:type="dcterms:W3CDTF">2022-05-03T18:42:36Z</dcterms:modified>
</cp:coreProperties>
</file>