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6" r:id="rId1"/>
  </p:sldMasterIdLst>
  <p:notesMasterIdLst>
    <p:notesMasterId r:id="rId16"/>
  </p:notesMasterIdLst>
  <p:sldIdLst>
    <p:sldId id="258" r:id="rId2"/>
    <p:sldId id="259" r:id="rId3"/>
    <p:sldId id="256" r:id="rId4"/>
    <p:sldId id="262" r:id="rId5"/>
    <p:sldId id="260" r:id="rId6"/>
    <p:sldId id="263" r:id="rId7"/>
    <p:sldId id="264" r:id="rId8"/>
    <p:sldId id="265" r:id="rId9"/>
    <p:sldId id="266" r:id="rId10"/>
    <p:sldId id="274" r:id="rId11"/>
    <p:sldId id="269" r:id="rId12"/>
    <p:sldId id="275" r:id="rId13"/>
    <p:sldId id="270" r:id="rId14"/>
    <p:sldId id="271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D6291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91" d="100"/>
          <a:sy n="91" d="100"/>
        </p:scale>
        <p:origin x="-126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3BA893-4A4B-499F-AFAA-BE8B8A8038AE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4CA74D-D086-4A50-AA2D-D9E47722A2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65884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477AB-F1D6-4AF2-8C77-886B881995BC}" type="datetime1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37600-B4E8-4410-9164-416A7E28464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245829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C2B0F-B70A-4A4C-BDD8-EBFFD0B28BEF}" type="datetime1">
              <a:rPr lang="ru-RU" smtClean="0"/>
              <a:pPr/>
              <a:t>13.04.2022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37600-B4E8-4410-9164-416A7E2846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6979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4C2D1-C476-40D0-88B3-229F851344B9}" type="datetime1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37600-B4E8-4410-9164-416A7E2846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369326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50E71-CBB7-43F6-9233-7F950E9878A4}" type="datetime1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37600-B4E8-4410-9164-416A7E2846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6320566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1A07C-2410-4A17-96A3-89D9B33F40A7}" type="datetime1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37600-B4E8-4410-9164-416A7E2846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933215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A7105-1459-4495-B00B-17F15A767640}" type="datetime1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37600-B4E8-4410-9164-416A7E2846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9852490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78EDB-F475-4E88-A8ED-66C869943B15}" type="datetime1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37600-B4E8-4410-9164-416A7E2846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987211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99AE2-7BF0-46A0-869B-DDB81C1F563A}" type="datetime1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37600-B4E8-4410-9164-416A7E2846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559092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A80FD-A27F-4486-82CD-641E5C38A866}" type="datetime1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37600-B4E8-4410-9164-416A7E2846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1850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0F2EA-D885-42A7-82E4-A0149A368905}" type="datetime1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37600-B4E8-4410-9164-416A7E2846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90600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AE7BE-E3C9-4A61-96BB-BCEFCAF29A2D}" type="datetime1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37600-B4E8-4410-9164-416A7E2846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15360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15D15-F895-4CE1-8355-659E70A623B7}" type="datetime1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37600-B4E8-4410-9164-416A7E2846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2842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58F9B-D271-411F-AA80-954E4C333CCC}" type="datetime1">
              <a:rPr lang="ru-RU" smtClean="0"/>
              <a:pPr/>
              <a:t>13.04.2022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37600-B4E8-4410-9164-416A7E2846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75853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A17E5-1845-4B2D-8908-9B87B3F38BD3}" type="datetime1">
              <a:rPr lang="ru-RU" smtClean="0"/>
              <a:pPr/>
              <a:t>13.04.2022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37600-B4E8-4410-9164-416A7E2846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432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3EBF1-C5FB-4C6A-96E2-D1A2939F0B0A}" type="datetime1">
              <a:rPr lang="ru-RU" smtClean="0"/>
              <a:pPr/>
              <a:t>13.04.2022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37600-B4E8-4410-9164-416A7E2846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5730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6A790-01A3-429E-BC0C-5F7755BFE79A}" type="datetime1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37600-B4E8-4410-9164-416A7E2846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62328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BC2C7-48C7-482A-A4E8-F5D231B9A1AC}" type="datetime1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37600-B4E8-4410-9164-416A7E2846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36741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F858D4B-C905-423A-B80D-5F6782AF2526}" type="datetime1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2D937600-B4E8-4410-9164-416A7E2846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564399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  <p:sldLayoutId id="2147483808" r:id="rId12"/>
    <p:sldLayoutId id="2147483809" r:id="rId13"/>
    <p:sldLayoutId id="2147483810" r:id="rId14"/>
    <p:sldLayoutId id="2147483811" r:id="rId15"/>
    <p:sldLayoutId id="2147483812" r:id="rId16"/>
    <p:sldLayoutId id="2147483813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poselye.eljur.ru/journal-app/class.6&#1044;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hlinkClick r:id="rId2"/>
              </a:rPr>
              <a:t>https://poselye.eljur.ru/journal-app/class.6</a:t>
            </a:r>
            <a:r>
              <a:rPr lang="ru-RU" sz="4000" b="1" dirty="0" smtClean="0">
                <a:solidFill>
                  <a:schemeClr val="tx1"/>
                </a:solidFill>
                <a:hlinkClick r:id="rId2"/>
              </a:rPr>
              <a:t>Д</a:t>
            </a:r>
            <a:endParaRPr lang="en-US" sz="4000" b="1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/>
              <a:t>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64938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0560" y="740228"/>
            <a:ext cx="11077304" cy="5573485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b="1" dirty="0" smtClean="0">
                <a:solidFill>
                  <a:schemeClr val="tx1"/>
                </a:solidFill>
              </a:rPr>
              <a:t>	Вырос </a:t>
            </a:r>
            <a:r>
              <a:rPr lang="ru-RU" sz="2400" b="1" dirty="0">
                <a:solidFill>
                  <a:schemeClr val="tx1"/>
                </a:solidFill>
              </a:rPr>
              <a:t>в поле цветок и радовался: солнцу, свету, теплу, воздуху, дождю, жизни… А ещё тому, что Бог создал его не крапивой или чертополохом, таким, чтобы радовать человека.</a:t>
            </a:r>
          </a:p>
          <a:p>
            <a:pPr marL="0" indent="0">
              <a:buNone/>
            </a:pP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</a:rPr>
              <a:t>	 </a:t>
            </a:r>
            <a:r>
              <a:rPr lang="ru-RU" sz="2400" b="1" dirty="0">
                <a:solidFill>
                  <a:schemeClr val="tx1"/>
                </a:solidFill>
              </a:rPr>
              <a:t>Рос он, рос…</a:t>
            </a:r>
          </a:p>
          <a:p>
            <a:pPr marL="0" indent="0" algn="just">
              <a:buNone/>
            </a:pPr>
            <a:r>
              <a:rPr lang="ru-RU" sz="2400" b="1" dirty="0" smtClean="0">
                <a:solidFill>
                  <a:schemeClr val="tx1"/>
                </a:solidFill>
              </a:rPr>
              <a:t>	 </a:t>
            </a:r>
            <a:r>
              <a:rPr lang="ru-RU" sz="2400" b="1" dirty="0">
                <a:solidFill>
                  <a:schemeClr val="tx1"/>
                </a:solidFill>
              </a:rPr>
              <a:t>И вдруг шел мимо мальчик и </a:t>
            </a:r>
            <a:r>
              <a:rPr lang="ru-RU" sz="2400" b="1" dirty="0" smtClean="0">
                <a:solidFill>
                  <a:schemeClr val="tx1"/>
                </a:solidFill>
              </a:rPr>
              <a:t>сорвал его. Просто </a:t>
            </a:r>
            <a:r>
              <a:rPr lang="ru-RU" sz="2400" b="1" dirty="0">
                <a:solidFill>
                  <a:schemeClr val="tx1"/>
                </a:solidFill>
              </a:rPr>
              <a:t>так, не зная даже зачем. Скомкал и выбросил на дорогу. Больно стало цветку, горько. Мальчик ведь даже не знал, что ученые доказали, что растения, как и люди, могут чувствовать боль. Но больше всего цветку было обидно, </a:t>
            </a:r>
            <a:r>
              <a:rPr lang="ru-RU" sz="2400" b="1" dirty="0" smtClean="0">
                <a:solidFill>
                  <a:schemeClr val="tx1"/>
                </a:solidFill>
              </a:rPr>
              <a:t>что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</a:rPr>
              <a:t>его  </a:t>
            </a:r>
            <a:r>
              <a:rPr lang="ru-RU" sz="2400" b="1" dirty="0">
                <a:solidFill>
                  <a:schemeClr val="tx1"/>
                </a:solidFill>
              </a:rPr>
              <a:t>просто так, без всякой пользы и смысла сорвали и лишили солнечного света, дневного тепла и ночной прохлады, </a:t>
            </a:r>
            <a:r>
              <a:rPr lang="ru-RU" sz="2400" b="1" dirty="0" smtClean="0">
                <a:solidFill>
                  <a:schemeClr val="tx1"/>
                </a:solidFill>
              </a:rPr>
              <a:t>дождя, </a:t>
            </a:r>
            <a:r>
              <a:rPr lang="ru-RU" sz="2400" b="1" dirty="0">
                <a:solidFill>
                  <a:schemeClr val="tx1"/>
                </a:solidFill>
              </a:rPr>
              <a:t>воздуха, жизни</a:t>
            </a:r>
            <a:r>
              <a:rPr lang="ru-RU" sz="2400" b="1" dirty="0" smtClean="0">
                <a:solidFill>
                  <a:schemeClr val="tx1"/>
                </a:solidFill>
              </a:rPr>
              <a:t>…</a:t>
            </a:r>
          </a:p>
          <a:p>
            <a:pPr marL="0" indent="0" algn="ctr">
              <a:buNone/>
            </a:pPr>
            <a:endParaRPr lang="ru-RU" sz="24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37600-B4E8-4410-9164-416A7E28464E}" type="slidenum">
              <a:rPr lang="ru-RU" smtClean="0"/>
              <a:pPr/>
              <a:t>10</a:t>
            </a:fld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43017" y="5449050"/>
            <a:ext cx="1420515" cy="1237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25879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1223" y="243841"/>
            <a:ext cx="11051177" cy="635725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b="1" dirty="0">
                <a:solidFill>
                  <a:schemeClr val="tx1"/>
                </a:solidFill>
              </a:rPr>
              <a:t>Вырос в поле цветок и радовался: солнцу, свету, теплу, воздуху, дождю, жизни… А ещё тому, что Бог создал его не крапивой или чертополохом, таким, чтобы радовать человека.</a:t>
            </a:r>
          </a:p>
          <a:p>
            <a:pPr marL="0" indent="0">
              <a:buNone/>
            </a:pPr>
            <a:r>
              <a:rPr lang="ru-RU" sz="2400" b="1" dirty="0">
                <a:solidFill>
                  <a:schemeClr val="tx1"/>
                </a:solidFill>
              </a:rPr>
              <a:t> 	 Рос он, рос…</a:t>
            </a:r>
          </a:p>
          <a:p>
            <a:pPr marL="0" indent="0" algn="just">
              <a:buNone/>
            </a:pPr>
            <a:r>
              <a:rPr lang="ru-RU" sz="2400" b="1" dirty="0">
                <a:solidFill>
                  <a:schemeClr val="tx1"/>
                </a:solidFill>
              </a:rPr>
              <a:t>	 И вдруг шел мимо мальчик и сорвал его. Просто так, не зная даже зачем. Скомкал и выбросил на дорогу. Больно стало цветку, горько. Мальчик ведь даже не знал, что ученые доказали, что растения, как и люди, могут чувствовать боль. Но больше всего цветку было обидно, что его  просто так, без всякой пользы и смысла сорвали и лишили солнечного света, дневного тепла и ночной прохлады, </a:t>
            </a:r>
            <a:r>
              <a:rPr lang="ru-RU" sz="2400" b="1" dirty="0" smtClean="0">
                <a:solidFill>
                  <a:schemeClr val="tx1"/>
                </a:solidFill>
              </a:rPr>
              <a:t>дождя, </a:t>
            </a:r>
            <a:r>
              <a:rPr lang="ru-RU" sz="2400" b="1" dirty="0">
                <a:solidFill>
                  <a:schemeClr val="tx1"/>
                </a:solidFill>
              </a:rPr>
              <a:t>воздуха, жизни</a:t>
            </a:r>
            <a:r>
              <a:rPr lang="ru-RU" sz="2400" b="1" dirty="0" smtClean="0">
                <a:solidFill>
                  <a:schemeClr val="tx1"/>
                </a:solidFill>
              </a:rPr>
              <a:t>…</a:t>
            </a:r>
          </a:p>
          <a:p>
            <a:pPr marL="0" indent="0" algn="just">
              <a:buNone/>
            </a:pPr>
            <a:r>
              <a:rPr lang="ru-RU" sz="2400" b="1" dirty="0">
                <a:solidFill>
                  <a:schemeClr val="tx1"/>
                </a:solidFill>
              </a:rPr>
              <a:t>	П</a:t>
            </a:r>
            <a:r>
              <a:rPr lang="ru-RU" sz="2400" b="1" dirty="0" smtClean="0">
                <a:solidFill>
                  <a:schemeClr val="tx1"/>
                </a:solidFill>
              </a:rPr>
              <a:t>оследнее о чем он подумал – что всё-таки хорошо, что Господь не создал его крапивой. Ведь тогда мальчик непременно обжёг бы себе руку. А он, познав, что такое боль, так не хотел, чтобы ещё хоть кому - нибудь на земле было больно…</a:t>
            </a:r>
            <a:endParaRPr lang="ru-RU" sz="2400" dirty="0"/>
          </a:p>
          <a:p>
            <a:pPr marL="0" indent="0">
              <a:buNone/>
            </a:pPr>
            <a:r>
              <a:rPr lang="ru-RU" sz="2400" dirty="0" smtClean="0"/>
              <a:t>	</a:t>
            </a:r>
            <a:endParaRPr lang="ru-RU" sz="24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37600-B4E8-4410-9164-416A7E28464E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17892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01" y="357033"/>
            <a:ext cx="8676763" cy="80534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	</a:t>
            </a:r>
            <a:r>
              <a:rPr lang="ru-RU" b="1" dirty="0" smtClean="0">
                <a:solidFill>
                  <a:srgbClr val="FF0000"/>
                </a:solidFill>
              </a:rPr>
              <a:t>Какова  основная мысль текста?</a:t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37600-B4E8-4410-9164-416A7E28464E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7" name="Объект 2"/>
          <p:cNvSpPr>
            <a:spLocks noGrp="1"/>
          </p:cNvSpPr>
          <p:nvPr>
            <p:ph idx="1"/>
          </p:nvPr>
        </p:nvSpPr>
        <p:spPr>
          <a:xfrm>
            <a:off x="560224" y="1366435"/>
            <a:ext cx="10125857" cy="3541361"/>
          </a:xfrm>
        </p:spPr>
        <p:txBody>
          <a:bodyPr/>
          <a:lstStyle/>
          <a:p>
            <a:pPr marL="0" indent="0">
              <a:buNone/>
            </a:pPr>
            <a:r>
              <a:rPr lang="ru-RU" sz="4800" b="1" dirty="0" smtClean="0">
                <a:solidFill>
                  <a:schemeClr val="tx1"/>
                </a:solidFill>
              </a:rPr>
              <a:t>А он, познав, что такое боль, так не хотел, чтобы еще хоть </a:t>
            </a:r>
            <a:r>
              <a:rPr lang="ru-RU" sz="4800" b="1" dirty="0" smtClean="0">
                <a:solidFill>
                  <a:schemeClr val="bg1"/>
                </a:solidFill>
              </a:rPr>
              <a:t>кому – </a:t>
            </a:r>
            <a:r>
              <a:rPr lang="ru-RU" sz="4800" b="1" dirty="0" err="1" smtClean="0">
                <a:solidFill>
                  <a:schemeClr val="bg1"/>
                </a:solidFill>
              </a:rPr>
              <a:t>нибудь</a:t>
            </a:r>
            <a:r>
              <a:rPr lang="ru-RU" sz="4800" b="1" dirty="0" smtClean="0">
                <a:solidFill>
                  <a:schemeClr val="bg1"/>
                </a:solidFill>
              </a:rPr>
              <a:t> </a:t>
            </a:r>
            <a:r>
              <a:rPr lang="ru-RU" sz="4800" b="1" dirty="0" smtClean="0">
                <a:solidFill>
                  <a:schemeClr val="tx1"/>
                </a:solidFill>
              </a:rPr>
              <a:t>на земле было больно.</a:t>
            </a:r>
            <a:endParaRPr lang="ru-RU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8173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685800"/>
            <a:ext cx="10680474" cy="474834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 smtClean="0">
                <a:solidFill>
                  <a:schemeClr val="tx1"/>
                </a:solidFill>
              </a:rPr>
              <a:t>Что значит быть добрым?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37600-B4E8-4410-9164-416A7E28464E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64129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7389" y="237550"/>
            <a:ext cx="8534400" cy="1507067"/>
          </a:xfrm>
        </p:spPr>
        <p:txBody>
          <a:bodyPr/>
          <a:lstStyle/>
          <a:p>
            <a:r>
              <a:rPr lang="ru-RU" b="1" dirty="0" smtClean="0">
                <a:solidFill>
                  <a:schemeClr val="accent1"/>
                </a:solidFill>
              </a:rPr>
              <a:t>Домашнее задание: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7390" y="1744617"/>
            <a:ext cx="10123124" cy="436009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</a:rPr>
              <a:t>Подготовиться к контрольной работе по теме «Местоимение»; </a:t>
            </a:r>
          </a:p>
          <a:p>
            <a:r>
              <a:rPr lang="ru-RU" sz="3200" b="1" dirty="0" smtClean="0">
                <a:solidFill>
                  <a:schemeClr val="tx1"/>
                </a:solidFill>
              </a:rPr>
              <a:t>Сделать морфологический разбор всех местоимений из последнего предложения притчи.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37600-B4E8-4410-9164-416A7E28464E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43124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7383" y="156754"/>
            <a:ext cx="11599817" cy="6406778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n-US" sz="44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44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4400" b="1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sz="11200" b="1" dirty="0" smtClean="0">
                <a:solidFill>
                  <a:schemeClr val="tx1"/>
                </a:solidFill>
              </a:rPr>
              <a:t>Применяем все мы это</a:t>
            </a:r>
          </a:p>
          <a:p>
            <a:pPr marL="0" indent="0" algn="ctr">
              <a:buNone/>
            </a:pPr>
            <a:r>
              <a:rPr lang="ru-RU" sz="11200" b="1" dirty="0" smtClean="0">
                <a:solidFill>
                  <a:schemeClr val="tx1"/>
                </a:solidFill>
              </a:rPr>
              <a:t>Вместо имени предмета,</a:t>
            </a:r>
          </a:p>
          <a:p>
            <a:pPr marL="0" indent="0" algn="ctr">
              <a:buNone/>
            </a:pPr>
            <a:r>
              <a:rPr lang="ru-RU" sz="11200" b="1" dirty="0" smtClean="0">
                <a:solidFill>
                  <a:schemeClr val="tx1"/>
                </a:solidFill>
              </a:rPr>
              <a:t>Вместо признака предмета,</a:t>
            </a:r>
          </a:p>
          <a:p>
            <a:pPr marL="0" indent="0" algn="ctr">
              <a:buNone/>
            </a:pPr>
            <a:r>
              <a:rPr lang="ru-RU" sz="11200" b="1" dirty="0" smtClean="0">
                <a:solidFill>
                  <a:schemeClr val="tx1"/>
                </a:solidFill>
              </a:rPr>
              <a:t>Применяем тоже это, </a:t>
            </a:r>
          </a:p>
          <a:p>
            <a:pPr marL="0" indent="0" algn="ctr">
              <a:buNone/>
            </a:pPr>
            <a:r>
              <a:rPr lang="ru-RU" sz="11200" b="1" dirty="0" smtClean="0">
                <a:solidFill>
                  <a:schemeClr val="tx1"/>
                </a:solidFill>
              </a:rPr>
              <a:t>И количество предметов</a:t>
            </a:r>
          </a:p>
          <a:p>
            <a:pPr marL="0" indent="0" algn="ctr">
              <a:buNone/>
            </a:pPr>
            <a:r>
              <a:rPr lang="ru-RU" sz="11200" b="1" dirty="0" smtClean="0">
                <a:solidFill>
                  <a:schemeClr val="tx1"/>
                </a:solidFill>
              </a:rPr>
              <a:t>Заменяет часто это.</a:t>
            </a:r>
          </a:p>
          <a:p>
            <a:pPr marL="0" indent="0" algn="ctr">
              <a:buNone/>
            </a:pPr>
            <a:r>
              <a:rPr lang="ru-RU" sz="11200" b="1" dirty="0" smtClean="0">
                <a:solidFill>
                  <a:schemeClr val="tx1"/>
                </a:solidFill>
              </a:rPr>
              <a:t>Нам на всё оно укажет, </a:t>
            </a:r>
          </a:p>
          <a:p>
            <a:pPr marL="0" indent="0" algn="ctr">
              <a:buNone/>
            </a:pPr>
            <a:r>
              <a:rPr lang="ru-RU" sz="11200" b="1" dirty="0" smtClean="0">
                <a:solidFill>
                  <a:schemeClr val="tx1"/>
                </a:solidFill>
              </a:rPr>
              <a:t>На ничьих имён не скажет.</a:t>
            </a:r>
          </a:p>
          <a:p>
            <a:pPr marL="0" indent="0" algn="ctr">
              <a:buNone/>
            </a:pPr>
            <a:r>
              <a:rPr lang="ru-RU" sz="11200" b="1" dirty="0" smtClean="0">
                <a:solidFill>
                  <a:schemeClr val="tx1"/>
                </a:solidFill>
              </a:rPr>
              <a:t>Часто очень применяется, </a:t>
            </a:r>
          </a:p>
          <a:p>
            <a:pPr marL="0" indent="0" algn="ctr">
              <a:buNone/>
            </a:pPr>
            <a:r>
              <a:rPr lang="ru-RU" sz="11200" b="1" dirty="0" smtClean="0">
                <a:solidFill>
                  <a:schemeClr val="tx1"/>
                </a:solidFill>
              </a:rPr>
              <a:t>Сильно очень изменяется. </a:t>
            </a:r>
          </a:p>
          <a:p>
            <a:pPr marL="0" indent="0" algn="ctr">
              <a:buNone/>
            </a:pPr>
            <a:r>
              <a:rPr lang="ru-RU" sz="11200" b="1" dirty="0" smtClean="0">
                <a:solidFill>
                  <a:schemeClr val="tx1"/>
                </a:solidFill>
              </a:rPr>
              <a:t>Без него, как ни крутись, </a:t>
            </a:r>
          </a:p>
          <a:p>
            <a:pPr marL="0" indent="0" algn="ctr">
              <a:buNone/>
            </a:pPr>
            <a:r>
              <a:rPr lang="ru-RU" sz="11200" b="1" dirty="0" smtClean="0">
                <a:solidFill>
                  <a:schemeClr val="tx1"/>
                </a:solidFill>
              </a:rPr>
              <a:t>В речи нам не обойтись. </a:t>
            </a:r>
          </a:p>
          <a:p>
            <a:pPr marL="0" indent="0">
              <a:buNone/>
            </a:pPr>
            <a:endParaRPr lang="ru-RU" sz="24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/>
              <a:t>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46481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Повторение изученного по теме «Местоимение»</a:t>
            </a:r>
            <a:endParaRPr lang="ru-RU" sz="5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34445" y="4963886"/>
            <a:ext cx="5712823" cy="102761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Подготовила: </a:t>
            </a:r>
            <a:r>
              <a:rPr lang="ru-RU" sz="2800" b="1" dirty="0" err="1" smtClean="0">
                <a:solidFill>
                  <a:schemeClr val="tx1"/>
                </a:solidFill>
              </a:rPr>
              <a:t>Ринчинова</a:t>
            </a:r>
            <a:r>
              <a:rPr lang="ru-RU" sz="2800" b="1" dirty="0" smtClean="0">
                <a:solidFill>
                  <a:schemeClr val="tx1"/>
                </a:solidFill>
              </a:rPr>
              <a:t> Д.Д.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37600-B4E8-4410-9164-416A7E28464E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29839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5834" y="365759"/>
            <a:ext cx="9330646" cy="605245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 smtClean="0"/>
              <a:t>Цель урока:</a:t>
            </a:r>
          </a:p>
          <a:p>
            <a:pPr marL="0" indent="0">
              <a:buNone/>
            </a:pPr>
            <a:r>
              <a:rPr lang="ru-RU" sz="2800" dirty="0" smtClean="0"/>
              <a:t>Повторение и закрепление знаний, полученных при изучении темы «</a:t>
            </a:r>
            <a:r>
              <a:rPr lang="ru-RU" sz="2800" smtClean="0"/>
              <a:t>Местоимение».</a:t>
            </a:r>
            <a:endParaRPr lang="ru-RU" sz="2800" dirty="0" smtClean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37600-B4E8-4410-9164-416A7E28464E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50622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5063" y="165462"/>
            <a:ext cx="8673111" cy="58347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D62912"/>
                </a:solidFill>
              </a:rPr>
              <a:t>Местоимение – часть речи</a:t>
            </a:r>
            <a:endParaRPr lang="ru-RU" dirty="0">
              <a:solidFill>
                <a:srgbClr val="D6291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05692" y="679269"/>
            <a:ext cx="2882538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Указывает </a:t>
            </a:r>
            <a:endParaRPr lang="ru-RU" sz="28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905692" y="2324835"/>
            <a:ext cx="2882538" cy="73152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НО: не называет их 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905692" y="1236970"/>
            <a:ext cx="2882538" cy="108786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Предмет 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Признак 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Количество 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267200" y="1410789"/>
            <a:ext cx="3239589" cy="74022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Изменяются П., некоторые – Р.Ч.</a:t>
            </a:r>
            <a:endParaRPr lang="ru-RU" sz="2000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8219532" y="844555"/>
            <a:ext cx="3405052" cy="138466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Синтаксическая роль</a:t>
            </a:r>
          </a:p>
          <a:p>
            <a:pPr algn="ctr"/>
            <a:r>
              <a:rPr lang="ru-RU" b="1" dirty="0" smtClean="0"/>
              <a:t>Подлежащее </a:t>
            </a:r>
          </a:p>
          <a:p>
            <a:pPr algn="ctr"/>
            <a:r>
              <a:rPr lang="ru-RU" b="1" dirty="0" smtClean="0"/>
              <a:t>Дополнение </a:t>
            </a:r>
          </a:p>
          <a:p>
            <a:pPr algn="ctr"/>
            <a:r>
              <a:rPr lang="ru-RU" b="1" dirty="0" smtClean="0"/>
              <a:t>Определение </a:t>
            </a:r>
          </a:p>
          <a:p>
            <a:pPr algn="ctr"/>
            <a:endParaRPr lang="ru-RU" dirty="0"/>
          </a:p>
        </p:txBody>
      </p:sp>
      <p:sp>
        <p:nvSpPr>
          <p:cNvPr id="27" name="Овал 26"/>
          <p:cNvSpPr/>
          <p:nvPr/>
        </p:nvSpPr>
        <p:spPr>
          <a:xfrm>
            <a:off x="4954309" y="2208135"/>
            <a:ext cx="2220685" cy="1567896"/>
          </a:xfrm>
          <a:prstGeom prst="ellipse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Разряды </a:t>
            </a:r>
            <a:endParaRPr lang="ru-RU" sz="2400" b="1" dirty="0"/>
          </a:p>
        </p:txBody>
      </p:sp>
      <p:sp>
        <p:nvSpPr>
          <p:cNvPr id="28" name="Овал 27"/>
          <p:cNvSpPr/>
          <p:nvPr/>
        </p:nvSpPr>
        <p:spPr>
          <a:xfrm>
            <a:off x="2116183" y="2925019"/>
            <a:ext cx="2913018" cy="915284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Личные </a:t>
            </a:r>
          </a:p>
          <a:p>
            <a:pPr algn="ctr"/>
            <a:r>
              <a:rPr lang="ru-RU" b="1" dirty="0" smtClean="0"/>
              <a:t>(я, ты)</a:t>
            </a:r>
            <a:endParaRPr lang="ru-RU" b="1" dirty="0"/>
          </a:p>
        </p:txBody>
      </p:sp>
      <p:sp>
        <p:nvSpPr>
          <p:cNvPr id="29" name="Овал 28"/>
          <p:cNvSpPr/>
          <p:nvPr/>
        </p:nvSpPr>
        <p:spPr>
          <a:xfrm rot="20615205">
            <a:off x="2171756" y="3682656"/>
            <a:ext cx="3265715" cy="864337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Возвратное (себя)</a:t>
            </a:r>
            <a:endParaRPr lang="ru-RU" sz="2400" b="1" dirty="0"/>
          </a:p>
        </p:txBody>
      </p:sp>
      <p:sp>
        <p:nvSpPr>
          <p:cNvPr id="30" name="Овал 29"/>
          <p:cNvSpPr/>
          <p:nvPr/>
        </p:nvSpPr>
        <p:spPr>
          <a:xfrm rot="19472809">
            <a:off x="2508086" y="4353932"/>
            <a:ext cx="3518227" cy="905691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Вопросительные (Кто? Что?)</a:t>
            </a:r>
            <a:endParaRPr lang="ru-RU" sz="2400" b="1" dirty="0"/>
          </a:p>
        </p:txBody>
      </p:sp>
      <p:sp>
        <p:nvSpPr>
          <p:cNvPr id="32" name="Овал 31"/>
          <p:cNvSpPr/>
          <p:nvPr/>
        </p:nvSpPr>
        <p:spPr>
          <a:xfrm rot="18094994">
            <a:off x="3464827" y="4791243"/>
            <a:ext cx="3351437" cy="82908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Относительные (который, кто) </a:t>
            </a:r>
            <a:endParaRPr lang="ru-RU" sz="2000" b="1" dirty="0"/>
          </a:p>
        </p:txBody>
      </p:sp>
      <p:sp>
        <p:nvSpPr>
          <p:cNvPr id="33" name="Овал 32"/>
          <p:cNvSpPr/>
          <p:nvPr/>
        </p:nvSpPr>
        <p:spPr>
          <a:xfrm rot="5559669">
            <a:off x="4526072" y="4922480"/>
            <a:ext cx="3092450" cy="834984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Неопределенные (кто-то, кое-)</a:t>
            </a:r>
            <a:endParaRPr lang="ru-RU" sz="2000" b="1" dirty="0"/>
          </a:p>
        </p:txBody>
      </p:sp>
      <p:sp>
        <p:nvSpPr>
          <p:cNvPr id="34" name="Овал 33"/>
          <p:cNvSpPr/>
          <p:nvPr/>
        </p:nvSpPr>
        <p:spPr>
          <a:xfrm rot="4085207">
            <a:off x="5593672" y="4624330"/>
            <a:ext cx="3055398" cy="875943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Отрицательные (никто, ничей)</a:t>
            </a:r>
            <a:endParaRPr lang="ru-RU" sz="2000" b="1" dirty="0"/>
          </a:p>
        </p:txBody>
      </p:sp>
      <p:sp>
        <p:nvSpPr>
          <p:cNvPr id="35" name="Овал 34"/>
          <p:cNvSpPr/>
          <p:nvPr/>
        </p:nvSpPr>
        <p:spPr>
          <a:xfrm rot="2987387">
            <a:off x="6400358" y="4186141"/>
            <a:ext cx="3394963" cy="939866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Притяжательные (мой, наш)</a:t>
            </a:r>
            <a:endParaRPr lang="ru-RU" sz="2000" b="1" dirty="0"/>
          </a:p>
        </p:txBody>
      </p:sp>
      <p:sp>
        <p:nvSpPr>
          <p:cNvPr id="36" name="Овал 35"/>
          <p:cNvSpPr/>
          <p:nvPr/>
        </p:nvSpPr>
        <p:spPr>
          <a:xfrm rot="2546442">
            <a:off x="6902686" y="3609832"/>
            <a:ext cx="3516605" cy="926774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Указательный (тот, такой)</a:t>
            </a:r>
            <a:endParaRPr lang="ru-RU" sz="2000" b="1" dirty="0"/>
          </a:p>
        </p:txBody>
      </p:sp>
      <p:sp>
        <p:nvSpPr>
          <p:cNvPr id="37" name="Овал 36"/>
          <p:cNvSpPr/>
          <p:nvPr/>
        </p:nvSpPr>
        <p:spPr>
          <a:xfrm rot="1001590">
            <a:off x="7146204" y="2721575"/>
            <a:ext cx="3717672" cy="818959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Определительные (самый, весь)</a:t>
            </a:r>
            <a:endParaRPr lang="ru-RU" sz="20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37600-B4E8-4410-9164-416A7E28464E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82026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9" grpId="0" animBg="1"/>
      <p:bldP spid="21" grpId="0" animBg="1"/>
      <p:bldP spid="22" grpId="0" animBg="1"/>
      <p:bldP spid="23" grpId="0" animBg="1"/>
      <p:bldP spid="27" grpId="0" animBg="1"/>
      <p:bldP spid="28" grpId="0" animBg="1"/>
      <p:bldP spid="29" grpId="0" animBg="1"/>
      <p:bldP spid="30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4211" y="243840"/>
            <a:ext cx="10976566" cy="119307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Составить предложения из данных слов: 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type="body" idx="1"/>
          </p:nvPr>
        </p:nvSpPr>
        <p:spPr>
          <a:xfrm>
            <a:off x="684212" y="1741714"/>
            <a:ext cx="10349547" cy="425268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3600" b="1" dirty="0" smtClean="0">
                <a:solidFill>
                  <a:schemeClr val="tx1"/>
                </a:solidFill>
              </a:rPr>
              <a:t>1. Вырос, солнцу, радовался, воздуху, поле, и, в, дождю, цветок, теплу, свету, жизни…</a:t>
            </a:r>
          </a:p>
          <a:p>
            <a:pPr marL="0" indent="0">
              <a:buNone/>
            </a:pPr>
            <a:r>
              <a:rPr lang="ru-RU" sz="3600" b="1" dirty="0">
                <a:solidFill>
                  <a:schemeClr val="tx1"/>
                </a:solidFill>
              </a:rPr>
              <a:t> </a:t>
            </a:r>
            <a:endParaRPr lang="ru-RU" sz="36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tx1"/>
                </a:solidFill>
              </a:rPr>
              <a:t>2. А, Бог, его, что, создал, не, ещё, крапивой, тому, чертополох, а, чтобы, или, человека, радовать, таким. </a:t>
            </a:r>
          </a:p>
          <a:p>
            <a:pPr marL="0" indent="0">
              <a:buNone/>
            </a:pPr>
            <a:r>
              <a:rPr lang="ru-RU" sz="3600" b="1" dirty="0">
                <a:solidFill>
                  <a:schemeClr val="tx1"/>
                </a:solidFill>
              </a:rPr>
              <a:t> </a:t>
            </a:r>
            <a:endParaRPr lang="ru-RU" sz="36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3600" b="1" dirty="0">
                <a:solidFill>
                  <a:schemeClr val="tx1"/>
                </a:solidFill>
              </a:rPr>
              <a:t>	</a:t>
            </a:r>
            <a:r>
              <a:rPr lang="ru-RU" sz="3600" b="1" dirty="0" smtClean="0">
                <a:solidFill>
                  <a:schemeClr val="tx1"/>
                </a:solidFill>
              </a:rPr>
              <a:t>Рос он, рос…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37600-B4E8-4410-9164-416A7E28464E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67614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5851" y="853966"/>
            <a:ext cx="8680507" cy="473753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200" b="1" dirty="0">
                <a:solidFill>
                  <a:schemeClr val="tx1"/>
                </a:solidFill>
              </a:rPr>
              <a:t> </a:t>
            </a:r>
            <a:r>
              <a:rPr lang="ru-RU" sz="3200" b="1" dirty="0" smtClean="0">
                <a:solidFill>
                  <a:schemeClr val="tx1"/>
                </a:solidFill>
              </a:rPr>
              <a:t> </a:t>
            </a:r>
            <a:r>
              <a:rPr lang="ru-RU" sz="3200" b="1" dirty="0" smtClean="0">
                <a:solidFill>
                  <a:schemeClr val="tx1"/>
                </a:solidFill>
              </a:rPr>
              <a:t>                 </a:t>
            </a:r>
            <a:r>
              <a:rPr lang="ru-RU" sz="3200" b="1" dirty="0" smtClean="0">
                <a:solidFill>
                  <a:srgbClr val="FF0000"/>
                </a:solidFill>
              </a:rPr>
              <a:t>Милосердие цветка. </a:t>
            </a:r>
          </a:p>
          <a:p>
            <a:pPr marL="0" indent="0">
              <a:buNone/>
            </a:pPr>
            <a:r>
              <a:rPr lang="ru-RU" sz="3900" b="1" dirty="0" smtClean="0">
                <a:solidFill>
                  <a:schemeClr val="tx1"/>
                </a:solidFill>
              </a:rPr>
              <a:t>   Вырос </a:t>
            </a:r>
            <a:r>
              <a:rPr lang="ru-RU" sz="3900" b="1" dirty="0" smtClean="0">
                <a:solidFill>
                  <a:schemeClr val="tx1"/>
                </a:solidFill>
              </a:rPr>
              <a:t>в поле цветок и радовался: солнцу, свету, теплу, воздуху, дождю, жизни… А ещё тому, что Бог создал его не крапивой или чертополохом, таким, чтобы радовать человека.</a:t>
            </a:r>
          </a:p>
          <a:p>
            <a:pPr marL="0" indent="0">
              <a:buNone/>
            </a:pPr>
            <a:r>
              <a:rPr lang="ru-RU" sz="3900" b="1" dirty="0" smtClean="0">
                <a:solidFill>
                  <a:schemeClr val="tx1"/>
                </a:solidFill>
              </a:rPr>
              <a:t>  </a:t>
            </a:r>
            <a:r>
              <a:rPr lang="ru-RU" sz="3900" b="1" dirty="0" smtClean="0">
                <a:solidFill>
                  <a:schemeClr val="tx1"/>
                </a:solidFill>
              </a:rPr>
              <a:t> Рос </a:t>
            </a:r>
            <a:r>
              <a:rPr lang="ru-RU" sz="3900" b="1" dirty="0" smtClean="0">
                <a:solidFill>
                  <a:schemeClr val="tx1"/>
                </a:solidFill>
              </a:rPr>
              <a:t>он, рос…</a:t>
            </a:r>
            <a:endParaRPr lang="ru-RU" sz="3900" b="1" dirty="0">
              <a:solidFill>
                <a:schemeClr val="tx1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37600-B4E8-4410-9164-416A7E28464E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1664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4211" y="243840"/>
            <a:ext cx="11124612" cy="566057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Заполнить пропуски местоимениями: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type="body" idx="1"/>
          </p:nvPr>
        </p:nvSpPr>
        <p:spPr>
          <a:xfrm>
            <a:off x="684213" y="809897"/>
            <a:ext cx="11185570" cy="58434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 smtClean="0">
                <a:solidFill>
                  <a:schemeClr val="tx1"/>
                </a:solidFill>
              </a:rPr>
              <a:t>	</a:t>
            </a:r>
            <a:r>
              <a:rPr lang="ru-RU" sz="3600" b="1" dirty="0" smtClean="0">
                <a:solidFill>
                  <a:schemeClr val="tx1"/>
                </a:solidFill>
              </a:rPr>
              <a:t>И вдруг шел мимо мальчик и сорвал……. Просто так, не зная даже зачем. Скомкал и выбросил на дорогу. Больно стало цветку, горько. Мальчик ведь даже не знал, что ученые доказали, что растения, как и люди, могут чувствовать боль. Но больше всего цветку было обидно, что………… просто так, без всякой пользы и смысла сорвали и лишили солнечного света, дневного тепла и ночной прохлады, дождя, воздуха, жизни…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37600-B4E8-4410-9164-416A7E28464E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1830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00296" y="357051"/>
            <a:ext cx="11747863" cy="1079863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Объясните, как связаны между собой предложения в тексте: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type="body" idx="1"/>
          </p:nvPr>
        </p:nvSpPr>
        <p:spPr>
          <a:xfrm>
            <a:off x="261257" y="1436913"/>
            <a:ext cx="11486606" cy="510322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b="1" dirty="0" smtClean="0">
                <a:solidFill>
                  <a:schemeClr val="tx1"/>
                </a:solidFill>
              </a:rPr>
              <a:t>	</a:t>
            </a:r>
            <a:r>
              <a:rPr lang="ru-RU" sz="2600" b="1" dirty="0" smtClean="0">
                <a:solidFill>
                  <a:schemeClr val="tx1"/>
                </a:solidFill>
              </a:rPr>
              <a:t>Вырос </a:t>
            </a:r>
            <a:r>
              <a:rPr lang="ru-RU" sz="2600" b="1" dirty="0">
                <a:solidFill>
                  <a:schemeClr val="tx1"/>
                </a:solidFill>
              </a:rPr>
              <a:t>в поле цветок и радовался: солнцу, свету, теплу, воздуху, дождю, жизни… А ещё тому, что Бог создал его не крапивой или чертополохом, таким, чтобы радовать человека.</a:t>
            </a:r>
          </a:p>
          <a:p>
            <a:pPr marL="0" indent="0">
              <a:buNone/>
            </a:pPr>
            <a:r>
              <a:rPr lang="ru-RU" sz="2600" b="1" dirty="0">
                <a:solidFill>
                  <a:schemeClr val="tx1"/>
                </a:solidFill>
              </a:rPr>
              <a:t> </a:t>
            </a:r>
            <a:r>
              <a:rPr lang="ru-RU" sz="2600" b="1" dirty="0" smtClean="0">
                <a:solidFill>
                  <a:schemeClr val="tx1"/>
                </a:solidFill>
              </a:rPr>
              <a:t>	 </a:t>
            </a:r>
            <a:r>
              <a:rPr lang="ru-RU" sz="2600" b="1" dirty="0">
                <a:solidFill>
                  <a:schemeClr val="tx1"/>
                </a:solidFill>
              </a:rPr>
              <a:t>Рос он, рос…</a:t>
            </a:r>
          </a:p>
          <a:p>
            <a:pPr marL="0" indent="0" algn="just">
              <a:buNone/>
            </a:pPr>
            <a:r>
              <a:rPr lang="ru-RU" sz="2600" b="1" dirty="0" smtClean="0">
                <a:solidFill>
                  <a:schemeClr val="tx1"/>
                </a:solidFill>
              </a:rPr>
              <a:t>	 </a:t>
            </a:r>
            <a:r>
              <a:rPr lang="ru-RU" sz="2600" b="1" dirty="0">
                <a:solidFill>
                  <a:schemeClr val="tx1"/>
                </a:solidFill>
              </a:rPr>
              <a:t>И вдруг шел мимо мальчик и </a:t>
            </a:r>
            <a:r>
              <a:rPr lang="ru-RU" sz="2600" b="1" dirty="0" smtClean="0">
                <a:solidFill>
                  <a:schemeClr val="tx1"/>
                </a:solidFill>
              </a:rPr>
              <a:t>сорвал его. Просто </a:t>
            </a:r>
            <a:r>
              <a:rPr lang="ru-RU" sz="2600" b="1" dirty="0">
                <a:solidFill>
                  <a:schemeClr val="tx1"/>
                </a:solidFill>
              </a:rPr>
              <a:t>так, не зная даже зачем. Скомкал и выбросил на дорогу. Больно стало цветку, горько. Мальчик ведь даже не знал, что ученые доказали, что растения, как и люди, могут чувствовать боль. Но больше всего цветку было обидно, </a:t>
            </a:r>
            <a:r>
              <a:rPr lang="ru-RU" sz="2600" b="1" dirty="0" smtClean="0">
                <a:solidFill>
                  <a:schemeClr val="tx1"/>
                </a:solidFill>
              </a:rPr>
              <a:t>что</a:t>
            </a:r>
            <a:r>
              <a:rPr lang="ru-RU" sz="2600" b="1" dirty="0">
                <a:solidFill>
                  <a:schemeClr val="tx1"/>
                </a:solidFill>
              </a:rPr>
              <a:t> </a:t>
            </a:r>
            <a:r>
              <a:rPr lang="ru-RU" sz="2600" b="1" dirty="0" smtClean="0">
                <a:solidFill>
                  <a:schemeClr val="tx1"/>
                </a:solidFill>
              </a:rPr>
              <a:t>его  </a:t>
            </a:r>
            <a:r>
              <a:rPr lang="ru-RU" sz="2600" b="1" dirty="0">
                <a:solidFill>
                  <a:schemeClr val="tx1"/>
                </a:solidFill>
              </a:rPr>
              <a:t>просто так, без всякой пользы и смысла сорвали и лишили солнечного света, дневного тепла и ночной прохлады, </a:t>
            </a:r>
            <a:r>
              <a:rPr lang="ru-RU" sz="2600" b="1" dirty="0" smtClean="0">
                <a:solidFill>
                  <a:schemeClr val="tx1"/>
                </a:solidFill>
              </a:rPr>
              <a:t>дождя, </a:t>
            </a:r>
            <a:r>
              <a:rPr lang="ru-RU" sz="2600" b="1" dirty="0">
                <a:solidFill>
                  <a:schemeClr val="tx1"/>
                </a:solidFill>
              </a:rPr>
              <a:t>воздуха, жизни…</a:t>
            </a:r>
            <a:endParaRPr lang="ru-RU" sz="26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37600-B4E8-4410-9164-416A7E28464E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20650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323</TotalTime>
  <Words>401</Words>
  <Application>Microsoft Office PowerPoint</Application>
  <PresentationFormat>Произвольный</PresentationFormat>
  <Paragraphs>87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Сектор</vt:lpstr>
      <vt:lpstr>Слайд 1</vt:lpstr>
      <vt:lpstr>Слайд 2</vt:lpstr>
      <vt:lpstr>Повторение изученного по теме «Местоимение»</vt:lpstr>
      <vt:lpstr>Слайд 4</vt:lpstr>
      <vt:lpstr>Местоимение – часть речи</vt:lpstr>
      <vt:lpstr>Составить предложения из данных слов: </vt:lpstr>
      <vt:lpstr>Слайд 7</vt:lpstr>
      <vt:lpstr>Заполнить пропуски местоимениями:</vt:lpstr>
      <vt:lpstr>Объясните, как связаны между собой предложения в тексте:</vt:lpstr>
      <vt:lpstr>Слайд 10</vt:lpstr>
      <vt:lpstr>Слайд 11</vt:lpstr>
      <vt:lpstr> Какова  основная мысль текста? </vt:lpstr>
      <vt:lpstr>Слайд 13</vt:lpstr>
      <vt:lpstr>Домашнее задание: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местоимение</dc:title>
  <dc:creator>Пользователь Windows</dc:creator>
  <cp:lastModifiedBy>User</cp:lastModifiedBy>
  <cp:revision>38</cp:revision>
  <dcterms:created xsi:type="dcterms:W3CDTF">2022-04-12T10:52:32Z</dcterms:created>
  <dcterms:modified xsi:type="dcterms:W3CDTF">2022-04-13T14:06:30Z</dcterms:modified>
</cp:coreProperties>
</file>