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C9CDCD-EF90-4718-9A38-42752719F2A4}" v="913" dt="2022-03-31T09:34:09.6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983" autoAdjust="0"/>
    <p:restoredTop sz="96623" autoAdjust="0"/>
  </p:normalViewPr>
  <p:slideViewPr>
    <p:cSldViewPr snapToGrid="0">
      <p:cViewPr varScale="1">
        <p:scale>
          <a:sx n="69" d="100"/>
          <a:sy n="69" d="100"/>
        </p:scale>
        <p:origin x="-53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18F4DFC5-E278-45BD-8C86-73EFA730B6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716496A-7374-4DA6-9B5D-E2BB0AC3CF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DFA32-3086-456A-908E-517273C9B9CF}" type="datetime1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B18F4BD-F1C3-4A35-8D73-CD5398895F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ED9A6A4-5386-4A58-A887-D0FA63008E5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0D45F-9DBE-4332-992B-8E59AFFEBD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4464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CFCF5-89C6-4F5F-83E2-3B94554EBFAF}" type="datetime1">
              <a:rPr lang="ru-RU" smtClean="0"/>
              <a:pPr/>
              <a:t>26.04.2022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C3529-9EB8-4093-9B6B-A4685D336D3A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2025273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AC3529-9EB8-4093-9B6B-A4685D336D3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0389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2F8595B-9DBD-4041-8F66-AB8726308C58}" type="datetime1">
              <a:rPr lang="ru-RU" noProof="0" smtClean="0"/>
              <a:pPr rtl="0"/>
              <a:t>26.04.2022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85CA10B-1F12-4617-BEB4-C0A9411D9269}" type="datetime1">
              <a:rPr lang="ru-RU" noProof="0" smtClean="0"/>
              <a:pPr rtl="0"/>
              <a:t>26.04.2022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2231136" y="937260"/>
            <a:ext cx="6198489" cy="4983480"/>
          </a:xfrm>
        </p:spPr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AA6825-6127-4637-B72C-C3AC3780FAD8}" type="datetime1">
              <a:rPr lang="ru-RU" noProof="0" smtClean="0"/>
              <a:pPr rtl="0"/>
              <a:t>26.04.2022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8BD59A8-C393-4E06-9D1B-19B8D088A842}" type="datetime1">
              <a:rPr lang="ru-RU" noProof="0" smtClean="0"/>
              <a:pPr rtl="0"/>
              <a:t>26.04.2022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2695194" y="4352465"/>
            <a:ext cx="6801612" cy="1265082"/>
          </a:xfrm>
        </p:spPr>
        <p:txBody>
          <a:bodyPr rtlCol="0"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DE9FE7-6980-43A5-BE22-FDED6FC28500}" type="datetime1">
              <a:rPr lang="ru-RU" noProof="0" smtClean="0"/>
              <a:pPr rtl="0"/>
              <a:t>26.04.2022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581912" y="2638044"/>
            <a:ext cx="4271771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338315" y="2638044"/>
            <a:ext cx="4270247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39DC04-ED46-4F0C-BDB2-900C3B1935FE}" type="datetime1">
              <a:rPr lang="ru-RU" noProof="0" smtClean="0"/>
              <a:pPr rtl="0"/>
              <a:t>26.04.2022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58343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583436" y="3143250"/>
            <a:ext cx="4270248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338316" y="3143250"/>
            <a:ext cx="4253484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633831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7AE27B-C495-4283-9A22-AF05A51B5C75}" type="datetime1">
              <a:rPr lang="ru-RU" noProof="0" smtClean="0"/>
              <a:pPr rtl="0"/>
              <a:t>26.04.2022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8C3238-EA94-4F40-BF92-EA531A5C9AB8}" type="datetime1">
              <a:rPr lang="ru-RU" noProof="0" smtClean="0"/>
              <a:pPr rtl="0"/>
              <a:t>26.04.2022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EC7307-608D-43BB-8E86-8627538EC8E9}" type="datetime1">
              <a:rPr lang="ru-RU" noProof="0" smtClean="0"/>
              <a:pPr rtl="0"/>
              <a:t>26.04.2022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736080" y="804672"/>
            <a:ext cx="4815840" cy="5248656"/>
          </a:xfrm>
        </p:spPr>
        <p:txBody>
          <a:bodyPr rtlCol="0"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6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49A6E7-F24F-4D27-B663-4B9BA50104C1}" type="datetime1">
              <a:rPr lang="ru-RU" noProof="0" smtClean="0"/>
              <a:pPr rtl="0"/>
              <a:t>26.04.2022</a:t>
            </a:fld>
            <a:endParaRPr lang="ru-RU" noProof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7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rtl="0"/>
            <a:fld id="{DD8657C7-5D29-4D96-BBB0-A7486626B51E}" type="datetime1">
              <a:rPr lang="ru-RU" noProof="0" smtClean="0"/>
              <a:pPr rtl="0"/>
              <a:t>26.04.2022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F2B85EF-ACCE-4117-9ED7-05147DBC5241}" type="datetime1">
              <a:rPr lang="ru-RU" noProof="0" smtClean="0"/>
              <a:pPr/>
              <a:t>26.04.2022</a:t>
            </a:fld>
            <a:endParaRPr lang="ru-RU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A7A6979-0714-4377-B894-6BE4C2D6E202}" type="slidenum">
              <a:rPr lang="ru-RU" noProof="0" smtClean="0"/>
              <a:pPr/>
              <a:t>‹#›</a:t>
            </a:fld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37043" y="528167"/>
            <a:ext cx="6801612" cy="12398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alibri"/>
                <a:cs typeface="Calibri"/>
              </a:rPr>
              <a:t>Муниципальное бюджетное дошкольное образовательное учреждение города Иркутска детский сад №184</a:t>
            </a:r>
            <a:endParaRPr lang="ru-RU" sz="24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121661D-B040-C87C-EE27-5B26932253CD}"/>
              </a:ext>
            </a:extLst>
          </p:cNvPr>
          <p:cNvSpPr txBox="1"/>
          <p:nvPr/>
        </p:nvSpPr>
        <p:spPr>
          <a:xfrm>
            <a:off x="943155" y="2280249"/>
            <a:ext cx="10032520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sz="4800" b="1" dirty="0">
              <a:solidFill>
                <a:schemeClr val="bg1"/>
              </a:solidFill>
              <a:latin typeface="Corbel"/>
            </a:endParaRPr>
          </a:p>
          <a:p>
            <a:pPr algn="ctr"/>
            <a:r>
              <a:rPr lang="ru-RU" sz="4800" b="1" dirty="0">
                <a:solidFill>
                  <a:schemeClr val="bg1"/>
                </a:solidFill>
                <a:latin typeface="Corbel"/>
              </a:rPr>
              <a:t>Театральная деятельность по возрастам</a:t>
            </a:r>
            <a:endParaRPr lang="ru-RU" sz="2000" b="1">
              <a:solidFill>
                <a:schemeClr val="bg1"/>
              </a:solidFill>
              <a:latin typeface="Corbe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D041B47-D852-A181-9DB9-1732DC08D9EB}"/>
              </a:ext>
            </a:extLst>
          </p:cNvPr>
          <p:cNvSpPr txBox="1"/>
          <p:nvPr/>
        </p:nvSpPr>
        <p:spPr>
          <a:xfrm>
            <a:off x="8763539" y="5787426"/>
            <a:ext cx="326078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orbel"/>
              </a:rPr>
              <a:t>Выполнила: воспитатель Ярошенко Е.С.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444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4167985-D6E9-40FF-97C0-4B6D373E85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0068" y="640080"/>
            <a:ext cx="10911865" cy="462686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8801362-349C-44BE-BEF6-8E926E1D38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06196" y="804672"/>
            <a:ext cx="10579608" cy="4297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C06E87-C4E4-BF2F-8F35-EFE1D6CF7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729" y="1289303"/>
            <a:ext cx="9638443" cy="3339303"/>
          </a:xfrm>
          <a:ln>
            <a:noFill/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5000" dirty="0" err="1">
                <a:latin typeface="+mj-lt"/>
              </a:rPr>
              <a:t>Спасибо</a:t>
            </a:r>
            <a:r>
              <a:rPr lang="en-US" sz="5000" dirty="0">
                <a:latin typeface="+mj-lt"/>
              </a:rPr>
              <a:t> </a:t>
            </a:r>
            <a:r>
              <a:rPr lang="en-US" sz="5000" dirty="0" err="1">
                <a:latin typeface="+mj-lt"/>
              </a:rPr>
              <a:t>за</a:t>
            </a:r>
            <a:r>
              <a:rPr lang="en-US" sz="5000">
                <a:latin typeface="+mj-lt"/>
              </a:rPr>
              <a:t> внимание</a:t>
            </a:r>
            <a:endParaRPr lang="en-US" sz="5000" kern="1200" cap="all" spc="200" baseline="0">
              <a:solidFill>
                <a:srgbClr val="26262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Улыбающееся лицо 3">
            <a:extLst>
              <a:ext uri="{FF2B5EF4-FFF2-40B4-BE49-F238E27FC236}">
                <a16:creationId xmlns:a16="http://schemas.microsoft.com/office/drawing/2014/main" xmlns="" id="{750C5715-7B8A-470F-C322-E034252145A2}"/>
              </a:ext>
            </a:extLst>
          </p:cNvPr>
          <p:cNvSpPr/>
          <p:nvPr/>
        </p:nvSpPr>
        <p:spPr>
          <a:xfrm>
            <a:off x="5638800" y="3705045"/>
            <a:ext cx="920150" cy="92015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6431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66B7AD3-6890-12F4-D894-47B94DC316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402" y="168733"/>
            <a:ext cx="11646781" cy="640136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2600" b="1" dirty="0">
                <a:solidFill>
                  <a:schemeClr val="bg1"/>
                </a:solidFill>
                <a:latin typeface="Calibri"/>
                <a:cs typeface="Calibri"/>
              </a:rPr>
              <a:t>Цель:</a:t>
            </a:r>
            <a:r>
              <a:rPr lang="ru-RU" sz="26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endParaRPr lang="ru-RU" sz="2600" dirty="0">
              <a:solidFill>
                <a:schemeClr val="bg1"/>
              </a:solidFill>
              <a:cs typeface="Calibri"/>
            </a:endParaRPr>
          </a:p>
          <a:p>
            <a:r>
              <a:rPr lang="ru-RU" sz="2600" dirty="0">
                <a:solidFill>
                  <a:schemeClr val="bg1"/>
                </a:solidFill>
                <a:latin typeface="Calibri"/>
                <a:cs typeface="Calibri"/>
              </a:rPr>
              <a:t>развитие творческих способностей детей дошкольного возраста средствами театрализованной деятельности. </a:t>
            </a:r>
            <a:endParaRPr lang="ru-RU" sz="2600">
              <a:solidFill>
                <a:schemeClr val="bg1"/>
              </a:solidFill>
              <a:cs typeface="Calibri"/>
            </a:endParaRPr>
          </a:p>
          <a:p>
            <a:r>
              <a:rPr lang="ru-RU" sz="2600" dirty="0">
                <a:solidFill>
                  <a:schemeClr val="bg1"/>
                </a:solidFill>
                <a:latin typeface="Calibri"/>
                <a:cs typeface="Calibri"/>
              </a:rPr>
              <a:t>  </a:t>
            </a:r>
          </a:p>
          <a:p>
            <a:r>
              <a:rPr lang="ru-RU" sz="2600" b="1" dirty="0">
                <a:solidFill>
                  <a:schemeClr val="bg1"/>
                </a:solidFill>
                <a:latin typeface="Calibri"/>
                <a:cs typeface="Calibri"/>
              </a:rPr>
              <a:t>Задачи: </a:t>
            </a:r>
            <a:endParaRPr lang="ru-RU" sz="2600" b="1">
              <a:solidFill>
                <a:schemeClr val="bg1"/>
              </a:solidFill>
              <a:cs typeface="Calibri"/>
            </a:endParaRPr>
          </a:p>
          <a:p>
            <a:r>
              <a:rPr lang="ru-RU" sz="2600" dirty="0">
                <a:solidFill>
                  <a:schemeClr val="bg1"/>
                </a:solidFill>
                <a:latin typeface="Calibri"/>
                <a:cs typeface="Calibri"/>
              </a:rPr>
              <a:t>• развивать устойчивый интерес к театрально-игровой деятельности; </a:t>
            </a:r>
            <a:endParaRPr lang="ru-RU" sz="2600" dirty="0">
              <a:solidFill>
                <a:schemeClr val="bg1"/>
              </a:solidFill>
              <a:cs typeface="Calibri"/>
            </a:endParaRPr>
          </a:p>
          <a:p>
            <a:r>
              <a:rPr lang="ru-RU" sz="2600" dirty="0">
                <a:solidFill>
                  <a:schemeClr val="bg1"/>
                </a:solidFill>
                <a:latin typeface="Calibri"/>
                <a:cs typeface="Calibri"/>
              </a:rPr>
              <a:t>  • развивать воображение, фантазию, внимание, самостоятельность мышления; </a:t>
            </a:r>
            <a:endParaRPr lang="ru-RU" sz="2600" dirty="0">
              <a:solidFill>
                <a:schemeClr val="bg1"/>
              </a:solidFill>
              <a:cs typeface="Calibri"/>
            </a:endParaRPr>
          </a:p>
          <a:p>
            <a:r>
              <a:rPr lang="ru-RU" sz="2600" dirty="0">
                <a:solidFill>
                  <a:schemeClr val="bg1"/>
                </a:solidFill>
                <a:latin typeface="Calibri"/>
                <a:cs typeface="Calibri"/>
              </a:rPr>
              <a:t>  • совершенствовать игровые навыки и творческую самостоятельность через театрализованные игры, развивающие творческие способности дошкольников; </a:t>
            </a:r>
            <a:endParaRPr lang="ru-RU" sz="2600">
              <a:solidFill>
                <a:schemeClr val="bg1"/>
              </a:solidFill>
              <a:cs typeface="Calibri"/>
            </a:endParaRPr>
          </a:p>
          <a:p>
            <a:r>
              <a:rPr lang="ru-RU" sz="2600" dirty="0">
                <a:solidFill>
                  <a:schemeClr val="bg1"/>
                </a:solidFill>
                <a:latin typeface="Calibri"/>
                <a:cs typeface="Calibri"/>
              </a:rPr>
              <a:t>  • обогащать и активизировать словарь.</a:t>
            </a:r>
          </a:p>
        </p:txBody>
      </p:sp>
    </p:spTree>
    <p:extLst>
      <p:ext uri="{BB962C8B-B14F-4D97-AF65-F5344CB8AC3E}">
        <p14:creationId xmlns:p14="http://schemas.microsoft.com/office/powerpoint/2010/main" xmlns="" val="3939114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9FA226A-7CF6-89AD-513E-65FF1C8E4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5232" y="384393"/>
            <a:ext cx="6801612" cy="12398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800" b="1" u="sng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Первая младшая группа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10F5FFB-97A7-13E9-CFB6-F2365C38511A}"/>
              </a:ext>
            </a:extLst>
          </p:cNvPr>
          <p:cNvSpPr txBox="1"/>
          <p:nvPr/>
        </p:nvSpPr>
        <p:spPr>
          <a:xfrm>
            <a:off x="5040702" y="957532"/>
            <a:ext cx="274320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orbel"/>
              </a:rPr>
              <a:t>    Театр игрушек</a:t>
            </a:r>
            <a:endParaRPr lang="ru-RU" b="1" dirty="0">
              <a:solidFill>
                <a:schemeClr val="bg1"/>
              </a:solidFill>
              <a:latin typeface="Corbel"/>
            </a:endParaRPr>
          </a:p>
        </p:txBody>
      </p:sp>
      <p:pic>
        <p:nvPicPr>
          <p:cNvPr id="5" name="Рисунок 5" descr="Изображение выглядит как внутренний, кукла, игрушка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300861E6-9040-7D86-DEAE-1707367F7B35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05155" y="1591228"/>
            <a:ext cx="4094670" cy="1849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7" descr="Изображение выглядит как внутренний, несколько, упорядочено&#10;&#10;Автоматически созданное описание">
            <a:extLst>
              <a:ext uri="{FF2B5EF4-FFF2-40B4-BE49-F238E27FC236}">
                <a16:creationId xmlns:a16="http://schemas.microsoft.com/office/drawing/2014/main" xmlns="" id="{08E823CC-3EA3-A532-8138-7C0927350326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97306" y="1595952"/>
            <a:ext cx="3347049" cy="1840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60C92FA-8116-7D84-F750-06CEB68BAAD1}"/>
              </a:ext>
            </a:extLst>
          </p:cNvPr>
          <p:cNvSpPr txBox="1"/>
          <p:nvPr/>
        </p:nvSpPr>
        <p:spPr>
          <a:xfrm>
            <a:off x="5040701" y="3602965"/>
            <a:ext cx="274320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orbel"/>
              </a:rPr>
              <a:t>    Театр картинок</a:t>
            </a:r>
            <a:endParaRPr lang="ru-RU" b="1" dirty="0">
              <a:solidFill>
                <a:schemeClr val="bg1"/>
              </a:solidFill>
              <a:latin typeface="Corbel"/>
            </a:endParaRPr>
          </a:p>
        </p:txBody>
      </p:sp>
      <p:pic>
        <p:nvPicPr>
          <p:cNvPr id="9" name="Рисунок 9" descr="Изображение выглядит как игрушка, кукла, цветной&#10;&#10;Автоматически созданное описание">
            <a:extLst>
              <a:ext uri="{FF2B5EF4-FFF2-40B4-BE49-F238E27FC236}">
                <a16:creationId xmlns:a16="http://schemas.microsoft.com/office/drawing/2014/main" xmlns="" id="{F0B0EFB3-EA2D-BBF7-7F81-19BBC9252B78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3117" y="4325248"/>
            <a:ext cx="3907764" cy="2161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10" descr="Изображение выглядит как текст, контейнер, короб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667C31F6-EA7E-8943-6666-0727F1C0EF8F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68816" y="4335712"/>
            <a:ext cx="2743200" cy="2183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xmlns="" id="{CAC447AB-3E27-601E-F125-812C81A16941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088703" y="4330841"/>
            <a:ext cx="3591463" cy="2150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89777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B403EBD-907E-4D59-98D4-A72CD1063C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4F55246-FDBE-9996-68D0-D9A68DA97C60}"/>
              </a:ext>
            </a:extLst>
          </p:cNvPr>
          <p:cNvSpPr txBox="1"/>
          <p:nvPr/>
        </p:nvSpPr>
        <p:spPr>
          <a:xfrm>
            <a:off x="612476" y="2912853"/>
            <a:ext cx="4022784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orbel"/>
              </a:rPr>
              <a:t>    Пальчиковый театр</a:t>
            </a:r>
            <a:endParaRPr lang="ru-RU" b="1" dirty="0">
              <a:solidFill>
                <a:schemeClr val="bg1"/>
              </a:solidFill>
              <a:latin typeface="Corbel"/>
            </a:endParaRPr>
          </a:p>
        </p:txBody>
      </p:sp>
      <p:pic>
        <p:nvPicPr>
          <p:cNvPr id="6" name="Рисунок 6" descr="Изображение выглядит как внутренний, игрушка, ру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A2317D3D-4AB1-1231-2659-906169B1F218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7872" y="295756"/>
            <a:ext cx="4022784" cy="28446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8" descr="Изображение выглядит как внутренний, материя, набитый, несколько&#10;&#10;Автоматически созданное описание">
            <a:extLst>
              <a:ext uri="{FF2B5EF4-FFF2-40B4-BE49-F238E27FC236}">
                <a16:creationId xmlns:a16="http://schemas.microsoft.com/office/drawing/2014/main" xmlns="" id="{51F3B026-F5D4-AFA7-E635-415BEF2AD85E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72664" y="3707685"/>
            <a:ext cx="2743200" cy="23756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9" descr="Изображение выглядит как человек, ру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032FF83B-E866-2F2B-F0FB-F43411F5A099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750061" y="3866791"/>
            <a:ext cx="3016369" cy="2287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004361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>
            <a:extLst>
              <a:ext uri="{FF2B5EF4-FFF2-40B4-BE49-F238E27FC236}">
                <a16:creationId xmlns:a16="http://schemas.microsoft.com/office/drawing/2014/main" xmlns="" id="{F4B81311-92DF-C734-9F0D-E9FF58A3A4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5232" y="384393"/>
            <a:ext cx="6801612" cy="12398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800" b="1" u="sng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Вторая младшая группа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682BFC4-94C8-9C4A-7888-09334676F9A9}"/>
              </a:ext>
            </a:extLst>
          </p:cNvPr>
          <p:cNvSpPr txBox="1"/>
          <p:nvPr/>
        </p:nvSpPr>
        <p:spPr>
          <a:xfrm>
            <a:off x="4724400" y="943155"/>
            <a:ext cx="274320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orbel"/>
              </a:rPr>
              <a:t>    Драматизация</a:t>
            </a:r>
            <a:endParaRPr lang="ru-RU" b="1" dirty="0">
              <a:solidFill>
                <a:schemeClr val="bg1"/>
              </a:solidFill>
              <a:latin typeface="Corbel"/>
            </a:endParaRPr>
          </a:p>
        </p:txBody>
      </p:sp>
      <p:pic>
        <p:nvPicPr>
          <p:cNvPr id="7" name="Рисунок 7" descr="Изображение выглядит как человек, занавеска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27DBACD2-C8CF-1448-41FE-309FC45258F9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7494" y="1005696"/>
            <a:ext cx="3490822" cy="2618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8" descr="Изображение выглядит как внутренний, пол,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FD527C15-C4D5-0A4F-F03A-A38B7F724E3B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160589" y="1005697"/>
            <a:ext cx="3490822" cy="2618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63ABE1D-4D1C-D4C1-5349-001988AF15A1}"/>
              </a:ext>
            </a:extLst>
          </p:cNvPr>
          <p:cNvSpPr txBox="1"/>
          <p:nvPr/>
        </p:nvSpPr>
        <p:spPr>
          <a:xfrm>
            <a:off x="4724400" y="4005532"/>
            <a:ext cx="295886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orbel"/>
              </a:rPr>
              <a:t>   Настольный театр</a:t>
            </a:r>
            <a:endParaRPr lang="ru-RU" b="1" dirty="0">
              <a:solidFill>
                <a:schemeClr val="bg1"/>
              </a:solidFill>
              <a:latin typeface="Corbel"/>
            </a:endParaRPr>
          </a:p>
        </p:txBody>
      </p:sp>
      <p:pic>
        <p:nvPicPr>
          <p:cNvPr id="11" name="Рисунок 11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8375F4E0-570E-BB41-83B5-579CFDB4AF9C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7494" y="4232103"/>
            <a:ext cx="3490822" cy="2419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2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3A5B184C-3ED7-973D-08DA-0C0102448AFF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160588" y="4039320"/>
            <a:ext cx="3490822" cy="2618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xmlns="" id="{673E85CC-5BD3-32E8-AA08-264DE6F3C9EB}"/>
              </a:ext>
            </a:extLst>
          </p:cNvPr>
          <p:cNvSpPr/>
          <p:nvPr/>
        </p:nvSpPr>
        <p:spPr>
          <a:xfrm rot="-3300000">
            <a:off x="7152094" y="1436138"/>
            <a:ext cx="675735" cy="11645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xmlns="" id="{D6D94EC5-48C2-0077-9332-D2E1417E35F4}"/>
              </a:ext>
            </a:extLst>
          </p:cNvPr>
          <p:cNvSpPr/>
          <p:nvPr/>
        </p:nvSpPr>
        <p:spPr>
          <a:xfrm rot="3420000">
            <a:off x="4535415" y="1436137"/>
            <a:ext cx="675735" cy="11645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: вниз 15">
            <a:extLst>
              <a:ext uri="{FF2B5EF4-FFF2-40B4-BE49-F238E27FC236}">
                <a16:creationId xmlns:a16="http://schemas.microsoft.com/office/drawing/2014/main" xmlns="" id="{0759D28D-DC54-EA0F-B21E-0339C296DEEA}"/>
              </a:ext>
            </a:extLst>
          </p:cNvPr>
          <p:cNvSpPr/>
          <p:nvPr/>
        </p:nvSpPr>
        <p:spPr>
          <a:xfrm rot="-3300000">
            <a:off x="7152094" y="4498515"/>
            <a:ext cx="675735" cy="11645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низ 16">
            <a:extLst>
              <a:ext uri="{FF2B5EF4-FFF2-40B4-BE49-F238E27FC236}">
                <a16:creationId xmlns:a16="http://schemas.microsoft.com/office/drawing/2014/main" xmlns="" id="{E4DAB650-BF4A-CE52-4554-F07B731F6138}"/>
              </a:ext>
            </a:extLst>
          </p:cNvPr>
          <p:cNvSpPr/>
          <p:nvPr/>
        </p:nvSpPr>
        <p:spPr>
          <a:xfrm rot="3420000">
            <a:off x="4535414" y="4484137"/>
            <a:ext cx="675735" cy="11645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8571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>
            <a:extLst>
              <a:ext uri="{FF2B5EF4-FFF2-40B4-BE49-F238E27FC236}">
                <a16:creationId xmlns:a16="http://schemas.microsoft.com/office/drawing/2014/main" xmlns="" id="{1447865D-5438-423C-A8D8-AEC0DAF0B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5232" y="-3796"/>
            <a:ext cx="6801612" cy="12398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3200" b="1" u="sng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Средняя группа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B545F13-3AA7-138B-A2A9-C58083A7078A}"/>
              </a:ext>
            </a:extLst>
          </p:cNvPr>
          <p:cNvSpPr txBox="1"/>
          <p:nvPr/>
        </p:nvSpPr>
        <p:spPr>
          <a:xfrm>
            <a:off x="4321835" y="612476"/>
            <a:ext cx="4022784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orbel"/>
              </a:rPr>
              <a:t>   </a:t>
            </a:r>
            <a:r>
              <a:rPr lang="ru-RU" sz="2800" b="1" dirty="0">
                <a:solidFill>
                  <a:schemeClr val="bg1"/>
                </a:solidFill>
                <a:latin typeface="Corbel"/>
              </a:rPr>
              <a:t>Кукольный спектакль</a:t>
            </a:r>
            <a:endParaRPr lang="ru-RU" b="1" dirty="0">
              <a:solidFill>
                <a:schemeClr val="bg1"/>
              </a:solidFill>
              <a:latin typeface="Corbel"/>
            </a:endParaRPr>
          </a:p>
        </p:txBody>
      </p:sp>
      <p:pic>
        <p:nvPicPr>
          <p:cNvPr id="7" name="Рисунок 7" descr="Изображение выглядит как цветной, кукла&#10;&#10;Автоматически созданное описание">
            <a:extLst>
              <a:ext uri="{FF2B5EF4-FFF2-40B4-BE49-F238E27FC236}">
                <a16:creationId xmlns:a16="http://schemas.microsoft.com/office/drawing/2014/main" xmlns="" id="{3C5CB69F-8DE2-68FA-F5F1-0C95F83702E4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33004" y="1313065"/>
            <a:ext cx="5000444" cy="2736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EC5B5D5-3EF2-590F-043B-A582F5C2C571}"/>
              </a:ext>
            </a:extLst>
          </p:cNvPr>
          <p:cNvSpPr txBox="1"/>
          <p:nvPr/>
        </p:nvSpPr>
        <p:spPr>
          <a:xfrm>
            <a:off x="4321834" y="4321834"/>
            <a:ext cx="4022784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orbel"/>
              </a:rPr>
              <a:t>    Театрализованная игра</a:t>
            </a:r>
            <a:endParaRPr lang="ru-RU" b="1" dirty="0">
              <a:solidFill>
                <a:schemeClr val="bg1"/>
              </a:solidFill>
              <a:latin typeface="Corbel"/>
            </a:endParaRPr>
          </a:p>
        </p:txBody>
      </p:sp>
      <p:pic>
        <p:nvPicPr>
          <p:cNvPr id="10" name="Рисунок 10" descr="Изображение выглядит как текст, человек, в позе, оранжевый&#10;&#10;Автоматически созданное описание">
            <a:extLst>
              <a:ext uri="{FF2B5EF4-FFF2-40B4-BE49-F238E27FC236}">
                <a16:creationId xmlns:a16="http://schemas.microsoft.com/office/drawing/2014/main" xmlns="" id="{251D6D90-3D5C-F128-1BB9-55AE1842AF08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58815" y="4783335"/>
            <a:ext cx="2743200" cy="1920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1" descr="Изображение выглядит как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4BDD1D38-7A54-2041-4C7F-8CF7E8C1DE85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91910" y="4785324"/>
            <a:ext cx="3188898" cy="1801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85684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F9E5F90-E019-5E6C-B059-6532DEBF6BFA}"/>
              </a:ext>
            </a:extLst>
          </p:cNvPr>
          <p:cNvSpPr txBox="1"/>
          <p:nvPr/>
        </p:nvSpPr>
        <p:spPr>
          <a:xfrm>
            <a:off x="4178060" y="684362"/>
            <a:ext cx="4022784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orbel"/>
              </a:rPr>
              <a:t>    Куклы марионетки</a:t>
            </a:r>
            <a:endParaRPr lang="ru-RU" b="1" dirty="0">
              <a:solidFill>
                <a:schemeClr val="bg1"/>
              </a:solidFill>
              <a:latin typeface="Corbel"/>
            </a:endParaRPr>
          </a:p>
        </p:txBody>
      </p:sp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xmlns="" id="{0424F3DF-3374-E62F-CA2F-91EACD64F3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5232" y="-3796"/>
            <a:ext cx="6801612" cy="12398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3200" b="1" u="sng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Старшая/подготовительная группа</a:t>
            </a:r>
          </a:p>
        </p:txBody>
      </p:sp>
      <p:pic>
        <p:nvPicPr>
          <p:cNvPr id="9" name="Рисунок 9" descr="Изображение выглядит как игрушка, кукла, линия&#10;&#10;Автоматически созданное описание">
            <a:extLst>
              <a:ext uri="{FF2B5EF4-FFF2-40B4-BE49-F238E27FC236}">
                <a16:creationId xmlns:a16="http://schemas.microsoft.com/office/drawing/2014/main" xmlns="" id="{467A4A33-8B3B-443F-847F-B42BBAD5F9B4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48665" y="1236149"/>
            <a:ext cx="4267200" cy="2142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0F30A46-A5EF-B7F7-D06E-8C3B25C312C9}"/>
              </a:ext>
            </a:extLst>
          </p:cNvPr>
          <p:cNvSpPr txBox="1"/>
          <p:nvPr/>
        </p:nvSpPr>
        <p:spPr>
          <a:xfrm>
            <a:off x="4178059" y="3631720"/>
            <a:ext cx="4022784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orbel"/>
              </a:rPr>
              <a:t>    Театр "живая рука"</a:t>
            </a:r>
            <a:endParaRPr lang="ru-RU" b="1" dirty="0">
              <a:solidFill>
                <a:schemeClr val="bg1"/>
              </a:solidFill>
              <a:latin typeface="Corbel"/>
            </a:endParaRPr>
          </a:p>
        </p:txBody>
      </p:sp>
      <p:pic>
        <p:nvPicPr>
          <p:cNvPr id="14" name="Рисунок 14" descr="Изображение выглядит как стена, внутренний, кукла, игруш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0BA1728E-3EE0-7A69-16A8-B2A0B71D0D33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80891" y="4233082"/>
            <a:ext cx="3347048" cy="2503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03385554-008F-DC44-37F8-E6C04B7D6E63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34664" y="4226225"/>
            <a:ext cx="3418935" cy="2517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50709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AEFFFF2-9EB4-4B6C-B9F8-2BA3EF89A21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0"/>
            <a:ext cx="307017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0D65299F-028F-4AFC-B46A-8DB33E20FE4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70172" y="0"/>
            <a:ext cx="912182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BAC87F6E-526A-49B5-995D-42DB656594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17423" y="1443035"/>
            <a:ext cx="3971932" cy="3971930"/>
          </a:xfrm>
          <a:prstGeom prst="ellipse">
            <a:avLst/>
          </a:prstGeom>
          <a:solidFill>
            <a:srgbClr val="FFFFFF"/>
          </a:solidFill>
          <a:ln w="317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58F44F-0EEC-0A61-B4AB-C4F006D56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873" y="1586484"/>
            <a:ext cx="3685032" cy="36850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rgbClr val="FFC000"/>
                </a:solidFill>
                <a:latin typeface="Calibri"/>
                <a:ea typeface="Calibri"/>
                <a:cs typeface="Calibri"/>
              </a:rPr>
              <a:t>Тростевая кукла</a:t>
            </a:r>
            <a:endParaRPr lang="ru-RU" sz="3000" b="1">
              <a:solidFill>
                <a:srgbClr val="FFC000"/>
              </a:solidFill>
              <a:ea typeface="Calibri"/>
              <a:cs typeface="Calibri"/>
            </a:endParaRPr>
          </a:p>
        </p:txBody>
      </p:sp>
      <p:pic>
        <p:nvPicPr>
          <p:cNvPr id="5" name="Рисунок 5" descr="Изображение выглядит как стена, кукла, внутренний, игруш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9E1FF5C7-F89F-69D4-9B98-0D83802A0A77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15155" y="322053"/>
            <a:ext cx="27432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8" descr="Изображение выглядит как стена, внутренний, игрушка, кукла&#10;&#10;Автоматически созданное описание">
            <a:extLst>
              <a:ext uri="{FF2B5EF4-FFF2-40B4-BE49-F238E27FC236}">
                <a16:creationId xmlns:a16="http://schemas.microsoft.com/office/drawing/2014/main" xmlns="" id="{AAB4BC73-340C-7C9E-15E5-6575E94E9659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793192" y="2946449"/>
            <a:ext cx="2743200" cy="3610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42651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B403EBD-907E-4D59-98D4-A72CD1063C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7A4575B-2639-9F45-B5EB-7332D9A9E5EF}"/>
              </a:ext>
            </a:extLst>
          </p:cNvPr>
          <p:cNvSpPr txBox="1"/>
          <p:nvPr/>
        </p:nvSpPr>
        <p:spPr>
          <a:xfrm>
            <a:off x="641229" y="2884098"/>
            <a:ext cx="4022784" cy="1077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orbel"/>
              </a:rPr>
              <a:t>    </a:t>
            </a:r>
            <a:r>
              <a:rPr lang="ru-RU" sz="3200" b="1" dirty="0">
                <a:solidFill>
                  <a:schemeClr val="bg1"/>
                </a:solidFill>
                <a:latin typeface="Corbel"/>
              </a:rPr>
              <a:t>Домашний 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Corbel"/>
              </a:rPr>
              <a:t>театр</a:t>
            </a:r>
          </a:p>
        </p:txBody>
      </p:sp>
      <p:pic>
        <p:nvPicPr>
          <p:cNvPr id="6" name="Рисунок 6" descr="Изображение выглядит как человек, девочка, спорт, танцор&#10;&#10;Автоматически созданное описание">
            <a:extLst>
              <a:ext uri="{FF2B5EF4-FFF2-40B4-BE49-F238E27FC236}">
                <a16:creationId xmlns:a16="http://schemas.microsoft.com/office/drawing/2014/main" xmlns="" id="{AB232041-6235-155F-6D52-3F922E4B992B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13872" y="1021029"/>
            <a:ext cx="3706482" cy="2501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8" descr="Изображение выглядит как трава, внешний, дерево,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D1D28250-CBE9-CE58-0594-A8A3E1B7AEE7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152626" y="313966"/>
            <a:ext cx="3001992" cy="2031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xmlns="" id="{CD9BE3B1-22B9-7A7F-AD14-3F57514BBD5A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75230" y="4254979"/>
            <a:ext cx="274320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10" descr="Изображение выглядит как человек, шляпа, носит, цветной&#10;&#10;Автоматически созданное описание">
            <a:extLst>
              <a:ext uri="{FF2B5EF4-FFF2-40B4-BE49-F238E27FC236}">
                <a16:creationId xmlns:a16="http://schemas.microsoft.com/office/drawing/2014/main" xmlns="" id="{7CCD31C9-2313-F8DA-9DB9-AD86118467B0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282023" y="3912079"/>
            <a:ext cx="27432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3524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TF00001246</Template>
  <TotalTime>1</TotalTime>
  <Words>49</Words>
  <Application>Microsoft Office PowerPoint</Application>
  <PresentationFormat>Произвольный</PresentationFormat>
  <Paragraphs>30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Посылка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Тростевая кукла</vt:lpstr>
      <vt:lpstr>Слайд 9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ВОСПИТАТЕЛИ</dc:creator>
  <cp:lastModifiedBy>User2</cp:lastModifiedBy>
  <cp:revision>373</cp:revision>
  <dcterms:created xsi:type="dcterms:W3CDTF">2022-03-31T06:47:15Z</dcterms:created>
  <dcterms:modified xsi:type="dcterms:W3CDTF">2022-04-25T23:47:13Z</dcterms:modified>
</cp:coreProperties>
</file>