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9"/>
  </p:notesMasterIdLst>
  <p:sldIdLst>
    <p:sldId id="256" r:id="rId2"/>
    <p:sldId id="261" r:id="rId3"/>
    <p:sldId id="268" r:id="rId4"/>
    <p:sldId id="265" r:id="rId5"/>
    <p:sldId id="266" r:id="rId6"/>
    <p:sldId id="269" r:id="rId7"/>
    <p:sldId id="270" r:id="rId8"/>
    <p:sldId id="272" r:id="rId9"/>
    <p:sldId id="274" r:id="rId10"/>
    <p:sldId id="276" r:id="rId11"/>
    <p:sldId id="277" r:id="rId12"/>
    <p:sldId id="279" r:id="rId13"/>
    <p:sldId id="280" r:id="rId14"/>
    <p:sldId id="281" r:id="rId15"/>
    <p:sldId id="278" r:id="rId16"/>
    <p:sldId id="275" r:id="rId17"/>
    <p:sldId id="28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1383181823669031E-2"/>
          <c:y val="5.0577017533359483E-2"/>
          <c:w val="0.83005164419214095"/>
          <c:h val="0.863107283068760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да-99%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306-413B-BCEF-7E7E1DCEFAA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 -1%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 formatCode="0%">
                  <c:v>1.0000000000000004E-2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306-413B-BCEF-7E7E1DCEFA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567104"/>
        <c:axId val="77568640"/>
      </c:barChart>
      <c:catAx>
        <c:axId val="77567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7568640"/>
        <c:crosses val="autoZero"/>
        <c:auto val="1"/>
        <c:lblAlgn val="ctr"/>
        <c:lblOffset val="100"/>
        <c:noMultiLvlLbl val="0"/>
      </c:catAx>
      <c:valAx>
        <c:axId val="7756864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775671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9765462885504654"/>
          <c:y val="0.42801291395461943"/>
          <c:w val="0.10234537114495382"/>
          <c:h val="0.1439741720907617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7119969378827669E-2"/>
          <c:y val="3.2152855893013386E-2"/>
          <c:w val="0.64268445610965341"/>
          <c:h val="0.827050056242969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ВК-95%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0.95000000000000018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7E-4C35-BC97-1ABC78CBE91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Инстаграмм - 62%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 formatCode="0%">
                  <c:v>0.62000000000000022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7E-4C35-BC97-1ABC78CBE918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Одноклассники - 40%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 formatCode="0%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E7E-4C35-BC97-1ABC78CBE918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Фейсбук - 22%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Лист1!$E$2:$E$5</c:f>
              <c:numCache>
                <c:formatCode>General</c:formatCode>
                <c:ptCount val="4"/>
                <c:pt idx="0" formatCode="0%">
                  <c:v>0.22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E7E-4C35-BC97-1ABC78CBE918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Твитер - 16%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Лист1!$F$2:$F$5</c:f>
              <c:numCache>
                <c:formatCode>General</c:formatCode>
                <c:ptCount val="4"/>
                <c:pt idx="0" formatCode="0%">
                  <c:v>0.16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E7E-4C35-BC97-1ABC78CBE9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290944"/>
        <c:axId val="82382848"/>
      </c:barChart>
      <c:catAx>
        <c:axId val="82290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2382848"/>
        <c:crosses val="autoZero"/>
        <c:auto val="1"/>
        <c:lblAlgn val="ctr"/>
        <c:lblOffset val="100"/>
        <c:noMultiLvlLbl val="0"/>
      </c:catAx>
      <c:valAx>
        <c:axId val="823828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822909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3-4 часа - 31%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0.31000000000000011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C1-41A2-96D6-05F05534EBE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7 и более - 29%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 formatCode="0%">
                  <c:v>0.29000000000000009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C1-41A2-96D6-05F05534EBE8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1-2 часа - 21%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 formatCode="0%">
                  <c:v>0.21000000000000005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EC1-41A2-96D6-05F05534EBE8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менее полу- часа - 12%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Лист1!$E$2:$E$5</c:f>
              <c:numCache>
                <c:formatCode>General</c:formatCode>
                <c:ptCount val="4"/>
                <c:pt idx="0" formatCode="0%">
                  <c:v>0.12000000000000002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EC1-41A2-96D6-05F05534EB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543744"/>
        <c:axId val="82545280"/>
      </c:barChart>
      <c:catAx>
        <c:axId val="82543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2545280"/>
        <c:crosses val="autoZero"/>
        <c:auto val="1"/>
        <c:lblAlgn val="ctr"/>
        <c:lblOffset val="100"/>
        <c:noMultiLvlLbl val="0"/>
      </c:catAx>
      <c:valAx>
        <c:axId val="8254528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825437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 baseline="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 - 54%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12-4DA6-8E16-6954F126A82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 - 41%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 formatCode="0%">
                  <c:v>0.41000000000000003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912-4DA6-8E16-6954F126A8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569856"/>
        <c:axId val="82321792"/>
      </c:barChart>
      <c:catAx>
        <c:axId val="82569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2321792"/>
        <c:crosses val="autoZero"/>
        <c:auto val="1"/>
        <c:lblAlgn val="ctr"/>
        <c:lblOffset val="100"/>
        <c:noMultiLvlLbl val="0"/>
      </c:catAx>
      <c:valAx>
        <c:axId val="8232179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8256985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 - 54%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6A-4756-A5A0-32C7826340B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 - 46%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 formatCode="0%">
                  <c:v>0.46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26A-4756-A5A0-32C7826340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355712"/>
        <c:axId val="82357248"/>
      </c:barChart>
      <c:catAx>
        <c:axId val="82355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2357248"/>
        <c:crosses val="autoZero"/>
        <c:auto val="1"/>
        <c:lblAlgn val="ctr"/>
        <c:lblOffset val="100"/>
        <c:noMultiLvlLbl val="0"/>
      </c:catAx>
      <c:valAx>
        <c:axId val="823572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8235571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 baseline="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Общение - 64%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0.64000000000000012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1E-47B9-89FF-CAA60A0B8A7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Новые знакомства - 27 %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 formatCode="0%">
                  <c:v>0.27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B1E-47B9-89FF-CAA60A0B8A7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Получение информации - 17%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 formatCode="0%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B1E-47B9-89FF-CAA60A0B8A7D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Прослушивание музыки, просмотр видео, игры - 11 %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Лист1!$E$2:$E$5</c:f>
              <c:numCache>
                <c:formatCode>General</c:formatCode>
                <c:ptCount val="4"/>
                <c:pt idx="0" formatCode="0%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B1E-47B9-89FF-CAA60A0B8A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435904"/>
        <c:axId val="87441792"/>
      </c:barChart>
      <c:catAx>
        <c:axId val="87435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7441792"/>
        <c:crosses val="autoZero"/>
        <c:auto val="1"/>
        <c:lblAlgn val="ctr"/>
        <c:lblOffset val="100"/>
        <c:noMultiLvlLbl val="0"/>
      </c:catAx>
      <c:valAx>
        <c:axId val="8744179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874359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 baseline="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Зависимость - 26%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AA-49DB-A337-C8D86234CA4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Потеря времени - 13%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 formatCode="0%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6AA-49DB-A337-C8D86234CA48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Ухудшение зрения - 9%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 formatCode="0%">
                  <c:v>9.0000000000000011E-2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6AA-49DB-A337-C8D86234CA48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Не влияют на здоровье - 48%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Лист1!$E$2:$E$5</c:f>
              <c:numCache>
                <c:formatCode>General</c:formatCode>
                <c:ptCount val="4"/>
                <c:pt idx="0" formatCode="0%">
                  <c:v>0.48000000000000004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6AA-49DB-A337-C8D86234CA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988480"/>
        <c:axId val="89994368"/>
      </c:barChart>
      <c:catAx>
        <c:axId val="89988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9994368"/>
        <c:crosses val="autoZero"/>
        <c:auto val="1"/>
        <c:lblAlgn val="ctr"/>
        <c:lblOffset val="100"/>
        <c:noMultiLvlLbl val="0"/>
      </c:catAx>
      <c:valAx>
        <c:axId val="8999436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899884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 baseline="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364B1-DF3D-42EE-B705-6C568D6A0E76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8CD087-445E-4D45-AEA6-E50991BB5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28AD3-7923-40AA-93B3-6A289740D23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69B0-8AE4-4601-95CD-B079641AA1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28AD3-7923-40AA-93B3-6A289740D23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69B0-8AE4-4601-95CD-B079641AA1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28AD3-7923-40AA-93B3-6A289740D23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69B0-8AE4-4601-95CD-B079641AA1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28AD3-7923-40AA-93B3-6A289740D23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69B0-8AE4-4601-95CD-B079641AA1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28AD3-7923-40AA-93B3-6A289740D23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69B0-8AE4-4601-95CD-B079641AA1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28AD3-7923-40AA-93B3-6A289740D23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69B0-8AE4-4601-95CD-B079641AA1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28AD3-7923-40AA-93B3-6A289740D23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69B0-8AE4-4601-95CD-B079641AA1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28AD3-7923-40AA-93B3-6A289740D23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69B0-8AE4-4601-95CD-B079641AA1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28AD3-7923-40AA-93B3-6A289740D23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69B0-8AE4-4601-95CD-B079641AA1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28AD3-7923-40AA-93B3-6A289740D23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69B0-8AE4-4601-95CD-B079641AA1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28AD3-7923-40AA-93B3-6A289740D23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69B0-8AE4-4601-95CD-B079641AA1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28AD3-7923-40AA-93B3-6A289740D23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A69B0-8AE4-4601-95CD-B079641AA1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static6.depositphotos.com/1062624/584/i/950/depositphotos_5843405-stock-photo-best-internet-concept-of-glob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1214422"/>
            <a:ext cx="692948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Проект по теме: «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Социальные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сети в нашей жизни».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4414" y="4500570"/>
            <a:ext cx="37147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оциальный педагог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МОУ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Кологривской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СОШ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Лебедева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Мария Сергеевна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357166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МОУ Кологривская средняя общеобразовательная школа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900igr.net/up/datai/88017/0010-01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8" y="571480"/>
            <a:ext cx="70009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 rot="10800000" flipV="1">
            <a:off x="0" y="122463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Сколько времени в день вы проводите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социальных сетях?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785786" y="1357298"/>
          <a:ext cx="7572428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900igr.net/up/datai/88017/0010-01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8" y="571480"/>
            <a:ext cx="70009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 rot="10800000" flipV="1">
            <a:off x="0" y="122463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Сможете ли вы прожить без социальных сетей?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357290" y="1142984"/>
          <a:ext cx="6858048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900igr.net/up/datai/88017/0010-01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8" y="571480"/>
            <a:ext cx="70009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 rot="10800000" flipV="1">
            <a:off x="0" y="11333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Считаете ли вы себя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интерент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зависимым?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571472" y="928670"/>
          <a:ext cx="8072494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900igr.net/up/datai/88017/0010-01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8" y="571480"/>
            <a:ext cx="70009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 rot="10800000" flipV="1">
            <a:off x="0" y="11333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285728"/>
            <a:ext cx="85671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Положительные черты влияния социальных сетей.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571472" y="928670"/>
          <a:ext cx="7786742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900igr.net/up/datai/88017/0010-01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8" y="571480"/>
            <a:ext cx="70009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 rot="10800000" flipV="1">
            <a:off x="0" y="11333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57158" y="285728"/>
            <a:ext cx="820999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Отрицательные черты влияния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социальных сетей.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500034" y="1357298"/>
          <a:ext cx="8001056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kids.usafe.ru/upload/medialibrary/868/8682de4b47d3d98e39cd5ab12640faa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94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28992" y="500042"/>
            <a:ext cx="5429288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Положительные черты влияния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социальных сетей.</a:t>
            </a:r>
          </a:p>
          <a:p>
            <a:pPr algn="ctr"/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/>
              <a:t>-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Найти себе друзей, знакомых одноклассников.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-Поиск в социальных сетях единомышленников.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-Большая база данных видео файлов, музыкальных файлов.</a:t>
            </a:r>
          </a:p>
          <a:p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fujishka.com/images/slideshow/home-banner-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5857" y="0"/>
            <a:ext cx="9259857" cy="711358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642918"/>
            <a:ext cx="6000792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Отрицательные черты влияния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социальных сетей.</a:t>
            </a:r>
          </a:p>
          <a:p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 smtClean="0"/>
              <a:t>-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Воздействие на психическое и физическое здоровье человека.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-Возможность доступа к персональной информации.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-Трата денежных средств.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-Рассылка рекламы (спам).</a:t>
            </a:r>
          </a:p>
          <a:p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900igr.net/up/datas/113151/0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75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www.pptbackgrounds.org/uploads/internetwork-powerpoint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7158" y="428604"/>
            <a:ext cx="842968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 данной работы: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выяснить, какие социальные сети являются более популярными и как они влияют на жизнь учащихся нашей школы.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1)Найти информацию о социальных сетях;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2)Провести опрос для учащихся 7-9 классов;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3)Обработать данные;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4)Сделать выводы.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>
                <a:solidFill>
                  <a:srgbClr val="0099CC"/>
                </a:solidFill>
                <a:latin typeface="Times New Roman" pitchFamily="18" charset="0"/>
              </a:rPr>
              <a:t>Гипотеза исследования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dirty="0" smtClean="0">
                <a:solidFill>
                  <a:srgbClr val="000066"/>
                </a:solidFill>
                <a:latin typeface="Times New Roman" pitchFamily="18" charset="0"/>
              </a:rPr>
              <a:t>    </a:t>
            </a:r>
            <a:r>
              <a:rPr lang="ru-RU" altLang="ru-RU" dirty="0" smtClean="0">
                <a:latin typeface="Times New Roman" pitchFamily="18" charset="0"/>
              </a:rPr>
              <a:t>Если подросток увлечён социальными сетями и «работает» в них длительное время, то это способствует негативному влиянию на его личность и здоровье.</a:t>
            </a:r>
          </a:p>
        </p:txBody>
      </p:sp>
      <p:pic>
        <p:nvPicPr>
          <p:cNvPr id="33794" name="Picture 2" descr="https://xakep.ru/wp-content/uploads/2016/11/social_med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786190"/>
            <a:ext cx="8429684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pptbackgrounds.org/uploads/blue-technology-powerpoint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09600" y="714356"/>
            <a:ext cx="8229600" cy="855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4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Планирование</a:t>
            </a:r>
            <a:r>
              <a:rPr kumimoji="0" lang="ru-RU" alt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работы: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48" y="1071546"/>
            <a:ext cx="91440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 Сбор информации в сети интернет.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2)Проведение опроса среди учащихся 7-9 классов;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3)Обработка результатов анкетирования.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4)Составление диаграмм.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5)Подготовить презентацию.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www.pptbackgrounds.org/uploads/blue-technology-powerpoint-templa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714357"/>
            <a:ext cx="842968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Социальная сеть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социальная структура, состоящая из группы узлов, которыми являются социальные объекты (люди или организации), и связей между ними.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Термин «Социальная сеть» был введён ещё в 1954 году социологом  Джеймсом Барнсом.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популярным сетям в России относятся: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Социальная сеть «Одноклассники».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Социальная сеть «В контакте».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Социальная сеть «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Instagram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Социальная сеть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Facebook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Социальная сеть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Twitter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                        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C:\Users\ПАКОВЗ\Desktop\iZR8KP08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786190"/>
            <a:ext cx="3143240" cy="285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ds05.infourok.ru/uploads/ex/0e94/00025883-7461d6ae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4" name="Picture 6" descr="https://admdir.ru/wp-content/uploads/2019/11/compliance_stock_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920547"/>
            <a:ext cx="2857488" cy="293745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00034" y="500042"/>
            <a:ext cx="757242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Анкетирование  «Роль социальных сетей в жизни учащихся МОУ Кологривской средней общеобразовательной школы.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Время проведения: апрель 2019 год.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Принимали участие учащиеся  7-9 классов.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Было опрошено 90 человек.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Возраст испытуемых – 12-16 лет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cdeq.studdb.ru/sites/default/files/anketi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01090" cy="637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900igr.net/up/datai/88017/0010-01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Содержимое 4"/>
          <p:cNvGraphicFramePr>
            <a:graphicFrameLocks/>
          </p:cNvGraphicFramePr>
          <p:nvPr/>
        </p:nvGraphicFramePr>
        <p:xfrm>
          <a:off x="928662" y="1857364"/>
          <a:ext cx="7786742" cy="4043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71538" y="571480"/>
            <a:ext cx="70723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Посещаете ли вы социальные сети?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900igr.net/up/datai/88017/0010-01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8" y="571480"/>
            <a:ext cx="70009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Какими из социальных сетей Вы пользуетесь?</a:t>
            </a:r>
          </a:p>
          <a:p>
            <a:pPr algn="ctr"/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857224" y="1571612"/>
          <a:ext cx="7286676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661</TotalTime>
  <Words>369</Words>
  <Application>Microsoft Office PowerPoint</Application>
  <PresentationFormat>Экран (4:3)</PresentationFormat>
  <Paragraphs>72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Гипотеза исследования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ПАКОВЗ</dc:creator>
  <cp:lastModifiedBy>Home_PC</cp:lastModifiedBy>
  <cp:revision>77</cp:revision>
  <dcterms:created xsi:type="dcterms:W3CDTF">2019-12-05T08:21:52Z</dcterms:created>
  <dcterms:modified xsi:type="dcterms:W3CDTF">2022-05-03T13:40:12Z</dcterms:modified>
</cp:coreProperties>
</file>