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5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6600"/>
    <a:srgbClr val="000000"/>
    <a:srgbClr val="000099"/>
    <a:srgbClr val="C14382"/>
    <a:srgbClr val="993366"/>
    <a:srgbClr val="3399FF"/>
    <a:srgbClr val="3333FF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1643051"/>
            <a:ext cx="5857916" cy="1957400"/>
          </a:xfrm>
        </p:spPr>
        <p:txBody>
          <a:bodyPr/>
          <a:lstStyle>
            <a:lvl1pPr>
              <a:defRPr b="1" cap="none" spc="0">
                <a:ln w="50800"/>
                <a:solidFill>
                  <a:schemeClr val="accent4">
                    <a:lumMod val="50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5000636"/>
            <a:ext cx="5786478" cy="14287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D20FA-0496-4676-A6A4-6F3E27BD9F1A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73898-B584-4C64-9988-672F834CC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2C4A5-F040-483A-A4DA-5BB91C3DC806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8015A-EBAB-4C73-A154-96C9652CB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D6570-B742-442C-B9C8-01DCE01D1727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58CF5-5A1A-48C1-8CC6-3797ADBAF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76504-8011-4C8E-AA38-3047196581EC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8E498-4268-4320-BC77-7AD187589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4C2F5-AC04-4CA5-BBA6-2357758A5E69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0FC89-08E1-41B0-A59A-AEE45B9FE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3EC9B-EB7F-4407-AD8A-0B8C6428D855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784EB-CF67-43C7-A07B-7DCBA8A8B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86323-DBF1-4E09-AB6D-525E1F693AA4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4D20F-0C9B-42DB-8808-62BC6898C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4C5CC-4076-4EB3-A9CB-B16754B97B49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6EF3C-F265-47F7-8E0A-5F475807D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A7CB5-FEE3-41E3-BC25-E006BCA7CD00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E687B-0C33-4CC8-8CDA-63A6EC4E9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3E45-5660-4B11-94CC-AD8D3988D6B2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D668-4B7D-46A4-ADAF-ABFEA208C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AFD6C-83D0-49A6-8452-F222818FD2E3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B053A-7B75-4CA8-9174-FDCC6B849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4EDBB7-24C9-4CC9-89F6-30D082015E73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41B495-6306-4103-9688-A77B2807C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50800"/>
          <a:solidFill>
            <a:srgbClr val="40315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15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15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15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15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40315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40315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40315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40315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38" y="1643063"/>
            <a:ext cx="5857875" cy="19573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cs typeface="FrankRuehl" pitchFamily="34" charset="-79"/>
              </a:rPr>
              <a:t>Критерии оценивания смыслового чтения</a:t>
            </a:r>
            <a:endParaRPr lang="ru-RU" dirty="0">
              <a:solidFill>
                <a:srgbClr val="002060"/>
              </a:solidFill>
              <a:latin typeface="Bookman Old Style" pitchFamily="18" charset="0"/>
              <a:cs typeface="FrankRuehl" pitchFamily="34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5214950"/>
            <a:ext cx="5786437" cy="14287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atin typeface="Bookman Old Style" pitchFamily="18" charset="0"/>
              </a:rPr>
              <a:t>Диагностические материалы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/>
          <a:stretch>
            <a:fillRect/>
          </a:stretch>
        </p:blipFill>
        <p:spPr>
          <a:xfrm>
            <a:off x="4500562" y="6286520"/>
            <a:ext cx="244475" cy="24447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999" y="1124744"/>
            <a:ext cx="8229600" cy="4525963"/>
          </a:xfrm>
        </p:spPr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умение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осмысливать цели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чтения;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умение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выбирать вид чтения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зависимости от его цели;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умение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извлекать необходимую информацию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из текстов различных жанров;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умение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определять основную и второстепенную информацию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умение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свободно ориентироваться и воспринимать тексты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художественного, научного, публицистического и официально-делового стилей;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умение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понимать и адекватно оценивать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языковые средства массовой информации.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85762" y="260648"/>
            <a:ext cx="8229600" cy="1143000"/>
          </a:xfrm>
        </p:spPr>
        <p:txBody>
          <a:bodyPr/>
          <a:lstStyle/>
          <a:p>
            <a:r>
              <a:rPr lang="ru-RU" dirty="0" smtClean="0"/>
              <a:t>Читательская грамотность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Цель создания материалов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8478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Представление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критериев оценивания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метапредметного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результата «смысловое чтение» у учащихся 3 класса и примеров текстов, заданий, позволяющих диагностировать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метапредметный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результат «смысловое чтение».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Bookman Old Style" pitchFamily="18" charset="0"/>
              </a:rPr>
              <a:t>Механизмы применения материалов</a:t>
            </a:r>
            <a:endParaRPr lang="ru-RU" sz="3600" dirty="0">
              <a:latin typeface="Bookman Old Style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9317304"/>
              </p:ext>
            </p:extLst>
          </p:nvPr>
        </p:nvGraphicFramePr>
        <p:xfrm>
          <a:off x="683568" y="1268760"/>
          <a:ext cx="7776864" cy="46783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5638"/>
                <a:gridCol w="3601226"/>
              </a:tblGrid>
              <a:tr h="45365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</a:rPr>
                        <a:t>Представление учителем текстов с заданиями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</a:rPr>
                        <a:t>В начале недели учащимся для самостоятельной работы выдается один для всех одинаковый текст и задания к этому тексту.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</a:rPr>
                        <a:t>Перед учащимися ставится задача – прочитать текст и выполнить к нему задания.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Bookman Old Style" pitchFamily="18" charset="0"/>
              </a:rPr>
              <a:t>Механизмы применения материалов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1797496"/>
              </p:ext>
            </p:extLst>
          </p:nvPr>
        </p:nvGraphicFramePr>
        <p:xfrm>
          <a:off x="683568" y="1556790"/>
          <a:ext cx="7848872" cy="47525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4301"/>
                <a:gridCol w="3634571"/>
              </a:tblGrid>
              <a:tr h="927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</a:rPr>
                        <a:t>Самостоятельная работа учащихся с текстом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</a:rPr>
                        <a:t>4 дня 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7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>
                          <a:effectLst/>
                        </a:rPr>
                        <a:t>Сдача текстов на проверку учителю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</a:rPr>
                        <a:t>В конце учебной недели 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78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>
                          <a:effectLst/>
                        </a:rPr>
                        <a:t>Проверка текстов учителем, критериальное оценивание работ всех учащихся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</a:rPr>
                        <a:t>На проверку и оценивание работ по предложенным критериям у учителя один день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818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/>
          <a:stretch>
            <a:fillRect/>
          </a:stretch>
        </p:blipFill>
        <p:spPr>
          <a:xfrm>
            <a:off x="4429124" y="6357958"/>
            <a:ext cx="244475" cy="244475"/>
          </a:xfrm>
          <a:prstGeom prst="rect">
            <a:avLst/>
          </a:prstGeom>
        </p:spPr>
      </p:pic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082626"/>
              </p:ext>
            </p:extLst>
          </p:nvPr>
        </p:nvGraphicFramePr>
        <p:xfrm>
          <a:off x="827584" y="1700808"/>
          <a:ext cx="7776864" cy="33957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5638"/>
                <a:gridCol w="3601226"/>
              </a:tblGrid>
              <a:tr h="32403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Заполнение диагностических таблиц по работам каждого ученика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Еще 1 день учителю необходим для того, чтобы заполнить индивидуальные диагностические таблицы по работам каждого ученика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Bookman Old Style" pitchFamily="18" charset="0"/>
              </a:rPr>
              <a:t>Механизмы применения материалов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Bookman Old Style" pitchFamily="18" charset="0"/>
              </a:rPr>
              <a:t>Механизмы применения материалов</a:t>
            </a:r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63909"/>
              </p:ext>
            </p:extLst>
          </p:nvPr>
        </p:nvGraphicFramePr>
        <p:xfrm>
          <a:off x="827584" y="1628801"/>
          <a:ext cx="7190918" cy="38049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94817"/>
                <a:gridCol w="3596101"/>
              </a:tblGrid>
              <a:tr h="19412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Тестовый балл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Уровни овладения навыками смыслового чтения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212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22-20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12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19-13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12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13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 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>
                <a:latin typeface="Bookman Old Style" pitchFamily="18" charset="0"/>
              </a:rPr>
              <a:t>Механизмы применения материалов</a:t>
            </a:r>
            <a:endParaRPr lang="ru-RU" sz="36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1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/>
          <a:stretch>
            <a:fillRect/>
          </a:stretch>
        </p:blipFill>
        <p:spPr>
          <a:xfrm>
            <a:off x="4286248" y="6286520"/>
            <a:ext cx="244475" cy="244475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8143288"/>
              </p:ext>
            </p:extLst>
          </p:nvPr>
        </p:nvGraphicFramePr>
        <p:xfrm>
          <a:off x="683568" y="1484784"/>
          <a:ext cx="7776864" cy="36284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5637"/>
                <a:gridCol w="3601227"/>
              </a:tblGrid>
              <a:tr h="18183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Анализ, обсуждение выполненных работ с учащимися 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Проводится на занятие (1 раз в неделю) в рамках внеурочной деятельности 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819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Контрольные срезы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раз в четверть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001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Представление материалов диагностики на родительских собраниях 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раз в четверть 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Презентация азбу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азбука</Template>
  <TotalTime>326</TotalTime>
  <Words>236</Words>
  <Application>Microsoft Office PowerPoint</Application>
  <PresentationFormat>Экран (4:3)</PresentationFormat>
  <Paragraphs>41</Paragraphs>
  <Slides>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Презентация азбука</vt:lpstr>
      <vt:lpstr>Критерии оценивания смыслового чтения</vt:lpstr>
      <vt:lpstr>Читательская грамотность</vt:lpstr>
      <vt:lpstr>Цель создания материалов</vt:lpstr>
      <vt:lpstr>Механизмы применения материалов</vt:lpstr>
      <vt:lpstr>Механизмы применения материалов</vt:lpstr>
      <vt:lpstr>Механизмы применения материалов</vt:lpstr>
      <vt:lpstr>Механизмы применения материалов</vt:lpstr>
      <vt:lpstr>Механизмы применения материалов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37</cp:revision>
  <dcterms:created xsi:type="dcterms:W3CDTF">2011-07-12T03:04:20Z</dcterms:created>
  <dcterms:modified xsi:type="dcterms:W3CDTF">2019-11-07T01:44:05Z</dcterms:modified>
</cp:coreProperties>
</file>