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4" r:id="rId5"/>
    <p:sldId id="280" r:id="rId6"/>
    <p:sldId id="281" r:id="rId7"/>
    <p:sldId id="282" r:id="rId8"/>
    <p:sldId id="259" r:id="rId9"/>
    <p:sldId id="266" r:id="rId10"/>
    <p:sldId id="271" r:id="rId11"/>
    <p:sldId id="272" r:id="rId12"/>
    <p:sldId id="258" r:id="rId13"/>
    <p:sldId id="276" r:id="rId14"/>
    <p:sldId id="277" r:id="rId15"/>
    <p:sldId id="260" r:id="rId16"/>
    <p:sldId id="279" r:id="rId17"/>
    <p:sldId id="261" r:id="rId18"/>
    <p:sldId id="28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FCDE9F-19A4-43BE-B3F3-19578D0EF41D}"/>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4720E1DE-B5A2-46FF-A7C2-52EAF6DD4F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D26ACE3E-F50B-47F5-AA5F-D90892E7AE4D}"/>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5" name="Нижний колонтитул 4">
            <a:extLst>
              <a:ext uri="{FF2B5EF4-FFF2-40B4-BE49-F238E27FC236}">
                <a16:creationId xmlns:a16="http://schemas.microsoft.com/office/drawing/2014/main" id="{72EB8E47-7648-4421-82E8-620CFDED4A2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18D0240-B0DE-43AB-9D61-59D1E1DEEA6C}"/>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3458656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5EC7DC-F59E-4ADE-8F4F-E0EBC41C62E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5B43D724-56FD-407F-B405-18B671934F6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5D65E3B-DF7E-4C86-AFA0-6B3314469AC3}"/>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5" name="Нижний колонтитул 4">
            <a:extLst>
              <a:ext uri="{FF2B5EF4-FFF2-40B4-BE49-F238E27FC236}">
                <a16:creationId xmlns:a16="http://schemas.microsoft.com/office/drawing/2014/main" id="{3C7ED42D-1E10-41A7-8B77-5B7B052E7C5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FC9CB6B-FCE1-4CBA-AEC0-0FF3025BA24A}"/>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3225570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963E12C-2A5E-4190-9212-D9E0ED263FB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44CADCF-1358-4D42-8FE7-53E842E1827B}"/>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CCE11BD-9CB8-4695-B4FF-23F0AA530D23}"/>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5" name="Нижний колонтитул 4">
            <a:extLst>
              <a:ext uri="{FF2B5EF4-FFF2-40B4-BE49-F238E27FC236}">
                <a16:creationId xmlns:a16="http://schemas.microsoft.com/office/drawing/2014/main" id="{030B4D3C-91B7-4E7E-80D7-916E2C89A90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A6AA58C-9253-42F9-86A2-254CE7E4801A}"/>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4066837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FEBCC05-EF2E-4829-BCAB-8478B41031A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D2D8221-2E82-48A0-922F-9076781166F4}"/>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14A109A-3AAC-4657-91D8-69245B036A1C}"/>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5" name="Нижний колонтитул 4">
            <a:extLst>
              <a:ext uri="{FF2B5EF4-FFF2-40B4-BE49-F238E27FC236}">
                <a16:creationId xmlns:a16="http://schemas.microsoft.com/office/drawing/2014/main" id="{90C2D093-80E3-4DBF-B068-7C0E0144BA2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D8B0A11-9C82-4CDD-A3A3-C0D5DA3833B1}"/>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815827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E75C19-AC5D-45DE-9123-5219C48F4A2C}"/>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3763D9E5-3B45-4888-8AE6-845EA52AAD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A521816C-7706-4BE3-96EA-01149DE058A4}"/>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5" name="Нижний колонтитул 4">
            <a:extLst>
              <a:ext uri="{FF2B5EF4-FFF2-40B4-BE49-F238E27FC236}">
                <a16:creationId xmlns:a16="http://schemas.microsoft.com/office/drawing/2014/main" id="{647992DB-1557-4E8F-96CA-9A0A1DB90DD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E83519A-333F-4817-BD53-1D1F96291F63}"/>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1977559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A3FA4E-3696-4121-9A8C-2998C75B96F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52F3E67-C177-419F-88EB-A6E8AC1BBA52}"/>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2034813-6E55-482E-8DD7-5E5433A63C8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4F72FD01-47D1-4302-AF01-CAD57798B143}"/>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6" name="Нижний колонтитул 5">
            <a:extLst>
              <a:ext uri="{FF2B5EF4-FFF2-40B4-BE49-F238E27FC236}">
                <a16:creationId xmlns:a16="http://schemas.microsoft.com/office/drawing/2014/main" id="{F1496DED-81E4-42A6-B813-17E5EEDC763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95F19CE-486F-413F-8A13-E7BFF0107DBD}"/>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2620571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BF6459-0ACF-413C-BC39-9A7F41BC1B7C}"/>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9DCDBC45-D44B-4CF6-A16C-FCF4D39424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36AAE357-AE52-4A2B-9BF7-BEA2AAFEE263}"/>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6F9132A7-2AFC-4ACA-9C4E-512093F9DF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EC10BAF1-8667-4C36-92DC-95CC4EB1951B}"/>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4A0203C2-3197-4B6D-9321-47775A3B1D82}"/>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8" name="Нижний колонтитул 7">
            <a:extLst>
              <a:ext uri="{FF2B5EF4-FFF2-40B4-BE49-F238E27FC236}">
                <a16:creationId xmlns:a16="http://schemas.microsoft.com/office/drawing/2014/main" id="{0C8FCA16-25FA-4AA2-A858-CCD8F3FB4EF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028801C0-8AD8-4D6B-B53A-F284829F6488}"/>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31159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C784D8C-DF25-4F19-AB79-58E556BCABD5}"/>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DF3D80B6-07D0-472C-8BFE-453EF6883519}"/>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4" name="Нижний колонтитул 3">
            <a:extLst>
              <a:ext uri="{FF2B5EF4-FFF2-40B4-BE49-F238E27FC236}">
                <a16:creationId xmlns:a16="http://schemas.microsoft.com/office/drawing/2014/main" id="{024CB7E2-0F70-4CDB-8C65-CEA00E466A4C}"/>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1325AC56-7912-4072-8408-55BC9F989D31}"/>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317352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6B5D03F-A9A5-4B11-8BB5-D470B1CD045D}"/>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3" name="Нижний колонтитул 2">
            <a:extLst>
              <a:ext uri="{FF2B5EF4-FFF2-40B4-BE49-F238E27FC236}">
                <a16:creationId xmlns:a16="http://schemas.microsoft.com/office/drawing/2014/main" id="{B2D150AF-16FA-44E4-9DEA-C95A9247139B}"/>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E2261A04-F8AF-4C9D-8EE7-F26C5E62239A}"/>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1218240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06853F-A1D4-4C17-AC15-D35E252E930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61F54F18-B4BA-4807-9D9D-EF3FC376FA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EEC32B86-B556-4AFC-BF40-7184EFFAB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10AAE23-BA2D-49E7-AE22-3753598A1C31}"/>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6" name="Нижний колонтитул 5">
            <a:extLst>
              <a:ext uri="{FF2B5EF4-FFF2-40B4-BE49-F238E27FC236}">
                <a16:creationId xmlns:a16="http://schemas.microsoft.com/office/drawing/2014/main" id="{E6B9F7F3-AA1C-4837-A22D-039DAEE0F4B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6E916A2-8EFD-4490-A0EB-23E4BF629CEB}"/>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1601231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CEB834-E1DF-4913-9464-BDD82B1D00B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474BC7D8-3AEA-404B-914D-1D3E788311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8E6CCFAE-4449-48B9-83C8-DED7320B0E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9FC9606-B89A-47F6-9696-4281787D0E25}"/>
              </a:ext>
            </a:extLst>
          </p:cNvPr>
          <p:cNvSpPr>
            <a:spLocks noGrp="1"/>
          </p:cNvSpPr>
          <p:nvPr>
            <p:ph type="dt" sz="half" idx="10"/>
          </p:nvPr>
        </p:nvSpPr>
        <p:spPr/>
        <p:txBody>
          <a:bodyPr/>
          <a:lstStyle/>
          <a:p>
            <a:fld id="{ED37BA80-4B86-466E-82AC-36E7941D6B78}" type="datetimeFigureOut">
              <a:rPr lang="ru-RU" smtClean="0"/>
              <a:t>03.05.2022</a:t>
            </a:fld>
            <a:endParaRPr lang="ru-RU"/>
          </a:p>
        </p:txBody>
      </p:sp>
      <p:sp>
        <p:nvSpPr>
          <p:cNvPr id="6" name="Нижний колонтитул 5">
            <a:extLst>
              <a:ext uri="{FF2B5EF4-FFF2-40B4-BE49-F238E27FC236}">
                <a16:creationId xmlns:a16="http://schemas.microsoft.com/office/drawing/2014/main" id="{72160FDD-20DA-493A-8EF0-CA9533CB878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33A172A-E7C0-4AEC-8285-A61A8808B1AA}"/>
              </a:ext>
            </a:extLst>
          </p:cNvPr>
          <p:cNvSpPr>
            <a:spLocks noGrp="1"/>
          </p:cNvSpPr>
          <p:nvPr>
            <p:ph type="sldNum" sz="quarter" idx="12"/>
          </p:nvPr>
        </p:nvSpPr>
        <p:spPr/>
        <p:txBody>
          <a:bodyPr/>
          <a:lstStyle/>
          <a:p>
            <a:fld id="{F705A928-5D72-4874-BCD5-465865A95551}" type="slidenum">
              <a:rPr lang="ru-RU" smtClean="0"/>
              <a:t>‹#›</a:t>
            </a:fld>
            <a:endParaRPr lang="ru-RU"/>
          </a:p>
        </p:txBody>
      </p:sp>
    </p:spTree>
    <p:extLst>
      <p:ext uri="{BB962C8B-B14F-4D97-AF65-F5344CB8AC3E}">
        <p14:creationId xmlns:p14="http://schemas.microsoft.com/office/powerpoint/2010/main" val="4071519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9F8F49-99C6-45F8-BF66-1527C0C37A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58F15AA-97ED-4D31-B848-976D49B314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3128B6E-5B6A-4A86-AFD5-B7E2A95065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37BA80-4B86-466E-82AC-36E7941D6B78}" type="datetimeFigureOut">
              <a:rPr lang="ru-RU" smtClean="0"/>
              <a:t>03.05.2022</a:t>
            </a:fld>
            <a:endParaRPr lang="ru-RU"/>
          </a:p>
        </p:txBody>
      </p:sp>
      <p:sp>
        <p:nvSpPr>
          <p:cNvPr id="5" name="Нижний колонтитул 4">
            <a:extLst>
              <a:ext uri="{FF2B5EF4-FFF2-40B4-BE49-F238E27FC236}">
                <a16:creationId xmlns:a16="http://schemas.microsoft.com/office/drawing/2014/main" id="{C41AE5A0-5E8B-465A-9C62-140CDDFEC1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5C32CD02-66A7-4A84-AA5D-A9A9AF53F3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05A928-5D72-4874-BCD5-465865A95551}" type="slidenum">
              <a:rPr lang="ru-RU" smtClean="0"/>
              <a:t>‹#›</a:t>
            </a:fld>
            <a:endParaRPr lang="ru-RU"/>
          </a:p>
        </p:txBody>
      </p:sp>
    </p:spTree>
    <p:extLst>
      <p:ext uri="{BB962C8B-B14F-4D97-AF65-F5344CB8AC3E}">
        <p14:creationId xmlns:p14="http://schemas.microsoft.com/office/powerpoint/2010/main" val="1535483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467E27-9C9B-420D-94AF-6C8404601A3F}"/>
              </a:ext>
            </a:extLst>
          </p:cNvPr>
          <p:cNvSpPr>
            <a:spLocks noGrp="1"/>
          </p:cNvSpPr>
          <p:nvPr>
            <p:ph type="ctrTitle"/>
          </p:nvPr>
        </p:nvSpPr>
        <p:spPr/>
        <p:txBody>
          <a:bodyPr>
            <a:normAutofit fontScale="90000"/>
          </a:bodyPr>
          <a:lstStyle/>
          <a:p>
            <a:r>
              <a:rPr lang="ru-RU" b="0" i="0" dirty="0">
                <a:solidFill>
                  <a:srgbClr val="FF0000"/>
                </a:solidFill>
                <a:effectLst/>
                <a:latin typeface="Open Sans" panose="020B0606030504020204" pitchFamily="34" charset="0"/>
              </a:rPr>
              <a:t>«Русские поэты </a:t>
            </a:r>
            <a:r>
              <a:rPr lang="en-US" b="0" i="0" dirty="0">
                <a:solidFill>
                  <a:srgbClr val="FF0000"/>
                </a:solidFill>
                <a:effectLst/>
                <a:latin typeface="Open Sans" panose="020B0606030504020204" pitchFamily="34" charset="0"/>
              </a:rPr>
              <a:t>XIX</a:t>
            </a:r>
            <a:r>
              <a:rPr lang="ru-RU" b="0" i="0" dirty="0">
                <a:solidFill>
                  <a:srgbClr val="FF0000"/>
                </a:solidFill>
                <a:effectLst/>
                <a:latin typeface="Open Sans" panose="020B0606030504020204" pitchFamily="34" charset="0"/>
              </a:rPr>
              <a:t> века о Родине, родной природе и о себе…»</a:t>
            </a:r>
            <a:endParaRPr lang="ru-RU" dirty="0">
              <a:solidFill>
                <a:srgbClr val="FF0000"/>
              </a:solidFill>
            </a:endParaRPr>
          </a:p>
        </p:txBody>
      </p:sp>
      <p:sp>
        <p:nvSpPr>
          <p:cNvPr id="3" name="Подзаголовок 2">
            <a:extLst>
              <a:ext uri="{FF2B5EF4-FFF2-40B4-BE49-F238E27FC236}">
                <a16:creationId xmlns:a16="http://schemas.microsoft.com/office/drawing/2014/main" id="{5980CD16-75C2-4D69-AE1D-7155571A5918}"/>
              </a:ext>
            </a:extLst>
          </p:cNvPr>
          <p:cNvSpPr>
            <a:spLocks noGrp="1"/>
          </p:cNvSpPr>
          <p:nvPr>
            <p:ph type="subTitle" idx="1"/>
          </p:nvPr>
        </p:nvSpPr>
        <p:spPr>
          <a:xfrm>
            <a:off x="1524000" y="4304714"/>
            <a:ext cx="9144000" cy="1828800"/>
          </a:xfrm>
        </p:spPr>
        <p:txBody>
          <a:bodyPr/>
          <a:lstStyle/>
          <a:p>
            <a:r>
              <a:rPr lang="ru-RU"/>
              <a:t>Урок 1.</a:t>
            </a:r>
            <a:endParaRPr lang="ru-RU" dirty="0"/>
          </a:p>
          <a:p>
            <a:endParaRPr lang="ru-RU" dirty="0"/>
          </a:p>
          <a:p>
            <a:endParaRPr lang="ru-RU" dirty="0"/>
          </a:p>
          <a:p>
            <a:r>
              <a:rPr lang="ru-RU" dirty="0"/>
              <a:t>Учебник (1 часть). </a:t>
            </a:r>
          </a:p>
        </p:txBody>
      </p:sp>
    </p:spTree>
    <p:extLst>
      <p:ext uri="{BB962C8B-B14F-4D97-AF65-F5344CB8AC3E}">
        <p14:creationId xmlns:p14="http://schemas.microsoft.com/office/powerpoint/2010/main" val="3477100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CB275B-8FC2-4EAC-9F0E-C7AC1E1D1F77}"/>
              </a:ext>
            </a:extLst>
          </p:cNvPr>
          <p:cNvSpPr>
            <a:spLocks noGrp="1"/>
          </p:cNvSpPr>
          <p:nvPr>
            <p:ph type="title"/>
          </p:nvPr>
        </p:nvSpPr>
        <p:spPr>
          <a:xfrm>
            <a:off x="570914" y="622178"/>
            <a:ext cx="5872089" cy="5613644"/>
          </a:xfrm>
        </p:spPr>
        <p:txBody>
          <a:bodyPr>
            <a:normAutofit fontScale="90000"/>
          </a:bodyPr>
          <a:lstStyle/>
          <a:p>
            <a:r>
              <a:rPr lang="ru-RU" dirty="0"/>
              <a:t>Прочитайте стихотворение Тютчева </a:t>
            </a:r>
            <a:r>
              <a:rPr lang="ru-RU" b="1" dirty="0"/>
              <a:t>«Весенние воды»</a:t>
            </a:r>
            <a:br>
              <a:rPr lang="ru-RU" dirty="0"/>
            </a:br>
            <a:r>
              <a:rPr lang="ru-RU" dirty="0"/>
              <a:t>Как Вы думаете, почему в стихотворении автор использует так много глаголов?</a:t>
            </a:r>
            <a:br>
              <a:rPr lang="ru-RU" dirty="0"/>
            </a:br>
            <a:r>
              <a:rPr lang="ru-RU" dirty="0"/>
              <a:t>Какое настроение преобладает в первой части стихотворения?</a:t>
            </a:r>
          </a:p>
        </p:txBody>
      </p:sp>
      <p:pic>
        <p:nvPicPr>
          <p:cNvPr id="3" name="Picture 2" descr="Российская природа летом">
            <a:extLst>
              <a:ext uri="{FF2B5EF4-FFF2-40B4-BE49-F238E27FC236}">
                <a16:creationId xmlns:a16="http://schemas.microsoft.com/office/drawing/2014/main" id="{30F733F9-7B2A-4C40-94EC-4EE68B4AFA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5559" y="1698808"/>
            <a:ext cx="5536614" cy="3460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865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268709-0885-4189-989F-BF7569D8294D}"/>
              </a:ext>
            </a:extLst>
          </p:cNvPr>
          <p:cNvSpPr>
            <a:spLocks noGrp="1"/>
          </p:cNvSpPr>
          <p:nvPr>
            <p:ph type="title"/>
          </p:nvPr>
        </p:nvSpPr>
        <p:spPr>
          <a:xfrm>
            <a:off x="838200" y="365126"/>
            <a:ext cx="3888545" cy="5894998"/>
          </a:xfrm>
        </p:spPr>
        <p:txBody>
          <a:bodyPr>
            <a:normAutofit/>
          </a:bodyPr>
          <a:lstStyle/>
          <a:p>
            <a:r>
              <a:rPr lang="ru-RU" sz="3200" dirty="0"/>
              <a:t>Рассмотрите репродукцию картины И. Левитана «Март». </a:t>
            </a:r>
            <a:br>
              <a:rPr lang="ru-RU" sz="3200" dirty="0"/>
            </a:br>
            <a:r>
              <a:rPr lang="ru-RU" sz="3200" dirty="0"/>
              <a:t>Назовите приметы весны, изображенные художником на картине.</a:t>
            </a:r>
          </a:p>
        </p:txBody>
      </p:sp>
      <p:pic>
        <p:nvPicPr>
          <p:cNvPr id="12290" name="Picture 2" descr="Март (картина Левитана) — Википедия">
            <a:extLst>
              <a:ext uri="{FF2B5EF4-FFF2-40B4-BE49-F238E27FC236}">
                <a16:creationId xmlns:a16="http://schemas.microsoft.com/office/drawing/2014/main" id="{771621BF-903B-4A6F-AA21-C77976D33B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81501"/>
            <a:ext cx="7194080" cy="5894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9641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D746D6-24DF-4932-AFA0-6C4D32A57EBE}"/>
              </a:ext>
            </a:extLst>
          </p:cNvPr>
          <p:cNvSpPr>
            <a:spLocks noGrp="1"/>
          </p:cNvSpPr>
          <p:nvPr>
            <p:ph type="title"/>
          </p:nvPr>
        </p:nvSpPr>
        <p:spPr>
          <a:xfrm>
            <a:off x="838200" y="365125"/>
            <a:ext cx="5970563" cy="5627712"/>
          </a:xfrm>
        </p:spPr>
        <p:txBody>
          <a:bodyPr>
            <a:normAutofit/>
          </a:bodyPr>
          <a:lstStyle/>
          <a:p>
            <a:pPr algn="just"/>
            <a:r>
              <a:rPr lang="ru-RU" sz="2800" b="0" i="0" dirty="0">
                <a:solidFill>
                  <a:srgbClr val="181818"/>
                </a:solidFill>
                <a:effectLst/>
                <a:latin typeface="Open Sans" panose="020B0606030504020204" pitchFamily="34" charset="0"/>
              </a:rPr>
              <a:t>Алексей Николаевич Плещеев</a:t>
            </a:r>
            <a:r>
              <a:rPr lang="en-US" sz="2800" b="0" i="0" dirty="0">
                <a:solidFill>
                  <a:srgbClr val="181818"/>
                </a:solidFill>
                <a:effectLst/>
                <a:latin typeface="Open Sans" panose="020B0606030504020204" pitchFamily="34" charset="0"/>
              </a:rPr>
              <a:t> </a:t>
            </a:r>
            <a:r>
              <a:rPr lang="ru-RU" sz="2800" b="0" i="0" dirty="0">
                <a:solidFill>
                  <a:srgbClr val="181818"/>
                </a:solidFill>
                <a:effectLst/>
                <a:latin typeface="Open Sans" panose="020B0606030504020204" pitchFamily="34" charset="0"/>
              </a:rPr>
              <a:t>(1825-1893) - писатель, поэт, переводчик, театральный критик. Многие произведения поэта (особенно-стихи для детей) стали </a:t>
            </a:r>
            <a:r>
              <a:rPr lang="ru-RU" sz="2800" b="0" i="0" dirty="0" err="1">
                <a:solidFill>
                  <a:srgbClr val="181818"/>
                </a:solidFill>
                <a:effectLst/>
                <a:latin typeface="Open Sans" panose="020B0606030504020204" pitchFamily="34" charset="0"/>
              </a:rPr>
              <a:t>хрестоматиными</a:t>
            </a:r>
            <a:r>
              <a:rPr lang="ru-RU" sz="2800" b="0" i="0" dirty="0">
                <a:solidFill>
                  <a:srgbClr val="181818"/>
                </a:solidFill>
                <a:effectLst/>
                <a:latin typeface="Open Sans" panose="020B0606030504020204" pitchFamily="34" charset="0"/>
              </a:rPr>
              <a:t>, считаются классикой. </a:t>
            </a:r>
            <a:br>
              <a:rPr lang="ru-RU" sz="2800" b="0" i="0" dirty="0">
                <a:solidFill>
                  <a:srgbClr val="181818"/>
                </a:solidFill>
                <a:effectLst/>
                <a:latin typeface="Open Sans" panose="020B0606030504020204" pitchFamily="34" charset="0"/>
              </a:rPr>
            </a:br>
            <a:r>
              <a:rPr lang="ru-RU" sz="2800" b="0" i="0" dirty="0">
                <a:solidFill>
                  <a:srgbClr val="181818"/>
                </a:solidFill>
                <a:effectLst/>
                <a:latin typeface="Open Sans" panose="020B0606030504020204" pitchFamily="34" charset="0"/>
              </a:rPr>
              <a:t>На стихи Плещеева известнейшими русскими композиторами написаны более 100 романсов.</a:t>
            </a:r>
            <a:endParaRPr lang="ru-RU" sz="2800" dirty="0"/>
          </a:p>
        </p:txBody>
      </p:sp>
      <p:pic>
        <p:nvPicPr>
          <p:cNvPr id="9218" name="Picture 2" descr="Алексей Плещеев - Русская поэзия">
            <a:extLst>
              <a:ext uri="{FF2B5EF4-FFF2-40B4-BE49-F238E27FC236}">
                <a16:creationId xmlns:a16="http://schemas.microsoft.com/office/drawing/2014/main" id="{CCBFB170-BD40-4F74-BB29-F7DD598724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1809" y="1052911"/>
            <a:ext cx="3922019" cy="5179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6318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B0F233-AB8C-4F58-9AA0-81E51375AA9C}"/>
              </a:ext>
            </a:extLst>
          </p:cNvPr>
          <p:cNvSpPr>
            <a:spLocks noGrp="1"/>
          </p:cNvSpPr>
          <p:nvPr>
            <p:ph type="title"/>
          </p:nvPr>
        </p:nvSpPr>
        <p:spPr>
          <a:xfrm>
            <a:off x="838200" y="1209822"/>
            <a:ext cx="10515600" cy="4473525"/>
          </a:xfrm>
        </p:spPr>
        <p:txBody>
          <a:bodyPr>
            <a:normAutofit/>
          </a:bodyPr>
          <a:lstStyle/>
          <a:p>
            <a:r>
              <a:rPr lang="ru-RU" dirty="0"/>
              <a:t>Прочитайте стихотворение А.Н. Плещеева </a:t>
            </a:r>
            <a:r>
              <a:rPr lang="ru-RU" b="1" dirty="0"/>
              <a:t>«Весна»</a:t>
            </a:r>
            <a:br>
              <a:rPr lang="ru-RU" dirty="0"/>
            </a:br>
            <a:br>
              <a:rPr lang="ru-RU" dirty="0"/>
            </a:br>
            <a:r>
              <a:rPr lang="ru-RU" dirty="0"/>
              <a:t>Так ли безмятежно радостна интонация стихотворения? Только ли о природе слова автора: «Пора метелей злых и бурь / Опять надолго миновала…»?</a:t>
            </a:r>
          </a:p>
        </p:txBody>
      </p:sp>
    </p:spTree>
    <p:extLst>
      <p:ext uri="{BB962C8B-B14F-4D97-AF65-F5344CB8AC3E}">
        <p14:creationId xmlns:p14="http://schemas.microsoft.com/office/powerpoint/2010/main" val="842134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19F4948-7272-4F3F-BF63-F51B23981BCA}"/>
              </a:ext>
            </a:extLst>
          </p:cNvPr>
          <p:cNvSpPr>
            <a:spLocks noGrp="1"/>
          </p:cNvSpPr>
          <p:nvPr>
            <p:ph type="title"/>
          </p:nvPr>
        </p:nvSpPr>
        <p:spPr>
          <a:xfrm>
            <a:off x="838200" y="689317"/>
            <a:ext cx="10515600" cy="5219114"/>
          </a:xfrm>
        </p:spPr>
        <p:txBody>
          <a:bodyPr>
            <a:normAutofit/>
          </a:bodyPr>
          <a:lstStyle/>
          <a:p>
            <a:pPr algn="ctr"/>
            <a:r>
              <a:rPr lang="ru-RU" dirty="0"/>
              <a:t>Прочитайте стихотворение Ф.И. Тютчева </a:t>
            </a:r>
            <a:r>
              <a:rPr lang="ru-RU" b="1" dirty="0"/>
              <a:t>«Есть в осени первоначальной …» </a:t>
            </a:r>
            <a:br>
              <a:rPr lang="ru-RU" dirty="0"/>
            </a:br>
            <a:br>
              <a:rPr lang="ru-RU" dirty="0"/>
            </a:br>
            <a:r>
              <a:rPr lang="ru-RU" dirty="0"/>
              <a:t>Какие эпитеты использует поэт в стихотворении для создания образа осени? Какие из них звучат особенно музыкально?</a:t>
            </a:r>
          </a:p>
        </p:txBody>
      </p:sp>
    </p:spTree>
    <p:extLst>
      <p:ext uri="{BB962C8B-B14F-4D97-AF65-F5344CB8AC3E}">
        <p14:creationId xmlns:p14="http://schemas.microsoft.com/office/powerpoint/2010/main" val="2894325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E5DAC59-1A21-4AE6-8FE2-1E20D0C65AA7}"/>
              </a:ext>
            </a:extLst>
          </p:cNvPr>
          <p:cNvSpPr txBox="1"/>
          <p:nvPr/>
        </p:nvSpPr>
        <p:spPr>
          <a:xfrm>
            <a:off x="787792" y="948958"/>
            <a:ext cx="5308208" cy="1569660"/>
          </a:xfrm>
          <a:prstGeom prst="rect">
            <a:avLst/>
          </a:prstGeom>
          <a:noFill/>
        </p:spPr>
        <p:txBody>
          <a:bodyPr wrap="square">
            <a:spAutoFit/>
          </a:bodyPr>
          <a:lstStyle/>
          <a:p>
            <a:r>
              <a:rPr lang="ru-RU" sz="2400" b="0" i="0" dirty="0">
                <a:solidFill>
                  <a:srgbClr val="181818"/>
                </a:solidFill>
                <a:effectLst/>
                <a:latin typeface="Open Sans" panose="020B0606030504020204" pitchFamily="34" charset="0"/>
              </a:rPr>
              <a:t>Аполлон Николаевич Майков (1821-1897)- русский поэт, член-корреспондент Петербургской АН, тайный советник. </a:t>
            </a:r>
            <a:endParaRPr lang="ru-RU" sz="2400" dirty="0"/>
          </a:p>
        </p:txBody>
      </p:sp>
      <p:pic>
        <p:nvPicPr>
          <p:cNvPr id="8194" name="Picture 2" descr="Майков, Аполлон Николаевич - это... Что такое Майков, Аполлон Николаевич?">
            <a:extLst>
              <a:ext uri="{FF2B5EF4-FFF2-40B4-BE49-F238E27FC236}">
                <a16:creationId xmlns:a16="http://schemas.microsoft.com/office/drawing/2014/main" id="{3EB9FF2B-52C8-44FE-ABAB-FF7AA36C90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2222" y="809625"/>
            <a:ext cx="3971925" cy="52387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1A580FE-63BE-47F1-94AC-C74D4A3EB865}"/>
              </a:ext>
            </a:extLst>
          </p:cNvPr>
          <p:cNvSpPr txBox="1"/>
          <p:nvPr/>
        </p:nvSpPr>
        <p:spPr>
          <a:xfrm>
            <a:off x="787792" y="2831851"/>
            <a:ext cx="5308208" cy="3046988"/>
          </a:xfrm>
          <a:prstGeom prst="rect">
            <a:avLst/>
          </a:prstGeom>
          <a:noFill/>
        </p:spPr>
        <p:txBody>
          <a:bodyPr wrap="square">
            <a:spAutoFit/>
          </a:bodyPr>
          <a:lstStyle/>
          <a:p>
            <a:r>
              <a:rPr lang="ru-RU" sz="2400" dirty="0"/>
              <a:t>Прочитайте стихотворение Майкова </a:t>
            </a:r>
            <a:r>
              <a:rPr lang="ru-RU" sz="2400" b="1" dirty="0"/>
              <a:t>«Ласточки».</a:t>
            </a:r>
            <a:br>
              <a:rPr lang="ru-RU" sz="2400" b="1" dirty="0"/>
            </a:br>
            <a:br>
              <a:rPr lang="ru-RU" sz="2400" dirty="0"/>
            </a:br>
            <a:r>
              <a:rPr lang="ru-RU" sz="2400" dirty="0"/>
              <a:t>Выделите в нем три части:</a:t>
            </a:r>
            <a:br>
              <a:rPr lang="ru-RU" sz="2400" dirty="0"/>
            </a:br>
            <a:r>
              <a:rPr lang="ru-RU" sz="2400" dirty="0"/>
              <a:t>1. грусть от увядания природы;</a:t>
            </a:r>
            <a:br>
              <a:rPr lang="ru-RU" sz="2400" dirty="0"/>
            </a:br>
            <a:r>
              <a:rPr lang="ru-RU" sz="2400" dirty="0"/>
              <a:t>2. воспоминание о лете;</a:t>
            </a:r>
            <a:br>
              <a:rPr lang="ru-RU" sz="2400" dirty="0"/>
            </a:br>
            <a:r>
              <a:rPr lang="ru-RU" sz="2400" dirty="0"/>
              <a:t>3. сожаление поэта о невозможности улететь, как птица, от осени.</a:t>
            </a:r>
          </a:p>
        </p:txBody>
      </p:sp>
    </p:spTree>
    <p:extLst>
      <p:ext uri="{BB962C8B-B14F-4D97-AF65-F5344CB8AC3E}">
        <p14:creationId xmlns:p14="http://schemas.microsoft.com/office/powerpoint/2010/main" val="2232158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B4A026-8DE7-46FE-95FE-C4543F88467A}"/>
              </a:ext>
            </a:extLst>
          </p:cNvPr>
          <p:cNvSpPr>
            <a:spLocks noGrp="1"/>
          </p:cNvSpPr>
          <p:nvPr>
            <p:ph type="title"/>
          </p:nvPr>
        </p:nvSpPr>
        <p:spPr>
          <a:xfrm>
            <a:off x="838200" y="154746"/>
            <a:ext cx="10387818" cy="1983544"/>
          </a:xfrm>
        </p:spPr>
        <p:txBody>
          <a:bodyPr>
            <a:normAutofit fontScale="90000"/>
          </a:bodyPr>
          <a:lstStyle/>
          <a:p>
            <a:r>
              <a:rPr lang="ru-RU" sz="3600" dirty="0"/>
              <a:t>Познакомьтесь с репродукцией картины </a:t>
            </a:r>
            <a:br>
              <a:rPr lang="ru-RU" sz="3600" dirty="0"/>
            </a:br>
            <a:r>
              <a:rPr lang="ru-RU" sz="3600" dirty="0"/>
              <a:t>И. Остроухова «Золотая осень».</a:t>
            </a:r>
            <a:br>
              <a:rPr lang="ru-RU" sz="3600" dirty="0"/>
            </a:br>
            <a:r>
              <a:rPr lang="ru-RU" sz="3600" dirty="0"/>
              <a:t>Какие цвета преобладают? Что изображено на переднем плане картины?</a:t>
            </a:r>
          </a:p>
        </p:txBody>
      </p:sp>
      <p:sp>
        <p:nvSpPr>
          <p:cNvPr id="4" name="TextBox 3">
            <a:extLst>
              <a:ext uri="{FF2B5EF4-FFF2-40B4-BE49-F238E27FC236}">
                <a16:creationId xmlns:a16="http://schemas.microsoft.com/office/drawing/2014/main" id="{CB11B80B-A4A8-4C91-8EA1-6851C0033BBF}"/>
              </a:ext>
            </a:extLst>
          </p:cNvPr>
          <p:cNvSpPr txBox="1"/>
          <p:nvPr/>
        </p:nvSpPr>
        <p:spPr>
          <a:xfrm>
            <a:off x="838200" y="2350016"/>
            <a:ext cx="4093698" cy="4247317"/>
          </a:xfrm>
          <a:prstGeom prst="rect">
            <a:avLst/>
          </a:prstGeom>
          <a:noFill/>
        </p:spPr>
        <p:txBody>
          <a:bodyPr wrap="square">
            <a:spAutoFit/>
          </a:bodyPr>
          <a:lstStyle/>
          <a:p>
            <a:r>
              <a:rPr lang="ru-RU" b="0" i="0" dirty="0">
                <a:solidFill>
                  <a:srgbClr val="333333"/>
                </a:solidFill>
                <a:effectLst/>
                <a:latin typeface="Verdana" panose="020B0604030504040204" pitchFamily="34" charset="0"/>
              </a:rPr>
              <a:t>На картине «Золотая осень» И.С. Остроухова изображен именно тот замечательный период осени, когда деревья меняют свою зеленую листву на золотую. Это ранняя осень.</a:t>
            </a:r>
          </a:p>
          <a:p>
            <a:r>
              <a:rPr lang="ru-RU" b="0" i="0" dirty="0">
                <a:solidFill>
                  <a:srgbClr val="333333"/>
                </a:solidFill>
                <a:effectLst/>
                <a:latin typeface="Verdana" panose="020B0604030504040204" pitchFamily="34" charset="0"/>
              </a:rPr>
              <a:t>Картина вся в золоте: золотые листья на деревьях, золотая трава. Иногда только видны зеленые листочки, оттеняющие яркий желтый цвет. Основной пейзаж на картине – деревья в лесу. Лишь видно кусочек светло-голубого неба сквозь кроны деревьев.</a:t>
            </a:r>
            <a:endParaRPr lang="ru-RU" dirty="0"/>
          </a:p>
        </p:txBody>
      </p:sp>
      <p:pic>
        <p:nvPicPr>
          <p:cNvPr id="1026" name="Picture 2">
            <a:extLst>
              <a:ext uri="{FF2B5EF4-FFF2-40B4-BE49-F238E27FC236}">
                <a16:creationId xmlns:a16="http://schemas.microsoft.com/office/drawing/2014/main" id="{F26620CE-5DC1-49CB-9906-FD2B06D895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1898" y="1585511"/>
            <a:ext cx="7180106" cy="5272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7194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61EF5A-4FC5-4349-A2A4-78571F15B35F}"/>
              </a:ext>
            </a:extLst>
          </p:cNvPr>
          <p:cNvSpPr txBox="1"/>
          <p:nvPr/>
        </p:nvSpPr>
        <p:spPr>
          <a:xfrm>
            <a:off x="798342" y="1388409"/>
            <a:ext cx="6080760" cy="4893647"/>
          </a:xfrm>
          <a:prstGeom prst="rect">
            <a:avLst/>
          </a:prstGeom>
          <a:noFill/>
        </p:spPr>
        <p:txBody>
          <a:bodyPr wrap="square">
            <a:spAutoFit/>
          </a:bodyPr>
          <a:lstStyle/>
          <a:p>
            <a:pPr algn="just"/>
            <a:r>
              <a:rPr lang="ru-RU" sz="2400" b="1" i="0" dirty="0">
                <a:solidFill>
                  <a:srgbClr val="181818"/>
                </a:solidFill>
                <a:effectLst/>
                <a:latin typeface="Open Sans" panose="020B0606030504020204" pitchFamily="34" charset="0"/>
              </a:rPr>
              <a:t>Иван Захарович Сурик</a:t>
            </a:r>
            <a:r>
              <a:rPr lang="ru-RU" sz="2400" b="0" i="0" dirty="0">
                <a:solidFill>
                  <a:srgbClr val="181818"/>
                </a:solidFill>
                <a:effectLst/>
                <a:latin typeface="Open Sans" panose="020B0606030504020204" pitchFamily="34" charset="0"/>
              </a:rPr>
              <a:t>ов (1841-1880) Русский поэт-самоучка. Представитель «крестьянского» направления в русской литературе. В своих произведениях поэт отражает те темы, которые глубоко волнуют его сердце, и которые он хорошо знает – красота природы, быт и изнуряющий труд крестьян и городских жителей, живущих в бедности. Своим творчеством Суриков перекликается с Николаем Некрасовым, Алексеем Кольцовым, Иваном Никитиным. </a:t>
            </a:r>
            <a:endParaRPr lang="ru-RU" sz="2400" dirty="0"/>
          </a:p>
        </p:txBody>
      </p:sp>
      <p:pic>
        <p:nvPicPr>
          <p:cNvPr id="2050" name="Picture 2" descr="Суриков Иван Захарович, даровитый поэт-самоучка">
            <a:extLst>
              <a:ext uri="{FF2B5EF4-FFF2-40B4-BE49-F238E27FC236}">
                <a16:creationId xmlns:a16="http://schemas.microsoft.com/office/drawing/2014/main" id="{C55AF430-CCCF-4299-ADAC-05F4FA695D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8662" y="1388409"/>
            <a:ext cx="4431323" cy="4431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60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5FCD9E-C24A-41F3-AC25-3953A301FBFB}"/>
              </a:ext>
            </a:extLst>
          </p:cNvPr>
          <p:cNvSpPr>
            <a:spLocks noGrp="1"/>
          </p:cNvSpPr>
          <p:nvPr>
            <p:ph type="title"/>
          </p:nvPr>
        </p:nvSpPr>
        <p:spPr>
          <a:xfrm>
            <a:off x="838200" y="1139482"/>
            <a:ext cx="10515600" cy="4093699"/>
          </a:xfrm>
        </p:spPr>
        <p:txBody>
          <a:bodyPr>
            <a:normAutofit fontScale="90000"/>
          </a:bodyPr>
          <a:lstStyle/>
          <a:p>
            <a:r>
              <a:rPr lang="ru-RU" dirty="0">
                <a:solidFill>
                  <a:srgbClr val="FF0000"/>
                </a:solidFill>
              </a:rPr>
              <a:t>Домашнее задание по литературе: </a:t>
            </a:r>
            <a:br>
              <a:rPr lang="ru-RU" dirty="0">
                <a:solidFill>
                  <a:srgbClr val="FF0000"/>
                </a:solidFill>
              </a:rPr>
            </a:br>
            <a:br>
              <a:rPr lang="ru-RU" dirty="0"/>
            </a:br>
            <a:r>
              <a:rPr lang="ru-RU" b="1" dirty="0"/>
              <a:t>выучить</a:t>
            </a:r>
            <a:r>
              <a:rPr lang="ru-RU" dirty="0"/>
              <a:t> стихотворение Ф.И. Тютчева «Зима недаром злится»;</a:t>
            </a:r>
            <a:br>
              <a:rPr lang="ru-RU" dirty="0"/>
            </a:br>
            <a:br>
              <a:rPr lang="ru-RU" dirty="0"/>
            </a:br>
            <a:r>
              <a:rPr lang="ru-RU" dirty="0"/>
              <a:t>подготовить выразительное чтение стихотворений.</a:t>
            </a:r>
          </a:p>
        </p:txBody>
      </p:sp>
    </p:spTree>
    <p:extLst>
      <p:ext uri="{BB962C8B-B14F-4D97-AF65-F5344CB8AC3E}">
        <p14:creationId xmlns:p14="http://schemas.microsoft.com/office/powerpoint/2010/main" val="1080971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C4CDBC-2085-4414-9595-818B09BF902D}"/>
              </a:ext>
            </a:extLst>
          </p:cNvPr>
          <p:cNvSpPr>
            <a:spLocks noGrp="1"/>
          </p:cNvSpPr>
          <p:nvPr>
            <p:ph type="title"/>
          </p:nvPr>
        </p:nvSpPr>
        <p:spPr>
          <a:xfrm>
            <a:off x="838200" y="1505243"/>
            <a:ext cx="10515600" cy="4206240"/>
          </a:xfrm>
        </p:spPr>
        <p:txBody>
          <a:bodyPr>
            <a:normAutofit fontScale="90000"/>
          </a:bodyPr>
          <a:lstStyle/>
          <a:p>
            <a:r>
              <a:rPr lang="ru-RU" dirty="0"/>
              <a:t>«На стеклах легкие узоры,</a:t>
            </a:r>
            <a:br>
              <a:rPr lang="ru-RU" dirty="0"/>
            </a:br>
            <a:r>
              <a:rPr lang="ru-RU" dirty="0"/>
              <a:t>Деревья в зимнем серебре,</a:t>
            </a:r>
            <a:br>
              <a:rPr lang="ru-RU" dirty="0"/>
            </a:br>
            <a:r>
              <a:rPr lang="ru-RU" dirty="0"/>
              <a:t>И мягко устланные горы</a:t>
            </a:r>
            <a:br>
              <a:rPr lang="ru-RU" dirty="0"/>
            </a:br>
            <a:r>
              <a:rPr lang="ru-RU" dirty="0"/>
              <a:t>Зимы блистательным ковром.</a:t>
            </a:r>
            <a:br>
              <a:rPr lang="ru-RU" dirty="0"/>
            </a:br>
            <a:r>
              <a:rPr lang="ru-RU" dirty="0"/>
              <a:t>Всё ярко, всё бело кругом».</a:t>
            </a:r>
            <a:br>
              <a:rPr lang="ru-RU" dirty="0"/>
            </a:br>
            <a:br>
              <a:rPr lang="ru-RU" dirty="0"/>
            </a:br>
            <a:r>
              <a:rPr lang="ru-RU" b="1" dirty="0"/>
              <a:t>О каком времени года написал А.С. Пушкин?</a:t>
            </a:r>
          </a:p>
        </p:txBody>
      </p:sp>
      <p:pic>
        <p:nvPicPr>
          <p:cNvPr id="3" name="Picture 2">
            <a:extLst>
              <a:ext uri="{FF2B5EF4-FFF2-40B4-BE49-F238E27FC236}">
                <a16:creationId xmlns:a16="http://schemas.microsoft.com/office/drawing/2014/main" id="{2F845809-9CE6-4A01-9DE8-ABA6883045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3393" y="1146517"/>
            <a:ext cx="4482903" cy="3362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62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3AF4B9-05B4-48DD-9E43-1F287086ED5B}"/>
              </a:ext>
            </a:extLst>
          </p:cNvPr>
          <p:cNvSpPr>
            <a:spLocks noGrp="1"/>
          </p:cNvSpPr>
          <p:nvPr>
            <p:ph type="title"/>
          </p:nvPr>
        </p:nvSpPr>
        <p:spPr>
          <a:xfrm>
            <a:off x="838200" y="365124"/>
            <a:ext cx="6603609" cy="5965337"/>
          </a:xfrm>
        </p:spPr>
        <p:txBody>
          <a:bodyPr>
            <a:noAutofit/>
          </a:bodyPr>
          <a:lstStyle/>
          <a:p>
            <a:pPr algn="just"/>
            <a:r>
              <a:rPr lang="ru-RU" sz="2800" b="0" i="0" dirty="0">
                <a:solidFill>
                  <a:srgbClr val="181818"/>
                </a:solidFill>
                <a:effectLst/>
                <a:latin typeface="Open Sans" panose="020B0606030504020204" pitchFamily="34" charset="0"/>
              </a:rPr>
              <a:t>Фёдор Иванович Тютчев (1803-1873) Знаменитый русский поэт, дипломат и публицист. Автор более 400 стихотворений. Основные темы стихотворений: Родина, природа, любовь, размышления о смысле жизни. В философской лирике, в любовной, в пейзажной обязательно присутствовали размышления о роковых вопросах бытия и о предназначении человека.</a:t>
            </a:r>
            <a:endParaRPr lang="ru-RU" sz="2800" dirty="0"/>
          </a:p>
        </p:txBody>
      </p:sp>
      <p:pic>
        <p:nvPicPr>
          <p:cNvPr id="10242" name="Picture 2" descr="Тютчев Фёдор Иванович - это... Что такое Тютчев Фёдор Иванович?">
            <a:extLst>
              <a:ext uri="{FF2B5EF4-FFF2-40B4-BE49-F238E27FC236}">
                <a16:creationId xmlns:a16="http://schemas.microsoft.com/office/drawing/2014/main" id="{E9743ADB-EE65-42D2-81BE-2083D1A67F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4071" y="1256713"/>
            <a:ext cx="3494321" cy="4722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2405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B67EB6-C5D7-43FF-ADC4-E3F9B7419C65}"/>
              </a:ext>
            </a:extLst>
          </p:cNvPr>
          <p:cNvSpPr>
            <a:spLocks noGrp="1"/>
          </p:cNvSpPr>
          <p:nvPr>
            <p:ph type="title"/>
          </p:nvPr>
        </p:nvSpPr>
        <p:spPr>
          <a:xfrm>
            <a:off x="838200" y="759655"/>
            <a:ext cx="10515600" cy="1758462"/>
          </a:xfrm>
        </p:spPr>
        <p:txBody>
          <a:bodyPr>
            <a:normAutofit/>
          </a:bodyPr>
          <a:lstStyle/>
          <a:p>
            <a:pPr algn="ctr"/>
            <a:r>
              <a:rPr lang="ru-RU" sz="3600" dirty="0">
                <a:effectLst/>
                <a:latin typeface="Calibri" panose="020F0502020204030204" pitchFamily="34" charset="0"/>
                <a:ea typeface="Calibri" panose="020F0502020204030204" pitchFamily="34" charset="0"/>
                <a:cs typeface="Times New Roman" panose="02020603050405020304" pitchFamily="18" charset="0"/>
              </a:rPr>
              <a:t>Прочитайте стихотворение Тютчева </a:t>
            </a:r>
            <a:br>
              <a:rPr lang="ru-RU" sz="3600" dirty="0">
                <a:effectLst/>
                <a:latin typeface="Calibri" panose="020F0502020204030204" pitchFamily="34" charset="0"/>
                <a:ea typeface="Calibri" panose="020F0502020204030204" pitchFamily="34" charset="0"/>
                <a:cs typeface="Times New Roman" panose="02020603050405020304" pitchFamily="18" charset="0"/>
              </a:rPr>
            </a:br>
            <a:r>
              <a:rPr lang="ru-RU" sz="3600" dirty="0">
                <a:effectLst/>
                <a:latin typeface="Calibri" panose="020F0502020204030204" pitchFamily="34" charset="0"/>
                <a:ea typeface="Calibri" panose="020F0502020204030204" pitchFamily="34" charset="0"/>
                <a:cs typeface="Times New Roman" panose="02020603050405020304" pitchFamily="18" charset="0"/>
              </a:rPr>
              <a:t>«Зима недаром злится…»</a:t>
            </a:r>
            <a:endParaRPr lang="ru-RU" dirty="0"/>
          </a:p>
        </p:txBody>
      </p:sp>
      <p:sp>
        <p:nvSpPr>
          <p:cNvPr id="4" name="TextBox 3">
            <a:extLst>
              <a:ext uri="{FF2B5EF4-FFF2-40B4-BE49-F238E27FC236}">
                <a16:creationId xmlns:a16="http://schemas.microsoft.com/office/drawing/2014/main" id="{4C2204BD-EDB3-4111-87CB-180CC3FDFED7}"/>
              </a:ext>
            </a:extLst>
          </p:cNvPr>
          <p:cNvSpPr txBox="1"/>
          <p:nvPr/>
        </p:nvSpPr>
        <p:spPr>
          <a:xfrm>
            <a:off x="3049172" y="2394207"/>
            <a:ext cx="6098344" cy="3441391"/>
          </a:xfrm>
          <a:prstGeom prst="rect">
            <a:avLst/>
          </a:prstGeom>
          <a:noFill/>
        </p:spPr>
        <p:txBody>
          <a:bodyPr wrap="square">
            <a:spAutoFit/>
          </a:bodyPr>
          <a:lstStyle/>
          <a:p>
            <a:pPr algn="ctr">
              <a:lnSpc>
                <a:spcPct val="107000"/>
              </a:lnSpc>
              <a:spcAft>
                <a:spcPts val="800"/>
              </a:spcAft>
            </a:pPr>
            <a:r>
              <a:rPr lang="ru-RU" sz="2400" b="1" dirty="0">
                <a:effectLst/>
                <a:latin typeface="Calibri" panose="020F0502020204030204" pitchFamily="34" charset="0"/>
                <a:ea typeface="Calibri" panose="020F0502020204030204" pitchFamily="34" charset="0"/>
                <a:cs typeface="Times New Roman" panose="02020603050405020304" pitchFamily="18" charset="0"/>
              </a:rPr>
              <a:t>Зима</a:t>
            </a:r>
            <a:r>
              <a:rPr lang="ru-RU" sz="2400" dirty="0">
                <a:effectLst/>
                <a:latin typeface="Calibri" panose="020F0502020204030204" pitchFamily="34" charset="0"/>
                <a:ea typeface="Calibri" panose="020F0502020204030204" pitchFamily="34" charset="0"/>
                <a:cs typeface="Times New Roman" panose="02020603050405020304" pitchFamily="18" charset="0"/>
              </a:rPr>
              <a:t> – ворчунья. Какими словами, оборотами речи автор выражает свое отношение к Зиме? </a:t>
            </a:r>
          </a:p>
          <a:p>
            <a:pPr algn="ctr">
              <a:lnSpc>
                <a:spcPct val="107000"/>
              </a:lnSpc>
              <a:spcAft>
                <a:spcPts val="800"/>
              </a:spcAft>
            </a:pPr>
            <a:r>
              <a:rPr lang="ru-RU" sz="2400" b="1" dirty="0">
                <a:effectLst/>
                <a:latin typeface="Calibri" panose="020F0502020204030204" pitchFamily="34" charset="0"/>
                <a:ea typeface="Calibri" panose="020F0502020204030204" pitchFamily="34" charset="0"/>
                <a:cs typeface="Times New Roman" panose="02020603050405020304" pitchFamily="18" charset="0"/>
              </a:rPr>
              <a:t>Весна </a:t>
            </a:r>
            <a:r>
              <a:rPr lang="ru-RU" sz="2400" dirty="0">
                <a:effectLst/>
                <a:latin typeface="Calibri" panose="020F0502020204030204" pitchFamily="34" charset="0"/>
                <a:ea typeface="Calibri" panose="020F0502020204030204" pitchFamily="34" charset="0"/>
                <a:cs typeface="Times New Roman" panose="02020603050405020304" pitchFamily="18" charset="0"/>
              </a:rPr>
              <a:t>– хохотунья. С помощью каких слов Тютчев передает свое отношение к Весне?</a:t>
            </a:r>
          </a:p>
          <a:p>
            <a:pPr algn="ctr">
              <a:lnSpc>
                <a:spcPct val="107000"/>
              </a:lnSpc>
              <a:spcAft>
                <a:spcPts val="800"/>
              </a:spcAft>
            </a:pPr>
            <a:r>
              <a:rPr lang="ru-RU" sz="2400" dirty="0">
                <a:effectLst/>
                <a:latin typeface="Calibri" panose="020F0502020204030204" pitchFamily="34" charset="0"/>
                <a:ea typeface="Calibri" panose="020F0502020204030204" pitchFamily="34" charset="0"/>
                <a:cs typeface="Times New Roman" panose="02020603050405020304" pitchFamily="18" charset="0"/>
              </a:rPr>
              <a:t>Какое изобразительно-выразительное средство использует поэт для изображения Зимы и Весны? </a:t>
            </a:r>
          </a:p>
        </p:txBody>
      </p:sp>
    </p:spTree>
    <p:extLst>
      <p:ext uri="{BB962C8B-B14F-4D97-AF65-F5344CB8AC3E}">
        <p14:creationId xmlns:p14="http://schemas.microsoft.com/office/powerpoint/2010/main" val="136324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D88387-434A-4A49-A65C-9BCF3E0E115C}"/>
              </a:ext>
            </a:extLst>
          </p:cNvPr>
          <p:cNvSpPr>
            <a:spLocks noGrp="1"/>
          </p:cNvSpPr>
          <p:nvPr>
            <p:ph type="title"/>
          </p:nvPr>
        </p:nvSpPr>
        <p:spPr>
          <a:xfrm>
            <a:off x="838200" y="365125"/>
            <a:ext cx="7785295" cy="633681"/>
          </a:xfrm>
        </p:spPr>
        <p:txBody>
          <a:bodyPr>
            <a:normAutofit fontScale="90000"/>
          </a:bodyPr>
          <a:lstStyle/>
          <a:p>
            <a:r>
              <a:rPr lang="ru-RU" dirty="0"/>
              <a:t>Нисский «Февраль. Подмосковье»</a:t>
            </a:r>
          </a:p>
        </p:txBody>
      </p:sp>
      <p:pic>
        <p:nvPicPr>
          <p:cNvPr id="16386" name="Picture 2" descr="Нисский Февраль Подмосковье">
            <a:extLst>
              <a:ext uri="{FF2B5EF4-FFF2-40B4-BE49-F238E27FC236}">
                <a16:creationId xmlns:a16="http://schemas.microsoft.com/office/drawing/2014/main" id="{6F64C36D-648A-4607-AFE0-E4B190FE14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7105" y="1765495"/>
            <a:ext cx="6461764" cy="400629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9FC4421-3B6F-49F0-BD6B-7A5315CA08A3}"/>
              </a:ext>
            </a:extLst>
          </p:cNvPr>
          <p:cNvSpPr txBox="1"/>
          <p:nvPr/>
        </p:nvSpPr>
        <p:spPr>
          <a:xfrm>
            <a:off x="450462" y="1086211"/>
            <a:ext cx="5086643" cy="5355312"/>
          </a:xfrm>
          <a:prstGeom prst="rect">
            <a:avLst/>
          </a:prstGeom>
          <a:noFill/>
        </p:spPr>
        <p:txBody>
          <a:bodyPr wrap="square">
            <a:spAutoFit/>
          </a:bodyPr>
          <a:lstStyle/>
          <a:p>
            <a:r>
              <a:rPr lang="ru-RU" b="0" i="0" dirty="0">
                <a:solidFill>
                  <a:srgbClr val="333333"/>
                </a:solidFill>
                <a:effectLst/>
                <a:latin typeface="Arial" panose="020B0604020202020204" pitchFamily="34" charset="0"/>
              </a:rPr>
              <a:t>Художник передал зимние окрестности города в светлых, бело-розовых тонах, выражая свое настроение, вызванное красотой зимы в окрестностях города. </a:t>
            </a:r>
          </a:p>
          <a:p>
            <a:r>
              <a:rPr lang="ru-RU" b="0" i="0" dirty="0">
                <a:solidFill>
                  <a:srgbClr val="333333"/>
                </a:solidFill>
                <a:effectLst/>
                <a:latin typeface="Arial" panose="020B0604020202020204" pitchFamily="34" charset="0"/>
              </a:rPr>
              <a:t>Простая картина Подмосковья: еловый лес, железнодорожная насыпь, шоссе с автомобилями. Все самое обыденное, вплоть до деревянного дома и лыжников. Тем не менее, цветовая гамма картины передает нам радостное настроение, нежность и умиротворение. Появляется ощущение, словно на полотне не зима, а начало весны, что, впрочем, и недалеко от истины. Ведь именно в феврале ощущается приближение новой поры года, вместе со светом, яркостью неба и пушистостью облаков. И это мастерски передано в картине рыхлостью сугробов, легкой одеждой лыжников, яркостью красок.</a:t>
            </a:r>
            <a:endParaRPr lang="ru-RU" dirty="0"/>
          </a:p>
        </p:txBody>
      </p:sp>
    </p:spTree>
    <p:extLst>
      <p:ext uri="{BB962C8B-B14F-4D97-AF65-F5344CB8AC3E}">
        <p14:creationId xmlns:p14="http://schemas.microsoft.com/office/powerpoint/2010/main" val="3999531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10A265-76A3-4745-958E-C554ECFF0084}"/>
              </a:ext>
            </a:extLst>
          </p:cNvPr>
          <p:cNvSpPr>
            <a:spLocks noGrp="1"/>
          </p:cNvSpPr>
          <p:nvPr>
            <p:ph type="title"/>
          </p:nvPr>
        </p:nvSpPr>
        <p:spPr/>
        <p:txBody>
          <a:bodyPr/>
          <a:lstStyle/>
          <a:p>
            <a:r>
              <a:rPr lang="ru-RU" dirty="0"/>
              <a:t>И. Шишкин «Зима»</a:t>
            </a:r>
          </a:p>
        </p:txBody>
      </p:sp>
      <p:pic>
        <p:nvPicPr>
          <p:cNvPr id="17410" name="Picture 2" descr="Шишкин Зима">
            <a:extLst>
              <a:ext uri="{FF2B5EF4-FFF2-40B4-BE49-F238E27FC236}">
                <a16:creationId xmlns:a16="http://schemas.microsoft.com/office/drawing/2014/main" id="{4D8D8F34-471A-4BD1-A2BA-69FC7E3A80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3865" y="1468827"/>
            <a:ext cx="7412955" cy="480131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36D83FA-BC90-4492-9FF7-B850DEBE7D51}"/>
              </a:ext>
            </a:extLst>
          </p:cNvPr>
          <p:cNvSpPr txBox="1"/>
          <p:nvPr/>
        </p:nvSpPr>
        <p:spPr>
          <a:xfrm>
            <a:off x="436098" y="1414562"/>
            <a:ext cx="4107767" cy="4801314"/>
          </a:xfrm>
          <a:prstGeom prst="rect">
            <a:avLst/>
          </a:prstGeom>
          <a:noFill/>
        </p:spPr>
        <p:txBody>
          <a:bodyPr wrap="square">
            <a:spAutoFit/>
          </a:bodyPr>
          <a:lstStyle/>
          <a:p>
            <a:r>
              <a:rPr lang="ru-RU" b="0" i="0" dirty="0">
                <a:solidFill>
                  <a:srgbClr val="333333"/>
                </a:solidFill>
                <a:effectLst/>
                <a:latin typeface="Arial" panose="020B0604020202020204" pitchFamily="34" charset="0"/>
              </a:rPr>
              <a:t>     Только густо-темные деревья, только белый снег. Множество деревьев - стволов и веток, огромные снежные сугробы. И больше ничего.</a:t>
            </a:r>
          </a:p>
          <a:p>
            <a:r>
              <a:rPr lang="ru-RU" b="0" i="0" dirty="0">
                <a:solidFill>
                  <a:srgbClr val="333333"/>
                </a:solidFill>
                <a:effectLst/>
                <a:latin typeface="Arial" panose="020B0604020202020204" pitchFamily="34" charset="0"/>
              </a:rPr>
              <a:t>     Перед нами величественное изображение дремучего зимнего леса. На переднем плане мы видим и поваленные старые стволы, и крупные ветви, и молодую поросль - маленькие елочки. Все это покрыто толстым слоем снега, а часто - только угадывается под снегом. На снегу нет ни человеческого, ни звериного следа - это абсолютно пустынный, немой, скованный морозом лес. Жизнь замерла в нем.</a:t>
            </a:r>
            <a:endParaRPr lang="ru-RU" dirty="0"/>
          </a:p>
        </p:txBody>
      </p:sp>
    </p:spTree>
    <p:extLst>
      <p:ext uri="{BB962C8B-B14F-4D97-AF65-F5344CB8AC3E}">
        <p14:creationId xmlns:p14="http://schemas.microsoft.com/office/powerpoint/2010/main" val="2093229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0A8C48-1883-46FB-8723-425BB3943EBA}"/>
              </a:ext>
            </a:extLst>
          </p:cNvPr>
          <p:cNvSpPr>
            <a:spLocks noGrp="1"/>
          </p:cNvSpPr>
          <p:nvPr>
            <p:ph type="title"/>
          </p:nvPr>
        </p:nvSpPr>
        <p:spPr>
          <a:xfrm>
            <a:off x="831166" y="450166"/>
            <a:ext cx="5787683" cy="858130"/>
          </a:xfrm>
        </p:spPr>
        <p:txBody>
          <a:bodyPr>
            <a:normAutofit/>
          </a:bodyPr>
          <a:lstStyle/>
          <a:p>
            <a:r>
              <a:rPr lang="ru-RU" sz="3600" dirty="0"/>
              <a:t>И. Шишкин. «Зима в лесу».</a:t>
            </a:r>
          </a:p>
        </p:txBody>
      </p:sp>
      <p:pic>
        <p:nvPicPr>
          <p:cNvPr id="18434" name="Picture 2">
            <a:extLst>
              <a:ext uri="{FF2B5EF4-FFF2-40B4-BE49-F238E27FC236}">
                <a16:creationId xmlns:a16="http://schemas.microsoft.com/office/drawing/2014/main" id="{601C0526-2AC6-41C0-A387-0E966B6138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169" y="0"/>
            <a:ext cx="5298831" cy="69709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B43D4A5-9267-46E9-A53E-06D873119072}"/>
              </a:ext>
            </a:extLst>
          </p:cNvPr>
          <p:cNvSpPr txBox="1"/>
          <p:nvPr/>
        </p:nvSpPr>
        <p:spPr>
          <a:xfrm>
            <a:off x="831166" y="1308296"/>
            <a:ext cx="5547360" cy="5355312"/>
          </a:xfrm>
          <a:prstGeom prst="rect">
            <a:avLst/>
          </a:prstGeom>
          <a:noFill/>
        </p:spPr>
        <p:txBody>
          <a:bodyPr wrap="square">
            <a:spAutoFit/>
          </a:bodyPr>
          <a:lstStyle/>
          <a:p>
            <a:r>
              <a:rPr lang="ru-RU" b="0" i="0" dirty="0">
                <a:solidFill>
                  <a:srgbClr val="333333"/>
                </a:solidFill>
                <a:effectLst/>
                <a:latin typeface="Arial" panose="020B0604020202020204" pitchFamily="34" charset="0"/>
              </a:rPr>
              <a:t>     Иван Шишкин сочетал темные и светлые оттенки красок для пейзажа, разбавив их сине-голубым оттенком неба. С одной стороны нарисован лес, покрытый белым инеем. Обращая внимание на эту сторону, кажется, что попал в снежное царство. А противоположная сторона более темная. Могучие стволы деревьев манят к себе, хочется пройти в сумрачный мир тишины, скрытый за ними. </a:t>
            </a:r>
          </a:p>
          <a:p>
            <a:pPr algn="just" fontAlgn="base"/>
            <a:r>
              <a:rPr lang="ru-RU" b="0" i="0" dirty="0">
                <a:solidFill>
                  <a:srgbClr val="333333"/>
                </a:solidFill>
                <a:effectLst/>
                <a:latin typeface="Arial" panose="020B0604020202020204" pitchFamily="34" charset="0"/>
              </a:rPr>
              <a:t>     Лучи утреннего солнца пронзают своим светом каждую ветку, каждый куст этого пейзажа. Кажется, что посередине проходит дорожка, которая разделяет лес на две части. И где-то вдали виднеется выход из лесного царства.</a:t>
            </a:r>
          </a:p>
          <a:p>
            <a:pPr algn="just" fontAlgn="base"/>
            <a:r>
              <a:rPr lang="ru-RU" b="0" i="0" dirty="0">
                <a:solidFill>
                  <a:srgbClr val="333333"/>
                </a:solidFill>
                <a:effectLst/>
                <a:latin typeface="Arial" panose="020B0604020202020204" pitchFamily="34" charset="0"/>
              </a:rPr>
              <a:t>Над верхушками деревьев раскинулось бесконечное небо. Где-то далеко оно еще бледно-голубое. Но над лесом его цвет яркий и манящий. Небо словно океан, такое же прекрасное и холодное.</a:t>
            </a:r>
          </a:p>
        </p:txBody>
      </p:sp>
    </p:spTree>
    <p:extLst>
      <p:ext uri="{BB962C8B-B14F-4D97-AF65-F5344CB8AC3E}">
        <p14:creationId xmlns:p14="http://schemas.microsoft.com/office/powerpoint/2010/main" val="232043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FB058D-8AF1-474E-AC3E-84D62800C807}"/>
              </a:ext>
            </a:extLst>
          </p:cNvPr>
          <p:cNvSpPr txBox="1"/>
          <p:nvPr/>
        </p:nvSpPr>
        <p:spPr>
          <a:xfrm>
            <a:off x="838199" y="1209823"/>
            <a:ext cx="5886157" cy="4708981"/>
          </a:xfrm>
          <a:prstGeom prst="rect">
            <a:avLst/>
          </a:prstGeom>
          <a:noFill/>
        </p:spPr>
        <p:txBody>
          <a:bodyPr wrap="square">
            <a:spAutoFit/>
          </a:bodyPr>
          <a:lstStyle/>
          <a:p>
            <a:pPr algn="just"/>
            <a:r>
              <a:rPr lang="ru-RU" sz="2000" b="0" i="0" dirty="0">
                <a:solidFill>
                  <a:srgbClr val="181818"/>
                </a:solidFill>
                <a:effectLst/>
                <a:latin typeface="Open Sans" panose="020B0606030504020204" pitchFamily="34" charset="0"/>
              </a:rPr>
              <a:t>Иван </a:t>
            </a:r>
            <a:r>
              <a:rPr lang="ru-RU" sz="2000" b="0" i="0" dirty="0" err="1">
                <a:solidFill>
                  <a:srgbClr val="181818"/>
                </a:solidFill>
                <a:effectLst/>
                <a:latin typeface="Open Sans" panose="020B0606030504020204" pitchFamily="34" charset="0"/>
              </a:rPr>
              <a:t>Саввич</a:t>
            </a:r>
            <a:r>
              <a:rPr lang="ru-RU" sz="2000" b="0" i="0" dirty="0">
                <a:solidFill>
                  <a:srgbClr val="181818"/>
                </a:solidFill>
                <a:effectLst/>
                <a:latin typeface="Open Sans" panose="020B0606030504020204" pitchFamily="34" charset="0"/>
              </a:rPr>
              <a:t> Никитин (1824-1861) Русский самобытный поэт 19 века. Значительное место в творчестве поэта занимают стихотворения, обрисовывающие быт обычного простолюдина. В них ярко выражена любовь к своему народу. И. С. Никитин - проникновенный певец природы, обогатил русскую поэзию большим числом шедевров пейзажной лирики. Жизнь и биография Ивана Никитина ярко переданы в его творчестве, где поэт стремится осмыслить свое существование, понимает чувство неудовлетворенности собственного бытия. Успокоение он находил в природе и религии.</a:t>
            </a:r>
            <a:endParaRPr lang="ru-RU" sz="2000" dirty="0"/>
          </a:p>
        </p:txBody>
      </p:sp>
      <p:pic>
        <p:nvPicPr>
          <p:cNvPr id="11266" name="Picture 2" descr="почитатели грамотности: И.С.НИКИТИН">
            <a:extLst>
              <a:ext uri="{FF2B5EF4-FFF2-40B4-BE49-F238E27FC236}">
                <a16:creationId xmlns:a16="http://schemas.microsoft.com/office/drawing/2014/main" id="{A015F036-AC72-4311-9D7A-BEEE1C07E2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9452" y="1209823"/>
            <a:ext cx="3363009" cy="4446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781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999BD0-B617-44FD-8771-76F24B5364F5}"/>
              </a:ext>
            </a:extLst>
          </p:cNvPr>
          <p:cNvSpPr>
            <a:spLocks noGrp="1"/>
          </p:cNvSpPr>
          <p:nvPr>
            <p:ph type="title"/>
          </p:nvPr>
        </p:nvSpPr>
        <p:spPr>
          <a:xfrm>
            <a:off x="838200" y="872197"/>
            <a:ext cx="10515600" cy="5373858"/>
          </a:xfrm>
        </p:spPr>
        <p:txBody>
          <a:bodyPr>
            <a:normAutofit fontScale="90000"/>
          </a:bodyPr>
          <a:lstStyle/>
          <a:p>
            <a:r>
              <a:rPr lang="ru-RU" sz="4400" dirty="0"/>
              <a:t>Прочитайте стихотворение Никитина </a:t>
            </a:r>
            <a:r>
              <a:rPr lang="ru-RU" sz="4400" b="1" dirty="0"/>
              <a:t>«Зимняя ночь в деревне».</a:t>
            </a:r>
            <a:br>
              <a:rPr lang="ru-RU" sz="4400" dirty="0"/>
            </a:br>
            <a:r>
              <a:rPr lang="ru-RU" sz="2200" dirty="0"/>
              <a:t>С помощью каких средств языка поэт передает настроение?</a:t>
            </a:r>
            <a:br>
              <a:rPr lang="ru-RU" sz="2200" dirty="0"/>
            </a:br>
            <a:r>
              <a:rPr lang="ru-RU" dirty="0"/>
              <a:t>«Как весел грохот летних бурь, </a:t>
            </a:r>
            <a:br>
              <a:rPr lang="ru-RU" dirty="0"/>
            </a:br>
            <a:r>
              <a:rPr lang="ru-RU" dirty="0"/>
              <a:t>Когда взметая прах летучий,</a:t>
            </a:r>
            <a:br>
              <a:rPr lang="ru-RU" dirty="0"/>
            </a:br>
            <a:r>
              <a:rPr lang="ru-RU" dirty="0"/>
              <a:t>Гроза, нахлынувшая тучей,</a:t>
            </a:r>
            <a:br>
              <a:rPr lang="ru-RU" dirty="0"/>
            </a:br>
            <a:r>
              <a:rPr lang="ru-RU" dirty="0"/>
              <a:t>Смутит небесную лазурь».</a:t>
            </a:r>
            <a:br>
              <a:rPr lang="ru-RU" dirty="0"/>
            </a:br>
            <a:r>
              <a:rPr lang="ru-RU" sz="2200" dirty="0"/>
              <a:t>Какому времени года посвятил Ф.И. Тютчев это стихотворение?</a:t>
            </a:r>
            <a:br>
              <a:rPr lang="ru-RU" sz="2200" dirty="0"/>
            </a:br>
            <a:r>
              <a:rPr lang="ru-RU" sz="2700" i="1" dirty="0"/>
              <a:t>Прочитайте это стихотворение. Какие слова передают веселое настроение?</a:t>
            </a:r>
            <a:br>
              <a:rPr lang="ru-RU" sz="2700" i="1" dirty="0"/>
            </a:br>
            <a:r>
              <a:rPr lang="ru-RU" sz="2700" i="1" dirty="0"/>
              <a:t>Каким предстаёт в стихотворении Тютчева летний пейзаж? </a:t>
            </a:r>
          </a:p>
        </p:txBody>
      </p:sp>
    </p:spTree>
    <p:extLst>
      <p:ext uri="{BB962C8B-B14F-4D97-AF65-F5344CB8AC3E}">
        <p14:creationId xmlns:p14="http://schemas.microsoft.com/office/powerpoint/2010/main" val="128552740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TotalTime>
  <Words>1117</Words>
  <Application>Microsoft Office PowerPoint</Application>
  <PresentationFormat>Широкоэкранный</PresentationFormat>
  <Paragraphs>35</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Calibri Light</vt:lpstr>
      <vt:lpstr>Open Sans</vt:lpstr>
      <vt:lpstr>Verdana</vt:lpstr>
      <vt:lpstr>Тема Office</vt:lpstr>
      <vt:lpstr>«Русские поэты XIX века о Родине, родной природе и о себе…»</vt:lpstr>
      <vt:lpstr>«На стеклах легкие узоры, Деревья в зимнем серебре, И мягко устланные горы Зимы блистательным ковром. Всё ярко, всё бело кругом».  О каком времени года написал А.С. Пушкин?</vt:lpstr>
      <vt:lpstr>Фёдор Иванович Тютчев (1803-1873) Знаменитый русский поэт, дипломат и публицист. Автор более 400 стихотворений. Основные темы стихотворений: Родина, природа, любовь, размышления о смысле жизни. В философской лирике, в любовной, в пейзажной обязательно присутствовали размышления о роковых вопросах бытия и о предназначении человека.</vt:lpstr>
      <vt:lpstr>Прочитайте стихотворение Тютчева  «Зима недаром злится…»</vt:lpstr>
      <vt:lpstr>Нисский «Февраль. Подмосковье»</vt:lpstr>
      <vt:lpstr>И. Шишкин «Зима»</vt:lpstr>
      <vt:lpstr>И. Шишкин. «Зима в лесу».</vt:lpstr>
      <vt:lpstr>Презентация PowerPoint</vt:lpstr>
      <vt:lpstr>Прочитайте стихотворение Никитина «Зимняя ночь в деревне». С помощью каких средств языка поэт передает настроение? «Как весел грохот летних бурь,  Когда взметая прах летучий, Гроза, нахлынувшая тучей, Смутит небесную лазурь». Какому времени года посвятил Ф.И. Тютчев это стихотворение? Прочитайте это стихотворение. Какие слова передают веселое настроение? Каким предстаёт в стихотворении Тютчева летний пейзаж? </vt:lpstr>
      <vt:lpstr>Прочитайте стихотворение Тютчева «Весенние воды» Как Вы думаете, почему в стихотворении автор использует так много глаголов? Какое настроение преобладает в первой части стихотворения?</vt:lpstr>
      <vt:lpstr>Рассмотрите репродукцию картины И. Левитана «Март».  Назовите приметы весны, изображенные художником на картине.</vt:lpstr>
      <vt:lpstr>Алексей Николаевич Плещеев (1825-1893) - писатель, поэт, переводчик, театральный критик. Многие произведения поэта (особенно-стихи для детей) стали хрестоматиными, считаются классикой.  На стихи Плещеева известнейшими русскими композиторами написаны более 100 романсов.</vt:lpstr>
      <vt:lpstr>Прочитайте стихотворение А.Н. Плещеева «Весна»  Так ли безмятежно радостна интонация стихотворения? Только ли о природе слова автора: «Пора метелей злых и бурь / Опять надолго миновала…»?</vt:lpstr>
      <vt:lpstr>Прочитайте стихотворение Ф.И. Тютчева «Есть в осени первоначальной …»   Какие эпитеты использует поэт в стихотворении для создания образа осени? Какие из них звучат особенно музыкально?</vt:lpstr>
      <vt:lpstr>Презентация PowerPoint</vt:lpstr>
      <vt:lpstr>Познакомьтесь с репродукцией картины  И. Остроухова «Золотая осень». Какие цвета преобладают? Что изображено на переднем плане картины?</vt:lpstr>
      <vt:lpstr>Презентация PowerPoint</vt:lpstr>
      <vt:lpstr>Домашнее задание по литературе:   выучить стихотворение Ф.И. Тютчева «Зима недаром злится»;  подготовить выразительное чтение стихотворений.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«Русские поэты XIX века о Родине, родной природе и о себе…»</dc:title>
  <dc:creator>tomilen.553@yandex.ru</dc:creator>
  <cp:lastModifiedBy>tomilen.553@yandex.ru</cp:lastModifiedBy>
  <cp:revision>19</cp:revision>
  <dcterms:created xsi:type="dcterms:W3CDTF">2022-01-24T22:56:37Z</dcterms:created>
  <dcterms:modified xsi:type="dcterms:W3CDTF">2022-05-03T03:05:24Z</dcterms:modified>
</cp:coreProperties>
</file>