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94" r:id="rId4"/>
    <p:sldId id="272" r:id="rId5"/>
    <p:sldId id="276" r:id="rId6"/>
    <p:sldId id="290" r:id="rId7"/>
    <p:sldId id="277" r:id="rId8"/>
    <p:sldId id="289" r:id="rId9"/>
    <p:sldId id="291" r:id="rId10"/>
    <p:sldId id="292" r:id="rId11"/>
    <p:sldId id="293" r:id="rId12"/>
    <p:sldId id="284" r:id="rId13"/>
    <p:sldId id="286" r:id="rId14"/>
    <p:sldId id="285" r:id="rId15"/>
    <p:sldId id="288" r:id="rId16"/>
    <p:sldId id="28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FCDE9F-19A4-43BE-B3F3-19578D0EF4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720E1DE-B5A2-46FF-A7C2-52EAF6DD4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6ACE3E-F50B-47F5-AA5F-D90892E7A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EB8E47-7648-4421-82E8-620CFDED4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8D0240-B0DE-43AB-9D61-59D1E1DEE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656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5EC7DC-F59E-4ADE-8F4F-E0EBC41C6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43D724-56FD-407F-B405-18B671934F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D65E3B-DF7E-4C86-AFA0-6B3314469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7ED42D-1E10-41A7-8B77-5B7B052E7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C9CB6B-FCE1-4CBA-AEC0-0FF3025BA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570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963E12C-2A5E-4190-9212-D9E0ED263F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44CADCF-1358-4D42-8FE7-53E842E18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CE11BD-9CB8-4695-B4FF-23F0AA530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0B4D3C-91B7-4E7E-80D7-916E2C89A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6AA58C-9253-42F9-86A2-254CE7E48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83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EBCC05-EF2E-4829-BCAB-8478B4103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D8221-2E82-48A0-922F-907678116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4A109A-3AAC-4657-91D8-69245B036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C2D093-80E3-4DBF-B068-7C0E0144B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8B0A11-9C82-4CDD-A3A3-C0D5DA38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82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75C19-AC5D-45DE-9123-5219C48F4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63D9E5-3B45-4888-8AE6-845EA52AA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21816C-7706-4BE3-96EA-01149DE0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7992DB-1557-4E8F-96CA-9A0A1DB90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83519A-333F-4817-BD53-1D1F96291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559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A3FA4E-3696-4121-9A8C-2998C75B9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2F3E67-C177-419F-88EB-A6E8AC1BBA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034813-6E55-482E-8DD7-5E5433A63C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F72FD01-47D1-4302-AF01-CAD57798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1496DED-81E4-42A6-B813-17E5EEDC7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5F19CE-486F-413F-8A13-E7BFF0107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571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BF6459-0ACF-413C-BC39-9A7F41BC1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CDBC45-D44B-4CF6-A16C-FCF4D3942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AAE357-AE52-4A2B-9BF7-BEA2AAFEE2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F9132A7-2AFC-4ACA-9C4E-512093F9DF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C10BAF1-8667-4C36-92DC-95CC4EB195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A0203C2-3197-4B6D-9321-47775A3B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8FCA16-25FA-4AA2-A858-CCD8F3FB4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28801C0-8AD8-4D6B-B53A-F284829F6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9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784D8C-DF25-4F19-AB79-58E556BCA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3D80B6-07D0-472C-8BFE-453EF6883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24CB7E2-0F70-4CDB-8C65-CEA00E466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325AC56-7912-4072-8408-55BC9F989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52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B5D03F-A9A5-4B11-8BB5-D470B1CD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2D150AF-16FA-44E4-9DEA-C95A92471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2261A04-F8AF-4C9D-8EE7-F26C5E622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240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06853F-A1D4-4C17-AC15-D35E252E9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F54F18-B4BA-4807-9D9D-EF3FC376FA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C32B86-B556-4AFC-BF40-7184EFFAB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0AAE23-BA2D-49E7-AE22-3753598A1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B9F7F3-AA1C-4837-A22D-039DAEE0F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6E916A2-8EFD-4490-A0EB-23E4BF629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231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CEB834-E1DF-4913-9464-BDD82B1D0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74BC7D8-3AEA-404B-914D-1D3E788311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6CCFAE-4449-48B9-83C8-DED7320B0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9FC9606-B89A-47F6-9696-4281787D0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2160FDD-20DA-493A-8EF0-CA9533CB8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33A172A-E7C0-4AEC-8285-A61A8808B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51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F8F49-99C6-45F8-BF66-1527C0C37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8F15AA-97ED-4D31-B848-976D49B31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128B6E-5B6A-4A86-AFD5-B7E2A95065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7BA80-4B86-466E-82AC-36E7941D6B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1AE5A0-5E8B-465A-9C62-140CDDFEC1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32CD02-66A7-4A84-AA5D-A9A9AF53F3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5A928-5D72-4874-BCD5-465865A95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483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467E27-9C9B-420D-94AF-6C8404601A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«Русские поэты </a:t>
            </a:r>
            <a:r>
              <a:rPr lang="en-US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XIX</a:t>
            </a:r>
            <a:r>
              <a:rPr lang="ru-RU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 века о Родине, родной природе и о себе…»</a:t>
            </a:r>
            <a:br>
              <a:rPr lang="ru-RU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980CD16-75C2-4D69-AE1D-7155571A59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04714"/>
            <a:ext cx="9144000" cy="1828800"/>
          </a:xfrm>
        </p:spPr>
        <p:txBody>
          <a:bodyPr/>
          <a:lstStyle/>
          <a:p>
            <a:r>
              <a:rPr lang="ru-RU"/>
              <a:t>Урок 2.</a:t>
            </a:r>
            <a:endParaRPr lang="ru-RU" dirty="0"/>
          </a:p>
          <a:p>
            <a:endParaRPr lang="ru-RU" dirty="0"/>
          </a:p>
          <a:p>
            <a:r>
              <a:rPr lang="ru-RU" dirty="0"/>
              <a:t>Учебник (1 часть). </a:t>
            </a:r>
          </a:p>
        </p:txBody>
      </p:sp>
    </p:spTree>
    <p:extLst>
      <p:ext uri="{BB962C8B-B14F-4D97-AF65-F5344CB8AC3E}">
        <p14:creationId xmlns:p14="http://schemas.microsoft.com/office/powerpoint/2010/main" val="3477100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F9A7C0-F13C-4BFD-BA2A-3427AA116B3C}"/>
              </a:ext>
            </a:extLst>
          </p:cNvPr>
          <p:cNvSpPr txBox="1"/>
          <p:nvPr/>
        </p:nvSpPr>
        <p:spPr>
          <a:xfrm>
            <a:off x="799514" y="1047775"/>
            <a:ext cx="10592972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Прочитайте стихотворение (стр. 252-253)</a:t>
            </a:r>
            <a:r>
              <a:rPr lang="ru-RU" b="1" dirty="0"/>
              <a:t>.</a:t>
            </a:r>
            <a:endParaRPr lang="ru-RU" b="0" i="0" dirty="0">
              <a:solidFill>
                <a:srgbClr val="FF0000"/>
              </a:solidFill>
              <a:effectLst/>
              <a:latin typeface="tahoma" panose="020B0604030504040204" pitchFamily="34" charset="0"/>
            </a:endParaRPr>
          </a:p>
          <a:p>
            <a:pPr algn="ctr"/>
            <a:r>
              <a:rPr lang="ru-RU" b="0" i="0" dirty="0">
                <a:solidFill>
                  <a:srgbClr val="FF0000"/>
                </a:solidFill>
                <a:effectLst/>
                <a:latin typeface="tahoma" panose="020B0604030504040204" pitchFamily="34" charset="0"/>
              </a:rPr>
              <a:t>Анализ стихотворения Майкова «Ласточки»</a:t>
            </a:r>
          </a:p>
          <a:p>
            <a:pPr algn="ctr"/>
            <a:endParaRPr lang="ru-RU" b="0" i="0" dirty="0">
              <a:solidFill>
                <a:srgbClr val="FF0000"/>
              </a:solidFill>
              <a:effectLst/>
              <a:latin typeface="tahoma" panose="020B0604030504040204" pitchFamily="34" charset="0"/>
            </a:endParaRPr>
          </a:p>
          <a:p>
            <a:pPr marL="342900" indent="-342900" algn="just">
              <a:buAutoNum type="arabicPeriod"/>
            </a:pPr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История создания. 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Стихотворение «Ласточки» написано в 1856 г., в период творческого расцвета Майкова.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2. </a:t>
            </a:r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Жанр произведения 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– лирическое стихотворение, в котором описаны печальные размышления героя по поводу наступившей осени.</a:t>
            </a:r>
            <a:endParaRPr lang="ru-RU" b="0" i="0" dirty="0">
              <a:solidFill>
                <a:srgbClr val="000000"/>
              </a:solidFill>
              <a:effectLst/>
              <a:latin typeface="gothampromedium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3. </a:t>
            </a:r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Основная идея стихотворения 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– грусть по безвозвратно прошедшему лету. Герой стихотворения с тоской смотрит на увядание собственного сада.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Главным образом, к которому обращается автор, являются ласточки – символ жизнерадостности и счастья. Автор очень остро чувствует свое одиночество. Ощущая свою связь с природой, он желает слиться с ней. Страстное желание поэта – иметь крылья, чтобы вместе с ласточками улететь подальше от тоскливой осени.</a:t>
            </a:r>
            <a:endParaRPr lang="ru-RU" b="0" i="0" dirty="0">
              <a:solidFill>
                <a:srgbClr val="000000"/>
              </a:solidFill>
              <a:effectLst/>
              <a:latin typeface="gothampromedium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4. </a:t>
            </a:r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Композиция. 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Стихотворение можно разделить на три части. </a:t>
            </a:r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Первые три строфы 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– описание чувств поэта при виде печальной картины увядающей природы. </a:t>
            </a:r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4 – 6 строфы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– счастливые воспоминания о ласточках, с которыми связано зарождение новой жизни («пять маленьких быстрых головок») в летние дни. </a:t>
            </a:r>
            <a:r>
              <a:rPr lang="ru-RU" b="1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Последняя строфа </a:t>
            </a:r>
            <a:r>
              <a:rPr lang="ru-RU" b="0" i="0" dirty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– подведение итогов, грустное возвращение автора к настоящему времени, его душевное стремление вслед за исчезнувшими птицами.</a:t>
            </a:r>
            <a:endParaRPr lang="ru-RU" b="0" i="0" dirty="0">
              <a:solidFill>
                <a:srgbClr val="000000"/>
              </a:solidFill>
              <a:effectLst/>
              <a:latin typeface="gothampromedium"/>
            </a:endParaRPr>
          </a:p>
        </p:txBody>
      </p:sp>
    </p:spTree>
    <p:extLst>
      <p:ext uri="{BB962C8B-B14F-4D97-AF65-F5344CB8AC3E}">
        <p14:creationId xmlns:p14="http://schemas.microsoft.com/office/powerpoint/2010/main" val="1433143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D331E8D-55CC-4D38-A0AF-449D4B08CF4E}"/>
              </a:ext>
            </a:extLst>
          </p:cNvPr>
          <p:cNvSpPr txBox="1"/>
          <p:nvPr/>
        </p:nvSpPr>
        <p:spPr>
          <a:xfrm>
            <a:off x="553329" y="538990"/>
            <a:ext cx="10747717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Изобразительно-выразительные средства, используемые </a:t>
            </a:r>
            <a:r>
              <a:rPr lang="ru-RU" sz="2400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Майковым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стихотворении. </a:t>
            </a:r>
          </a:p>
          <a:p>
            <a:pPr algn="just"/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стихотворении употребляются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эпитеты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форме наречий: «пышно», «грустно», «одиноко». Имеется очень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яркая метафора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«настурций огненный куст».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прием стихотворения – антитеза, т. е. противопоставление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 яркого лета печальной осени. При описании лета Майков использует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число восклицательных знаков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подчеркивая свою радость от воспоминаний. Тоска в финале стихотворения также обострена восклицаниями.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ексический повтор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«далеко, далеко, далеко».</a:t>
            </a:r>
          </a:p>
          <a:p>
            <a:pPr algn="just"/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мысль стихотворения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осознании лирическим героем скоротечности счастливых мгновений. Лето вместе с ласточками быстро пролетело и исчезло. Наступает пора грусти и печали, обостренных одиночеством и невозможностью улететь вслед за свободными птицами.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748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613AF1-BA15-46CF-A5FD-BF04809C4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4104"/>
            <a:ext cx="10515600" cy="2223330"/>
          </a:xfrm>
        </p:spPr>
        <p:txBody>
          <a:bodyPr>
            <a:noAutofit/>
          </a:bodyPr>
          <a:lstStyle/>
          <a:p>
            <a:pPr algn="just"/>
            <a:r>
              <a:rPr lang="ru-RU" sz="3600" dirty="0"/>
              <a:t>Постарайтесь прочитать стихотворение Майкова «Ласточки» (стр. 252-253) так, чтобы основная мысль каждой из частей была понятна вашим слушателям.</a:t>
            </a:r>
          </a:p>
        </p:txBody>
      </p:sp>
      <p:pic>
        <p:nvPicPr>
          <p:cNvPr id="2050" name="Picture 2" descr="Загадки про ласточку для детей | 16 лучших">
            <a:extLst>
              <a:ext uri="{FF2B5EF4-FFF2-40B4-BE49-F238E27FC236}">
                <a16:creationId xmlns:a16="http://schemas.microsoft.com/office/drawing/2014/main" id="{96C9856F-2EAD-4F8D-B1AA-7712B5C4D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3207434"/>
            <a:ext cx="4762500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277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1F13A4-92EE-4976-98FC-CE0652839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Литература и музыка.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DC3056-284E-4619-BB25-C86AB974DF74}"/>
              </a:ext>
            </a:extLst>
          </p:cNvPr>
          <p:cNvSpPr txBox="1"/>
          <p:nvPr/>
        </p:nvSpPr>
        <p:spPr>
          <a:xfrm>
            <a:off x="838199" y="1994321"/>
            <a:ext cx="1062696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444444"/>
                </a:solidFill>
                <a:effectLst/>
                <a:latin typeface="Verdana" panose="020B0604030504040204" pitchFamily="34" charset="0"/>
              </a:rPr>
              <a:t>Смена времен года - тема, которая испокон века притягивает внимание музыкантов. Прославленные композиторы в своих творениях воспевают истинную красоту зимы. Знаменитые мастера Антонио Вивальди, Йозеф Гайдн, Клод Дебюсси, Франц Шуберт, Петр Ильич Чайковский, Николай Андреевич Римский Корсаков, Александр Константинович Глазунов, Георгий Васильевич Свиридов обращались к теме «времена года», создавая свои шедевры.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03561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2C93C-A234-4C6E-8D7F-139756E2B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457"/>
            <a:ext cx="10515600" cy="1081231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/>
              <a:t>Времена года в произведениях русских композиторов 19 века.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AC4D23-E5E3-45C5-95EA-8F9380BD4474}"/>
              </a:ext>
            </a:extLst>
          </p:cNvPr>
          <p:cNvSpPr txBox="1"/>
          <p:nvPr/>
        </p:nvSpPr>
        <p:spPr>
          <a:xfrm>
            <a:off x="838200" y="2938161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1" i="0" dirty="0">
                <a:solidFill>
                  <a:srgbClr val="3C3C3C"/>
                </a:solidFill>
                <a:effectLst/>
                <a:latin typeface="Noto Serif" panose="02020600060500020200" pitchFamily="18" charset="0"/>
              </a:rPr>
              <a:t>Петр Чайковский, «Времена года. Весна»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46EB5F-F30D-4935-AEF8-91C5BADB57E2}"/>
              </a:ext>
            </a:extLst>
          </p:cNvPr>
          <p:cNvSpPr txBox="1"/>
          <p:nvPr/>
        </p:nvSpPr>
        <p:spPr>
          <a:xfrm>
            <a:off x="838200" y="3840852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1" i="0" dirty="0">
                <a:solidFill>
                  <a:srgbClr val="3C3C3C"/>
                </a:solidFill>
                <a:effectLst/>
                <a:latin typeface="Noto Serif" panose="02020600060500020200" pitchFamily="18" charset="0"/>
              </a:rPr>
              <a:t>Сергей Рахм</a:t>
            </a:r>
            <a:r>
              <a:rPr lang="ru-RU" i="0" dirty="0">
                <a:solidFill>
                  <a:srgbClr val="3C3C3C"/>
                </a:solidFill>
                <a:effectLst/>
                <a:latin typeface="Noto Serif" panose="02020600060500020200" pitchFamily="18" charset="0"/>
              </a:rPr>
              <a:t>ани</a:t>
            </a:r>
            <a:r>
              <a:rPr lang="ru-RU" b="1" i="0" dirty="0">
                <a:solidFill>
                  <a:srgbClr val="3C3C3C"/>
                </a:solidFill>
                <a:effectLst/>
                <a:latin typeface="Noto Serif" panose="02020600060500020200" pitchFamily="18" charset="0"/>
              </a:rPr>
              <a:t>нов, «Весенние воды»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8E7BB4-F314-4566-A3AF-F5ED54DB0E55}"/>
              </a:ext>
            </a:extLst>
          </p:cNvPr>
          <p:cNvSpPr txBox="1"/>
          <p:nvPr/>
        </p:nvSpPr>
        <p:spPr>
          <a:xfrm>
            <a:off x="838200" y="4776926"/>
            <a:ext cx="8590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444444"/>
                </a:solidFill>
                <a:effectLst/>
                <a:latin typeface="Verdana" panose="020B0604030504040204" pitchFamily="34" charset="0"/>
              </a:rPr>
              <a:t>Александр Глазунов, балет «Времена года».</a:t>
            </a:r>
            <a:endParaRPr lang="ru-RU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566DE9-8C3A-451F-A7A4-50741C038454}"/>
              </a:ext>
            </a:extLst>
          </p:cNvPr>
          <p:cNvSpPr txBox="1"/>
          <p:nvPr/>
        </p:nvSpPr>
        <p:spPr>
          <a:xfrm>
            <a:off x="838200" y="1994322"/>
            <a:ext cx="83093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i="1" dirty="0"/>
              <a:t>Знакомство с произведениями.</a:t>
            </a:r>
          </a:p>
        </p:txBody>
      </p:sp>
      <p:pic>
        <p:nvPicPr>
          <p:cNvPr id="1028" name="Picture 4" descr="Какой изображали раннюю весну на своих картинах великие русские художники">
            <a:extLst>
              <a:ext uri="{FF2B5EF4-FFF2-40B4-BE49-F238E27FC236}">
                <a16:creationId xmlns:a16="http://schemas.microsoft.com/office/drawing/2014/main" id="{03DE37C5-7035-4CCE-8903-4A51CC0EE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585" y="2136914"/>
            <a:ext cx="4742570" cy="340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354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 «Весна в лесу». Автор: Мельков Юрий.">
            <a:extLst>
              <a:ext uri="{FF2B5EF4-FFF2-40B4-BE49-F238E27FC236}">
                <a16:creationId xmlns:a16="http://schemas.microsoft.com/office/drawing/2014/main" id="{859CCE18-2F8E-436E-8F28-617636B37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572" y="0"/>
            <a:ext cx="9751728" cy="681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673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5FCD9E-C24A-41F3-AC25-3953A301F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3379"/>
            <a:ext cx="10515600" cy="4628270"/>
          </a:xfrm>
        </p:spPr>
        <p:txBody>
          <a:bodyPr>
            <a:normAutofit fontScale="90000"/>
          </a:bodyPr>
          <a:lstStyle/>
          <a:p>
            <a:r>
              <a:rPr lang="ru-RU" sz="3600" b="1" u="sng" dirty="0">
                <a:solidFill>
                  <a:srgbClr val="FF0000"/>
                </a:solidFill>
              </a:rPr>
              <a:t>Предыдущее </a:t>
            </a:r>
            <a:r>
              <a:rPr lang="ru-RU" sz="3600" b="1" u="sng" dirty="0" err="1">
                <a:solidFill>
                  <a:srgbClr val="FF0000"/>
                </a:solidFill>
              </a:rPr>
              <a:t>д.з</a:t>
            </a:r>
            <a:r>
              <a:rPr lang="ru-RU" sz="3600" b="1" u="sng" dirty="0">
                <a:solidFill>
                  <a:srgbClr val="FF0000"/>
                </a:solidFill>
              </a:rPr>
              <a:t>.</a:t>
            </a:r>
            <a:br>
              <a:rPr lang="ru-RU" sz="3600" dirty="0"/>
            </a:br>
            <a:r>
              <a:rPr lang="ru-RU" sz="3600" b="1" dirty="0"/>
              <a:t>выучить</a:t>
            </a:r>
            <a:r>
              <a:rPr lang="ru-RU" sz="3600" dirty="0"/>
              <a:t> стихотворение Ф.И. Тютчева «Зима недаром злится» (стр. 245) – можно записать видео выступления и отправить классному руководителю</a:t>
            </a:r>
            <a:br>
              <a:rPr lang="ru-RU" sz="3600" dirty="0"/>
            </a:br>
            <a:br>
              <a:rPr lang="ru-RU" dirty="0"/>
            </a:br>
            <a:r>
              <a:rPr lang="ru-RU" sz="3600" b="1" u="sng" dirty="0">
                <a:solidFill>
                  <a:srgbClr val="FF0000"/>
                </a:solidFill>
              </a:rPr>
              <a:t>(2 часть учебника!) </a:t>
            </a:r>
            <a:r>
              <a:rPr lang="ru-RU" sz="3600" dirty="0"/>
              <a:t>–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прочитать статью о биографии И.А. Бунина, подготовить пересказ этой статьи и ответить на вопросы: </a:t>
            </a:r>
            <a:b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1)Ч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то лежало в основе домашнего образования Бунина?</a:t>
            </a:r>
            <a:b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2) Какие черты характера писателя проявились в детстве?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08DBCE-E87D-478F-A1D9-691D03531372}"/>
              </a:ext>
            </a:extLst>
          </p:cNvPr>
          <p:cNvSpPr txBox="1"/>
          <p:nvPr/>
        </p:nvSpPr>
        <p:spPr>
          <a:xfrm>
            <a:off x="2638864" y="456161"/>
            <a:ext cx="761999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Домашнее задание по литературе: 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80971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CB275B-8FC2-4EAC-9F0E-C7AC1E1D1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13644"/>
          </a:xfrm>
        </p:spPr>
        <p:txBody>
          <a:bodyPr/>
          <a:lstStyle/>
          <a:p>
            <a:r>
              <a:rPr lang="ru-RU" dirty="0"/>
              <a:t>Прочитайте стихотворение Тютчева </a:t>
            </a:r>
            <a:r>
              <a:rPr lang="ru-RU" b="1" dirty="0"/>
              <a:t>«Весенние воды» </a:t>
            </a:r>
            <a:r>
              <a:rPr lang="ru-RU" dirty="0"/>
              <a:t>(стр.246)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Как Вы думаете, почему в стихотворении автор использует так много глаголов?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Какое настроение преобладает в первой части стихотворения?</a:t>
            </a:r>
          </a:p>
        </p:txBody>
      </p:sp>
    </p:spTree>
    <p:extLst>
      <p:ext uri="{BB962C8B-B14F-4D97-AF65-F5344CB8AC3E}">
        <p14:creationId xmlns:p14="http://schemas.microsoft.com/office/powerpoint/2010/main" val="1984865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1C79F2-B7AD-41C2-AB73-2B5BC03AEB81}"/>
              </a:ext>
            </a:extLst>
          </p:cNvPr>
          <p:cNvSpPr txBox="1"/>
          <p:nvPr/>
        </p:nvSpPr>
        <p:spPr>
          <a:xfrm>
            <a:off x="520504" y="367999"/>
            <a:ext cx="10874326" cy="6093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стихотворения Ф.И. Тютчева «Весенние воды»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создания.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Написано это произведение в 1830 году в Германии, где Тютчев встретил весну и поразился тому, как всё похоже на его родную Россию.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пробуждение природы с приходом весны.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 относится к пейзажной лирике.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все три строфы объединены общей идеей.</a:t>
            </a:r>
          </a:p>
          <a:p>
            <a:pPr algn="just"/>
            <a:r>
              <a:rPr lang="ru-RU" sz="24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Основная</a:t>
            </a:r>
            <a:r>
              <a:rPr lang="ru-RU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4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идея стихотворения</a:t>
            </a:r>
            <a:r>
              <a:rPr lang="ru-RU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– </a:t>
            </a:r>
            <a:r>
              <a:rPr lang="ru-RU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пробуждение природы с приходом весны, которому радуется всё. Описывая происходящие в окружающем мире </a:t>
            </a:r>
            <a:r>
              <a:rPr lang="ru-RU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перемены, Тютчев зорко подмечает все признаки, возвещающие приход весенних дней. ... Талые воды – это </a:t>
            </a:r>
            <a:r>
              <a:rPr lang="ru-RU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самая первая песня весны, под которую все и вся пробуждается от зимней сонливости.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Жанр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лирическое стихотворение.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Стихотворный размер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четырёхстопный ямб с перекрестной рифмой.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Эпитеты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“сонный брег”, “молодая Весна”, “тихие, тёплые майские дни”, “румяный, светлый хоровод”.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Метафоры –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“воды уж весной шумят”, воды – “гонцы весны”.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“воды бегут”, “весна идёт”, “дни толпятся”.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62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68709-0885-4189-989F-BF7569D8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3888545" cy="5894998"/>
          </a:xfrm>
        </p:spPr>
        <p:txBody>
          <a:bodyPr>
            <a:normAutofit/>
          </a:bodyPr>
          <a:lstStyle/>
          <a:p>
            <a:r>
              <a:rPr lang="ru-RU" sz="3200" dirty="0"/>
              <a:t>Рассмотрите репродукцию картины И. Левитана «Март» (стр. 247). Назовите приметы весны, изображенные художником на картине.</a:t>
            </a:r>
          </a:p>
        </p:txBody>
      </p:sp>
      <p:pic>
        <p:nvPicPr>
          <p:cNvPr id="12290" name="Picture 2" descr="Март (картина Левитана) — Википедия">
            <a:extLst>
              <a:ext uri="{FF2B5EF4-FFF2-40B4-BE49-F238E27FC236}">
                <a16:creationId xmlns:a16="http://schemas.microsoft.com/office/drawing/2014/main" id="{771621BF-903B-4A6F-AA21-C77976D33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1501"/>
            <a:ext cx="7194080" cy="589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641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B0F233-AB8C-4F58-9AA0-81E51375A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9822"/>
            <a:ext cx="10515600" cy="4473525"/>
          </a:xfrm>
        </p:spPr>
        <p:txBody>
          <a:bodyPr>
            <a:normAutofit/>
          </a:bodyPr>
          <a:lstStyle/>
          <a:p>
            <a:r>
              <a:rPr lang="ru-RU" dirty="0"/>
              <a:t>Прочитайте стихотворение А.Н. Плещеева </a:t>
            </a:r>
            <a:r>
              <a:rPr lang="ru-RU" b="1" dirty="0"/>
              <a:t>«Весна» </a:t>
            </a:r>
            <a:r>
              <a:rPr lang="ru-RU" dirty="0"/>
              <a:t>(стр. 248)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Так ли безмятежно радостна интонация стихотворения? Только ли о природе слова автора: «Пора метелей злых и бурь / Опять надолго миновала…»?</a:t>
            </a:r>
          </a:p>
        </p:txBody>
      </p:sp>
    </p:spTree>
    <p:extLst>
      <p:ext uri="{BB962C8B-B14F-4D97-AF65-F5344CB8AC3E}">
        <p14:creationId xmlns:p14="http://schemas.microsoft.com/office/powerpoint/2010/main" val="842134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59DE609-7DE9-4AC2-90D6-6A91BE0FA67C}"/>
              </a:ext>
            </a:extLst>
          </p:cNvPr>
          <p:cNvSpPr txBox="1"/>
          <p:nvPr/>
        </p:nvSpPr>
        <p:spPr>
          <a:xfrm>
            <a:off x="801857" y="470828"/>
            <a:ext cx="10888395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Анализ стихотворения Плещеева «Весна»</a:t>
            </a:r>
          </a:p>
          <a:p>
            <a:pPr algn="ctr"/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400" b="1" dirty="0"/>
              <a:t>История создания.</a:t>
            </a:r>
            <a:r>
              <a:rPr lang="ru-RU" sz="2400" dirty="0"/>
              <a:t> Стихотворение написано в 1872 году.</a:t>
            </a:r>
          </a:p>
          <a:p>
            <a:r>
              <a:rPr lang="ru-RU" sz="2400" b="1" dirty="0"/>
              <a:t>Тема стихотворения</a:t>
            </a:r>
            <a:r>
              <a:rPr lang="ru-RU" sz="2400" dirty="0"/>
              <a:t> – весеннее обновление природы, а также чувств и мечтаний человека.</a:t>
            </a:r>
          </a:p>
          <a:p>
            <a:r>
              <a:rPr lang="ru-RU" sz="2400" b="1" dirty="0"/>
              <a:t>Композиция.</a:t>
            </a:r>
            <a:r>
              <a:rPr lang="ru-RU" sz="2400" dirty="0"/>
              <a:t> Стихотворение состоит из трёх частей: в первой части описаны первые признаки наступления весны, во второй – радостные переживания, связанные с её приходом, в третьей – торжество единения природы и человека.</a:t>
            </a:r>
          </a:p>
          <a:p>
            <a:r>
              <a:rPr lang="ru-RU" sz="2400" b="1" dirty="0"/>
              <a:t>Жанр </a:t>
            </a:r>
            <a:r>
              <a:rPr lang="ru-RU" sz="2400" dirty="0"/>
              <a:t>– лирическое стихотворение.</a:t>
            </a:r>
          </a:p>
          <a:p>
            <a:r>
              <a:rPr lang="ru-RU" sz="2400" b="1" dirty="0"/>
              <a:t>Стихотворный размер</a:t>
            </a:r>
            <a:r>
              <a:rPr lang="ru-RU" sz="2400" dirty="0"/>
              <a:t> – четырёхстопный ямб с перекрестной рифмой.</a:t>
            </a:r>
          </a:p>
          <a:p>
            <a:r>
              <a:rPr lang="ru-RU" sz="2400" b="1" dirty="0"/>
              <a:t>Метафоры</a:t>
            </a:r>
            <a:r>
              <a:rPr lang="ru-RU" sz="2400" dirty="0"/>
              <a:t> – </a:t>
            </a:r>
            <a:r>
              <a:rPr lang="ru-RU" sz="2400" i="1" dirty="0"/>
              <a:t>«пора метелей злых и бурь», «небесная лазурь».</a:t>
            </a:r>
            <a:endParaRPr lang="ru-RU" sz="2400" dirty="0"/>
          </a:p>
          <a:p>
            <a:r>
              <a:rPr lang="ru-RU" sz="2400" b="1" dirty="0"/>
              <a:t>Эпитеты </a:t>
            </a:r>
            <a:r>
              <a:rPr lang="ru-RU" sz="2400" dirty="0"/>
              <a:t>– </a:t>
            </a:r>
            <a:r>
              <a:rPr lang="ru-RU" sz="2400" i="1" dirty="0"/>
              <a:t>«небесная», «беззаботных», «звонкий».</a:t>
            </a:r>
            <a:endParaRPr lang="ru-RU" sz="2400" dirty="0"/>
          </a:p>
          <a:p>
            <a:r>
              <a:rPr lang="ru-RU" sz="2400" b="1" dirty="0"/>
              <a:t>Олицетворения</a:t>
            </a:r>
            <a:r>
              <a:rPr lang="ru-RU" sz="2400" dirty="0"/>
              <a:t> – </a:t>
            </a:r>
            <a:r>
              <a:rPr lang="ru-RU" sz="2400" i="1" dirty="0"/>
              <a:t>«бегут ручьи», «лес оденется </a:t>
            </a:r>
            <a:r>
              <a:rPr lang="ru-RU" sz="2400" i="1" dirty="0" err="1"/>
              <a:t>листвою</a:t>
            </a:r>
            <a:r>
              <a:rPr lang="ru-RU" sz="2400" i="1" dirty="0"/>
              <a:t>», «зима унесла».</a:t>
            </a:r>
            <a:endParaRPr lang="ru-RU" sz="2400" dirty="0"/>
          </a:p>
          <a:p>
            <a:r>
              <a:rPr lang="ru-RU" sz="2400" b="1" dirty="0"/>
              <a:t>Инверсия</a:t>
            </a:r>
            <a:r>
              <a:rPr lang="ru-RU" sz="2400" dirty="0"/>
              <a:t> – </a:t>
            </a:r>
            <a:r>
              <a:rPr lang="ru-RU" sz="2400" i="1" dirty="0"/>
              <a:t>«тает снег», «засвищут соловьи».</a:t>
            </a:r>
            <a:endParaRPr lang="ru-RU" sz="2400" dirty="0"/>
          </a:p>
          <a:p>
            <a:r>
              <a:rPr lang="ru-RU" sz="2400" b="1" dirty="0"/>
              <a:t>Сравнения</a:t>
            </a:r>
            <a:r>
              <a:rPr lang="ru-RU" sz="2400" dirty="0"/>
              <a:t> – </a:t>
            </a:r>
            <a:r>
              <a:rPr lang="ru-RU" sz="2400" i="1" dirty="0"/>
              <a:t>«стучит, как будто ждёт чего-то».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08398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9F4948-7272-4F3F-BF63-F51B23981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9317"/>
            <a:ext cx="10515600" cy="5219114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Прочитайте стихотворение Ф.И. Тютчева </a:t>
            </a:r>
            <a:r>
              <a:rPr lang="ru-RU" b="1" dirty="0"/>
              <a:t>«Есть в осени первоначальной …» </a:t>
            </a:r>
            <a:r>
              <a:rPr lang="ru-RU" dirty="0"/>
              <a:t>(стр. 250)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Какие эпитеты использует поэт в стихотворении для создания образа осени? Какие из них звучат особенно музыкально?</a:t>
            </a:r>
          </a:p>
        </p:txBody>
      </p:sp>
    </p:spTree>
    <p:extLst>
      <p:ext uri="{BB962C8B-B14F-4D97-AF65-F5344CB8AC3E}">
        <p14:creationId xmlns:p14="http://schemas.microsoft.com/office/powerpoint/2010/main" val="2894325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очинение по картине И. И. Левитана «Золотая осень» - Сочинение">
            <a:extLst>
              <a:ext uri="{FF2B5EF4-FFF2-40B4-BE49-F238E27FC236}">
                <a16:creationId xmlns:a16="http://schemas.microsoft.com/office/drawing/2014/main" id="{9A303EB3-32EF-4539-AAEB-B1AD61F9C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71" y="0"/>
            <a:ext cx="102776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769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1920C1-9DEC-4467-9FCD-7B8DC38B5F8D}"/>
              </a:ext>
            </a:extLst>
          </p:cNvPr>
          <p:cNvSpPr txBox="1"/>
          <p:nvPr/>
        </p:nvSpPr>
        <p:spPr>
          <a:xfrm>
            <a:off x="633046" y="1301825"/>
            <a:ext cx="1087432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Анализ стихотворения Ф.И. Тютчева «Есть в осени первоначальной…»</a:t>
            </a:r>
          </a:p>
          <a:p>
            <a:endParaRPr lang="ru-RU" sz="2400" b="1" dirty="0"/>
          </a:p>
          <a:p>
            <a:r>
              <a:rPr lang="ru-RU" sz="2400" b="1" dirty="0"/>
              <a:t>История создания.</a:t>
            </a:r>
            <a:r>
              <a:rPr lang="ru-RU" sz="2400" dirty="0"/>
              <a:t> Стихотворение написано в 1857 году во время поездки из </a:t>
            </a:r>
            <a:r>
              <a:rPr lang="ru-RU" sz="2400" dirty="0" err="1"/>
              <a:t>Овстуга</a:t>
            </a:r>
            <a:r>
              <a:rPr lang="ru-RU" sz="2400" dirty="0"/>
              <a:t> в Москву.</a:t>
            </a:r>
          </a:p>
          <a:p>
            <a:r>
              <a:rPr lang="ru-RU" sz="2400" b="1" dirty="0"/>
              <a:t>Тема стихотворения –</a:t>
            </a:r>
            <a:r>
              <a:rPr lang="ru-RU" sz="2400" dirty="0"/>
              <a:t> осенняя пора и размышления о жизни.</a:t>
            </a:r>
          </a:p>
          <a:p>
            <a:r>
              <a:rPr lang="ru-RU" sz="2400" b="1" dirty="0"/>
              <a:t>Композиция:</a:t>
            </a:r>
            <a:r>
              <a:rPr lang="ru-RU" sz="2400" dirty="0"/>
              <a:t> стихотворение состоит из трёх четверостиший.</a:t>
            </a:r>
          </a:p>
          <a:p>
            <a:r>
              <a:rPr lang="ru-RU" sz="2400" b="1" dirty="0"/>
              <a:t>Жанр:</a:t>
            </a:r>
            <a:r>
              <a:rPr lang="ru-RU" sz="2400" dirty="0"/>
              <a:t> лирическое стихотворение.</a:t>
            </a:r>
          </a:p>
          <a:p>
            <a:r>
              <a:rPr lang="ru-RU" sz="2400" b="1" dirty="0"/>
              <a:t>Стихотворный размер:</a:t>
            </a:r>
            <a:r>
              <a:rPr lang="ru-RU" sz="2400" dirty="0"/>
              <a:t> размер стихов – ямб, рифма — перекрёстная.</a:t>
            </a:r>
          </a:p>
          <a:p>
            <a:r>
              <a:rPr lang="ru-RU" sz="2400" b="1" dirty="0"/>
              <a:t>Метафоры:</a:t>
            </a:r>
            <a:r>
              <a:rPr lang="ru-RU" sz="2400" dirty="0"/>
              <a:t> </a:t>
            </a:r>
            <a:r>
              <a:rPr lang="ru-RU" sz="2400" i="1" dirty="0"/>
              <a:t>«И льётся чистая и тёплая лазурь».</a:t>
            </a:r>
            <a:endParaRPr lang="ru-RU" sz="2400" dirty="0"/>
          </a:p>
          <a:p>
            <a:r>
              <a:rPr lang="ru-RU" sz="2400" b="1" dirty="0"/>
              <a:t>Эпитеты:</a:t>
            </a:r>
            <a:r>
              <a:rPr lang="ru-RU" sz="2400" dirty="0"/>
              <a:t> </a:t>
            </a:r>
            <a:r>
              <a:rPr lang="ru-RU" sz="2400" i="1" dirty="0"/>
              <a:t>«бодрый серп», «отдыхающее поле»</a:t>
            </a:r>
            <a:r>
              <a:rPr lang="ru-RU" sz="2400" dirty="0"/>
              <a:t>.</a:t>
            </a:r>
          </a:p>
          <a:p>
            <a:r>
              <a:rPr lang="ru-RU" sz="2400" b="1" dirty="0"/>
              <a:t>Сравнение:</a:t>
            </a:r>
            <a:r>
              <a:rPr lang="ru-RU" sz="2400" dirty="0"/>
              <a:t> </a:t>
            </a:r>
            <a:r>
              <a:rPr lang="ru-RU" sz="2400" i="1" dirty="0"/>
              <a:t>«…день стоит как бы хрустальный»</a:t>
            </a:r>
            <a:r>
              <a:rPr lang="ru-RU" sz="2400" dirty="0"/>
              <a:t>.</a:t>
            </a:r>
          </a:p>
          <a:p>
            <a:r>
              <a:rPr lang="ru-RU" sz="2400" b="1" dirty="0"/>
              <a:t>Олицетворение:</a:t>
            </a:r>
            <a:r>
              <a:rPr lang="ru-RU" sz="2400" dirty="0"/>
              <a:t> </a:t>
            </a:r>
            <a:r>
              <a:rPr lang="ru-RU" sz="2400" i="1" dirty="0"/>
              <a:t>«…серп гулял…»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08166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1118</Words>
  <Application>Microsoft Office PowerPoint</Application>
  <PresentationFormat>Широкоэкранный</PresentationFormat>
  <Paragraphs>67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Arial</vt:lpstr>
      <vt:lpstr>Arial</vt:lpstr>
      <vt:lpstr>Calibri</vt:lpstr>
      <vt:lpstr>Calibri Light</vt:lpstr>
      <vt:lpstr>gothampromedium</vt:lpstr>
      <vt:lpstr>Noto Serif</vt:lpstr>
      <vt:lpstr>Open Sans</vt:lpstr>
      <vt:lpstr>tahoma</vt:lpstr>
      <vt:lpstr>Times New Roman</vt:lpstr>
      <vt:lpstr>Verdana</vt:lpstr>
      <vt:lpstr>Тема Office</vt:lpstr>
      <vt:lpstr>«Русские поэты XIX века о Родине, родной природе и о себе…» </vt:lpstr>
      <vt:lpstr>Прочитайте стихотворение Тютчева «Весенние воды» (стр.246)  Как Вы думаете, почему в стихотворении автор использует так много глаголов?  Какое настроение преобладает в первой части стихотворения?</vt:lpstr>
      <vt:lpstr>Презентация PowerPoint</vt:lpstr>
      <vt:lpstr>Рассмотрите репродукцию картины И. Левитана «Март» (стр. 247). Назовите приметы весны, изображенные художником на картине.</vt:lpstr>
      <vt:lpstr>Прочитайте стихотворение А.Н. Плещеева «Весна» (стр. 248)  Так ли безмятежно радостна интонация стихотворения? Только ли о природе слова автора: «Пора метелей злых и бурь / Опять надолго миновала…»?</vt:lpstr>
      <vt:lpstr>Презентация PowerPoint</vt:lpstr>
      <vt:lpstr>Прочитайте стихотворение Ф.И. Тютчева «Есть в осени первоначальной …» (стр. 250)  Какие эпитеты использует поэт в стихотворении для создания образа осени? Какие из них звучат особенно музыкально?</vt:lpstr>
      <vt:lpstr>Презентация PowerPoint</vt:lpstr>
      <vt:lpstr>Презентация PowerPoint</vt:lpstr>
      <vt:lpstr>Презентация PowerPoint</vt:lpstr>
      <vt:lpstr>Презентация PowerPoint</vt:lpstr>
      <vt:lpstr>Постарайтесь прочитать стихотворение Майкова «Ласточки» (стр. 252-253) так, чтобы основная мысль каждой из частей была понятна вашим слушателям.</vt:lpstr>
      <vt:lpstr>Литература и музыка.</vt:lpstr>
      <vt:lpstr>Времена года в произведениях русских композиторов 19 века.</vt:lpstr>
      <vt:lpstr>Презентация PowerPoint</vt:lpstr>
      <vt:lpstr>Предыдущее д.з. выучить стихотворение Ф.И. Тютчева «Зима недаром злится» (стр. 245) – можно записать видео выступления и отправить классному руководителю  (2 часть учебника!) – прочитать статью о биографии И.А. Бунина, подготовить пересказ этой статьи и ответить на вопросы:  1)Что лежало в основе домашнего образования Бунина? 2) Какие черты характера писателя проявились в детстве?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«Русские поэты XIX века о Родине, родной природе и о себе…»</dc:title>
  <dc:creator>tomilen.553@yandex.ru</dc:creator>
  <cp:lastModifiedBy>tomilen.553@yandex.ru</cp:lastModifiedBy>
  <cp:revision>15</cp:revision>
  <dcterms:created xsi:type="dcterms:W3CDTF">2022-01-24T22:56:37Z</dcterms:created>
  <dcterms:modified xsi:type="dcterms:W3CDTF">2022-05-01T05:30:50Z</dcterms:modified>
</cp:coreProperties>
</file>