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45" autoAdjust="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5.950586905803442E-2"/>
                  <c:y val="-0.26193563668107755"/>
                </c:manualLayout>
              </c:layout>
              <c:showVal val="1"/>
            </c:dLbl>
            <c:dLbl>
              <c:idx val="1"/>
              <c:layout>
                <c:manualLayout>
                  <c:x val="-6.3470642558569074E-2"/>
                  <c:y val="-9.849307208211823E-2"/>
                </c:manualLayout>
              </c:layout>
              <c:showVal val="1"/>
            </c:dLbl>
            <c:dLbl>
              <c:idx val="2"/>
              <c:layout>
                <c:manualLayout>
                  <c:x val="-5.205149703509284E-2"/>
                  <c:y val="-5.5988084745721534E-2"/>
                </c:manualLayout>
              </c:layout>
              <c:showVal val="1"/>
            </c:dLbl>
            <c:dLbl>
              <c:idx val="3"/>
              <c:layout>
                <c:manualLayout>
                  <c:x val="-4.3582798677943034E-2"/>
                  <c:y val="-1.2719503009635742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 жизни</c:v>
                </c:pt>
                <c:pt idx="1">
                  <c:v>состояние внешней среды</c:v>
                </c:pt>
                <c:pt idx="2">
                  <c:v>наследственность</c:v>
                </c:pt>
                <c:pt idx="3">
                  <c:v>уровень организации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13B3D-1A8D-4C6C-94D5-BE393F8AD920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8976B3-89FC-4942-8B09-FC5703A6330D}">
      <dgm:prSet phldrT="[Текст]"/>
      <dgm:spPr>
        <a:solidFill>
          <a:schemeClr val="accent4">
            <a:lumMod val="75000"/>
          </a:schemeClr>
        </a:solidFill>
        <a:ln>
          <a:prstDash val="dashDot"/>
        </a:ln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Образ жизни</a:t>
          </a:r>
          <a:endParaRPr lang="ru-RU" dirty="0">
            <a:solidFill>
              <a:srgbClr val="FF0000"/>
            </a:solidFill>
          </a:endParaRPr>
        </a:p>
      </dgm:t>
    </dgm:pt>
    <dgm:pt modelId="{CAD544E3-6F65-41B0-BE8F-862F40995B57}" type="parTrans" cxnId="{269B15DB-9F2D-4456-9326-9AE39A7A759D}">
      <dgm:prSet/>
      <dgm:spPr/>
      <dgm:t>
        <a:bodyPr/>
        <a:lstStyle/>
        <a:p>
          <a:endParaRPr lang="ru-RU"/>
        </a:p>
      </dgm:t>
    </dgm:pt>
    <dgm:pt modelId="{DE9FD458-E264-48EB-A74C-FC68F2F917DE}" type="sibTrans" cxnId="{269B15DB-9F2D-4456-9326-9AE39A7A759D}">
      <dgm:prSet/>
      <dgm:spPr/>
      <dgm:t>
        <a:bodyPr/>
        <a:lstStyle/>
        <a:p>
          <a:endParaRPr lang="ru-RU"/>
        </a:p>
      </dgm:t>
    </dgm:pt>
    <dgm:pt modelId="{06B79490-63C2-49FD-8768-B2993750FD2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700" dirty="0" smtClean="0">
              <a:solidFill>
                <a:schemeClr val="tx2">
                  <a:lumMod val="50000"/>
                </a:schemeClr>
              </a:solidFill>
            </a:rPr>
            <a:t>Социально-экономическая  категория  </a:t>
          </a:r>
        </a:p>
        <a:p>
          <a:r>
            <a:rPr lang="ru-RU" sz="2800" dirty="0" smtClean="0">
              <a:solidFill>
                <a:srgbClr val="FF0000"/>
              </a:solidFill>
            </a:rPr>
            <a:t>Уклад </a:t>
          </a:r>
          <a:endParaRPr lang="ru-RU" sz="2800" dirty="0">
            <a:solidFill>
              <a:srgbClr val="FF0000"/>
            </a:solidFill>
          </a:endParaRPr>
        </a:p>
      </dgm:t>
    </dgm:pt>
    <dgm:pt modelId="{234A36EF-AA80-45B3-92F7-9C04586C1834}" type="parTrans" cxnId="{9C557595-FE41-4D6A-873E-35180B3B88B9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93A752C-8681-49B2-85F1-1944FDE4B8AB}" type="sibTrans" cxnId="{9C557595-FE41-4D6A-873E-35180B3B88B9}">
      <dgm:prSet/>
      <dgm:spPr/>
      <dgm:t>
        <a:bodyPr/>
        <a:lstStyle/>
        <a:p>
          <a:endParaRPr lang="ru-RU"/>
        </a:p>
      </dgm:t>
    </dgm:pt>
    <dgm:pt modelId="{BBAEF186-D2E2-4B92-97AC-E58D0428263D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Социально-психологическая категория </a:t>
          </a:r>
        </a:p>
        <a:p>
          <a:r>
            <a:rPr lang="ru-RU" sz="2400" dirty="0" smtClean="0">
              <a:solidFill>
                <a:srgbClr val="FF0000"/>
              </a:solidFill>
            </a:rPr>
            <a:t>Стиль жизни</a:t>
          </a:r>
          <a:endParaRPr lang="ru-RU" sz="2400" dirty="0">
            <a:solidFill>
              <a:srgbClr val="FF0000"/>
            </a:solidFill>
          </a:endParaRPr>
        </a:p>
      </dgm:t>
    </dgm:pt>
    <dgm:pt modelId="{F57090A5-916B-4636-9156-5B436D3830D9}" type="parTrans" cxnId="{85B0723C-3472-4ADC-893A-3FFF0F8F483C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15255C4-9217-46B6-8222-CBF6D6EF2F4D}" type="sibTrans" cxnId="{85B0723C-3472-4ADC-893A-3FFF0F8F483C}">
      <dgm:prSet/>
      <dgm:spPr/>
      <dgm:t>
        <a:bodyPr/>
        <a:lstStyle/>
        <a:p>
          <a:endParaRPr lang="ru-RU"/>
        </a:p>
      </dgm:t>
    </dgm:pt>
    <dgm:pt modelId="{70EE4D6E-615D-4583-A9FB-0704D30338F3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Социологическая категория </a:t>
          </a:r>
        </a:p>
        <a:p>
          <a:r>
            <a:rPr lang="ru-RU" sz="2400" dirty="0" smtClean="0">
              <a:solidFill>
                <a:srgbClr val="FF0000"/>
              </a:solidFill>
            </a:rPr>
            <a:t>Качество жизни</a:t>
          </a:r>
          <a:endParaRPr lang="ru-RU" sz="2400" dirty="0">
            <a:solidFill>
              <a:srgbClr val="FF0000"/>
            </a:solidFill>
          </a:endParaRPr>
        </a:p>
      </dgm:t>
    </dgm:pt>
    <dgm:pt modelId="{FECC1C23-19D4-40E3-869F-B356F2785C1A}" type="parTrans" cxnId="{7A9B944A-F9CE-4A73-9832-CB7A7B638D4C}">
      <dgm:prSet/>
      <dgm:spPr/>
      <dgm:t>
        <a:bodyPr/>
        <a:lstStyle/>
        <a:p>
          <a:endParaRPr lang="ru-RU"/>
        </a:p>
      </dgm:t>
    </dgm:pt>
    <dgm:pt modelId="{2315A6BE-8699-4E49-8856-9C8377531744}" type="sibTrans" cxnId="{7A9B944A-F9CE-4A73-9832-CB7A7B638D4C}">
      <dgm:prSet/>
      <dgm:spPr/>
      <dgm:t>
        <a:bodyPr/>
        <a:lstStyle/>
        <a:p>
          <a:endParaRPr lang="ru-RU"/>
        </a:p>
      </dgm:t>
    </dgm:pt>
    <dgm:pt modelId="{B108886C-71B8-4D72-A45E-5048F32A8909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2">
                  <a:lumMod val="50000"/>
                </a:schemeClr>
              </a:solidFill>
            </a:rPr>
            <a:t>Экономическая </a:t>
          </a:r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категория </a:t>
          </a:r>
        </a:p>
        <a:p>
          <a:r>
            <a:rPr lang="ru-RU" sz="2000" dirty="0" smtClean="0">
              <a:solidFill>
                <a:srgbClr val="FF0000"/>
              </a:solidFill>
            </a:rPr>
            <a:t>Уровень жизни</a:t>
          </a:r>
          <a:endParaRPr lang="ru-RU" sz="2000" dirty="0">
            <a:solidFill>
              <a:srgbClr val="FF0000"/>
            </a:solidFill>
          </a:endParaRPr>
        </a:p>
      </dgm:t>
    </dgm:pt>
    <dgm:pt modelId="{D754865B-29EE-4917-AC65-8D70AB3814A8}" type="parTrans" cxnId="{EDBA3C3F-EC4A-46ED-94EE-7C3CE3D3FA4D}">
      <dgm:prSet/>
      <dgm:spPr/>
      <dgm:t>
        <a:bodyPr/>
        <a:lstStyle/>
        <a:p>
          <a:endParaRPr lang="ru-RU"/>
        </a:p>
      </dgm:t>
    </dgm:pt>
    <dgm:pt modelId="{F0EB01ED-DBFB-4E79-B17C-95C287DF4509}" type="sibTrans" cxnId="{EDBA3C3F-EC4A-46ED-94EE-7C3CE3D3FA4D}">
      <dgm:prSet/>
      <dgm:spPr/>
      <dgm:t>
        <a:bodyPr/>
        <a:lstStyle/>
        <a:p>
          <a:endParaRPr lang="ru-RU"/>
        </a:p>
      </dgm:t>
    </dgm:pt>
    <dgm:pt modelId="{9BB83BAA-2C67-43F8-B6D0-56D480B50050}" type="pres">
      <dgm:prSet presAssocID="{56213B3D-1A8D-4C6C-94D5-BE393F8AD9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9EBBC0-2B1C-4ABD-A400-78344A8187FB}" type="pres">
      <dgm:prSet presAssocID="{2A8976B3-89FC-4942-8B09-FC5703A6330D}" presName="centerShape" presStyleLbl="node0" presStyleIdx="0" presStyleCnt="1" custScaleX="196112" custScaleY="109399"/>
      <dgm:spPr/>
      <dgm:t>
        <a:bodyPr/>
        <a:lstStyle/>
        <a:p>
          <a:endParaRPr lang="ru-RU"/>
        </a:p>
      </dgm:t>
    </dgm:pt>
    <dgm:pt modelId="{04A10498-5011-4216-AC70-F463DCD2289E}" type="pres">
      <dgm:prSet presAssocID="{234A36EF-AA80-45B3-92F7-9C04586C1834}" presName="Name9" presStyleLbl="parChTrans1D2" presStyleIdx="0" presStyleCnt="4"/>
      <dgm:spPr/>
      <dgm:t>
        <a:bodyPr/>
        <a:lstStyle/>
        <a:p>
          <a:endParaRPr lang="ru-RU"/>
        </a:p>
      </dgm:t>
    </dgm:pt>
    <dgm:pt modelId="{E4650267-9DAD-4C89-A265-E5E3609C79A8}" type="pres">
      <dgm:prSet presAssocID="{234A36EF-AA80-45B3-92F7-9C04586C1834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B278FB5-F37E-4572-A3D1-5AE150F5F294}" type="pres">
      <dgm:prSet presAssocID="{06B79490-63C2-49FD-8768-B2993750FD2D}" presName="node" presStyleLbl="node1" presStyleIdx="0" presStyleCnt="4" custAng="736382" custScaleX="228854" custScaleY="102807" custRadScaleRad="136657" custRadScaleInc="118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FA951-6CD6-4D9C-93B6-F44DC8F4F1BE}" type="pres">
      <dgm:prSet presAssocID="{F57090A5-916B-4636-9156-5B436D3830D9}" presName="Name9" presStyleLbl="parChTrans1D2" presStyleIdx="1" presStyleCnt="4"/>
      <dgm:spPr/>
      <dgm:t>
        <a:bodyPr/>
        <a:lstStyle/>
        <a:p>
          <a:endParaRPr lang="ru-RU"/>
        </a:p>
      </dgm:t>
    </dgm:pt>
    <dgm:pt modelId="{440F8118-C1D3-429A-A789-C976909AD69B}" type="pres">
      <dgm:prSet presAssocID="{F57090A5-916B-4636-9156-5B436D3830D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F4025ACD-F4BD-4CE5-B9FD-C94E8DEFC475}" type="pres">
      <dgm:prSet presAssocID="{BBAEF186-D2E2-4B92-97AC-E58D0428263D}" presName="node" presStyleLbl="node1" presStyleIdx="1" presStyleCnt="4" custAng="20460811" custScaleX="202397" custScaleY="115499" custRadScaleRad="144477" custRadScaleInc="83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CF4B5-4142-4C11-A87F-0A441C1504A6}" type="pres">
      <dgm:prSet presAssocID="{FECC1C23-19D4-40E3-869F-B356F2785C1A}" presName="Name9" presStyleLbl="parChTrans1D2" presStyleIdx="2" presStyleCnt="4"/>
      <dgm:spPr/>
      <dgm:t>
        <a:bodyPr/>
        <a:lstStyle/>
        <a:p>
          <a:endParaRPr lang="ru-RU"/>
        </a:p>
      </dgm:t>
    </dgm:pt>
    <dgm:pt modelId="{F6C3D1E1-FB6B-463E-A973-0B4B267F54A3}" type="pres">
      <dgm:prSet presAssocID="{FECC1C23-19D4-40E3-869F-B356F2785C1A}" presName="connTx" presStyleLbl="parChTrans1D2" presStyleIdx="2" presStyleCnt="4"/>
      <dgm:spPr/>
      <dgm:t>
        <a:bodyPr/>
        <a:lstStyle/>
        <a:p>
          <a:endParaRPr lang="ru-RU"/>
        </a:p>
      </dgm:t>
    </dgm:pt>
    <dgm:pt modelId="{BD4513C8-C995-4EC5-894F-6A366184639A}" type="pres">
      <dgm:prSet presAssocID="{70EE4D6E-615D-4583-A9FB-0704D30338F3}" presName="node" presStyleLbl="node1" presStyleIdx="2" presStyleCnt="4" custAng="754731" custScaleX="210725" custScaleY="101206" custRadScaleRad="128663" custRadScaleInc="103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85B29-4F5D-4E61-8903-078C95B3BCBE}" type="pres">
      <dgm:prSet presAssocID="{D754865B-29EE-4917-AC65-8D70AB3814A8}" presName="Name9" presStyleLbl="parChTrans1D2" presStyleIdx="3" presStyleCnt="4"/>
      <dgm:spPr/>
      <dgm:t>
        <a:bodyPr/>
        <a:lstStyle/>
        <a:p>
          <a:endParaRPr lang="ru-RU"/>
        </a:p>
      </dgm:t>
    </dgm:pt>
    <dgm:pt modelId="{241CD302-5DAC-48A0-8009-33D4FBFFF80D}" type="pres">
      <dgm:prSet presAssocID="{D754865B-29EE-4917-AC65-8D70AB3814A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F64B7FF3-9B10-4B46-A528-A4B33A636E80}" type="pres">
      <dgm:prSet presAssocID="{B108886C-71B8-4D72-A45E-5048F32A8909}" presName="node" presStyleLbl="node1" presStyleIdx="3" presStyleCnt="4" custAng="20650939" custScaleX="205764" custScaleY="95402" custRadScaleRad="128911" custRadScaleInc="89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6FEBE6-5B5D-405B-AC58-B78DB2C28511}" type="presOf" srcId="{234A36EF-AA80-45B3-92F7-9C04586C1834}" destId="{04A10498-5011-4216-AC70-F463DCD2289E}" srcOrd="0" destOrd="0" presId="urn:microsoft.com/office/officeart/2005/8/layout/radial1"/>
    <dgm:cxn modelId="{B5EA5C5F-D7BA-4BC6-A026-1174AE3C7586}" type="presOf" srcId="{06B79490-63C2-49FD-8768-B2993750FD2D}" destId="{EB278FB5-F37E-4572-A3D1-5AE150F5F294}" srcOrd="0" destOrd="0" presId="urn:microsoft.com/office/officeart/2005/8/layout/radial1"/>
    <dgm:cxn modelId="{07E18414-7A68-4F16-8CCF-3B0F9710CFF5}" type="presOf" srcId="{D754865B-29EE-4917-AC65-8D70AB3814A8}" destId="{DCB85B29-4F5D-4E61-8903-078C95B3BCBE}" srcOrd="0" destOrd="0" presId="urn:microsoft.com/office/officeart/2005/8/layout/radial1"/>
    <dgm:cxn modelId="{069C0159-24BD-404C-95EF-EC2E459DAAC2}" type="presOf" srcId="{F57090A5-916B-4636-9156-5B436D3830D9}" destId="{AF3FA951-6CD6-4D9C-93B6-F44DC8F4F1BE}" srcOrd="0" destOrd="0" presId="urn:microsoft.com/office/officeart/2005/8/layout/radial1"/>
    <dgm:cxn modelId="{7A333818-852D-4B29-B211-FEC0ADF68DDB}" type="presOf" srcId="{D754865B-29EE-4917-AC65-8D70AB3814A8}" destId="{241CD302-5DAC-48A0-8009-33D4FBFFF80D}" srcOrd="1" destOrd="0" presId="urn:microsoft.com/office/officeart/2005/8/layout/radial1"/>
    <dgm:cxn modelId="{EDBA3C3F-EC4A-46ED-94EE-7C3CE3D3FA4D}" srcId="{2A8976B3-89FC-4942-8B09-FC5703A6330D}" destId="{B108886C-71B8-4D72-A45E-5048F32A8909}" srcOrd="3" destOrd="0" parTransId="{D754865B-29EE-4917-AC65-8D70AB3814A8}" sibTransId="{F0EB01ED-DBFB-4E79-B17C-95C287DF4509}"/>
    <dgm:cxn modelId="{269B15DB-9F2D-4456-9326-9AE39A7A759D}" srcId="{56213B3D-1A8D-4C6C-94D5-BE393F8AD920}" destId="{2A8976B3-89FC-4942-8B09-FC5703A6330D}" srcOrd="0" destOrd="0" parTransId="{CAD544E3-6F65-41B0-BE8F-862F40995B57}" sibTransId="{DE9FD458-E264-48EB-A74C-FC68F2F917DE}"/>
    <dgm:cxn modelId="{9C557595-FE41-4D6A-873E-35180B3B88B9}" srcId="{2A8976B3-89FC-4942-8B09-FC5703A6330D}" destId="{06B79490-63C2-49FD-8768-B2993750FD2D}" srcOrd="0" destOrd="0" parTransId="{234A36EF-AA80-45B3-92F7-9C04586C1834}" sibTransId="{193A752C-8681-49B2-85F1-1944FDE4B8AB}"/>
    <dgm:cxn modelId="{4F5D0BA6-56D1-4B6C-8662-2F3E3376862C}" type="presOf" srcId="{70EE4D6E-615D-4583-A9FB-0704D30338F3}" destId="{BD4513C8-C995-4EC5-894F-6A366184639A}" srcOrd="0" destOrd="0" presId="urn:microsoft.com/office/officeart/2005/8/layout/radial1"/>
    <dgm:cxn modelId="{75658EC4-378B-474B-B17C-1C8D6C09B700}" type="presOf" srcId="{FECC1C23-19D4-40E3-869F-B356F2785C1A}" destId="{3CACF4B5-4142-4C11-A87F-0A441C1504A6}" srcOrd="0" destOrd="0" presId="urn:microsoft.com/office/officeart/2005/8/layout/radial1"/>
    <dgm:cxn modelId="{85B0723C-3472-4ADC-893A-3FFF0F8F483C}" srcId="{2A8976B3-89FC-4942-8B09-FC5703A6330D}" destId="{BBAEF186-D2E2-4B92-97AC-E58D0428263D}" srcOrd="1" destOrd="0" parTransId="{F57090A5-916B-4636-9156-5B436D3830D9}" sibTransId="{615255C4-9217-46B6-8222-CBF6D6EF2F4D}"/>
    <dgm:cxn modelId="{3F93F11A-D548-412E-8B16-2ECAD74D1E9B}" type="presOf" srcId="{BBAEF186-D2E2-4B92-97AC-E58D0428263D}" destId="{F4025ACD-F4BD-4CE5-B9FD-C94E8DEFC475}" srcOrd="0" destOrd="0" presId="urn:microsoft.com/office/officeart/2005/8/layout/radial1"/>
    <dgm:cxn modelId="{7A9B944A-F9CE-4A73-9832-CB7A7B638D4C}" srcId="{2A8976B3-89FC-4942-8B09-FC5703A6330D}" destId="{70EE4D6E-615D-4583-A9FB-0704D30338F3}" srcOrd="2" destOrd="0" parTransId="{FECC1C23-19D4-40E3-869F-B356F2785C1A}" sibTransId="{2315A6BE-8699-4E49-8856-9C8377531744}"/>
    <dgm:cxn modelId="{5DAD45E1-00F0-4C73-896D-5C8D673CB4F5}" type="presOf" srcId="{B108886C-71B8-4D72-A45E-5048F32A8909}" destId="{F64B7FF3-9B10-4B46-A528-A4B33A636E80}" srcOrd="0" destOrd="0" presId="urn:microsoft.com/office/officeart/2005/8/layout/radial1"/>
    <dgm:cxn modelId="{531A569D-6F00-4205-9FE8-3021CA7F359D}" type="presOf" srcId="{2A8976B3-89FC-4942-8B09-FC5703A6330D}" destId="{F29EBBC0-2B1C-4ABD-A400-78344A8187FB}" srcOrd="0" destOrd="0" presId="urn:microsoft.com/office/officeart/2005/8/layout/radial1"/>
    <dgm:cxn modelId="{0CCF1C88-DD48-41B8-B971-DADCFD5494C9}" type="presOf" srcId="{F57090A5-916B-4636-9156-5B436D3830D9}" destId="{440F8118-C1D3-429A-A789-C976909AD69B}" srcOrd="1" destOrd="0" presId="urn:microsoft.com/office/officeart/2005/8/layout/radial1"/>
    <dgm:cxn modelId="{6A7AE21E-EFC6-4CFB-8057-CCD99FFD0F38}" type="presOf" srcId="{56213B3D-1A8D-4C6C-94D5-BE393F8AD920}" destId="{9BB83BAA-2C67-43F8-B6D0-56D480B50050}" srcOrd="0" destOrd="0" presId="urn:microsoft.com/office/officeart/2005/8/layout/radial1"/>
    <dgm:cxn modelId="{A662F79E-34AD-4F5F-82DC-620E1CE997D3}" type="presOf" srcId="{FECC1C23-19D4-40E3-869F-B356F2785C1A}" destId="{F6C3D1E1-FB6B-463E-A973-0B4B267F54A3}" srcOrd="1" destOrd="0" presId="urn:microsoft.com/office/officeart/2005/8/layout/radial1"/>
    <dgm:cxn modelId="{11D05987-E24F-4911-A3C0-919685F7ED67}" type="presOf" srcId="{234A36EF-AA80-45B3-92F7-9C04586C1834}" destId="{E4650267-9DAD-4C89-A265-E5E3609C79A8}" srcOrd="1" destOrd="0" presId="urn:microsoft.com/office/officeart/2005/8/layout/radial1"/>
    <dgm:cxn modelId="{6DC1F6E2-ABD9-4689-AAFD-66C7A5A3E24A}" type="presParOf" srcId="{9BB83BAA-2C67-43F8-B6D0-56D480B50050}" destId="{F29EBBC0-2B1C-4ABD-A400-78344A8187FB}" srcOrd="0" destOrd="0" presId="urn:microsoft.com/office/officeart/2005/8/layout/radial1"/>
    <dgm:cxn modelId="{8762996C-5A95-4F6F-A115-C93A7F566191}" type="presParOf" srcId="{9BB83BAA-2C67-43F8-B6D0-56D480B50050}" destId="{04A10498-5011-4216-AC70-F463DCD2289E}" srcOrd="1" destOrd="0" presId="urn:microsoft.com/office/officeart/2005/8/layout/radial1"/>
    <dgm:cxn modelId="{AFE9097C-6126-4237-8C53-D5FB31F4EB34}" type="presParOf" srcId="{04A10498-5011-4216-AC70-F463DCD2289E}" destId="{E4650267-9DAD-4C89-A265-E5E3609C79A8}" srcOrd="0" destOrd="0" presId="urn:microsoft.com/office/officeart/2005/8/layout/radial1"/>
    <dgm:cxn modelId="{89F21B49-8D02-4C9A-B5BA-A4568A9609D4}" type="presParOf" srcId="{9BB83BAA-2C67-43F8-B6D0-56D480B50050}" destId="{EB278FB5-F37E-4572-A3D1-5AE150F5F294}" srcOrd="2" destOrd="0" presId="urn:microsoft.com/office/officeart/2005/8/layout/radial1"/>
    <dgm:cxn modelId="{47A28B6C-AFF8-4D7F-872F-07A2A754DE3D}" type="presParOf" srcId="{9BB83BAA-2C67-43F8-B6D0-56D480B50050}" destId="{AF3FA951-6CD6-4D9C-93B6-F44DC8F4F1BE}" srcOrd="3" destOrd="0" presId="urn:microsoft.com/office/officeart/2005/8/layout/radial1"/>
    <dgm:cxn modelId="{04AAF601-7A26-4D0D-A98A-F0884BFAB12F}" type="presParOf" srcId="{AF3FA951-6CD6-4D9C-93B6-F44DC8F4F1BE}" destId="{440F8118-C1D3-429A-A789-C976909AD69B}" srcOrd="0" destOrd="0" presId="urn:microsoft.com/office/officeart/2005/8/layout/radial1"/>
    <dgm:cxn modelId="{AF2C8D5B-8679-4901-9BCF-7AFFE8183267}" type="presParOf" srcId="{9BB83BAA-2C67-43F8-B6D0-56D480B50050}" destId="{F4025ACD-F4BD-4CE5-B9FD-C94E8DEFC475}" srcOrd="4" destOrd="0" presId="urn:microsoft.com/office/officeart/2005/8/layout/radial1"/>
    <dgm:cxn modelId="{2AAC8EBC-1F07-4500-A25F-627EC57600C9}" type="presParOf" srcId="{9BB83BAA-2C67-43F8-B6D0-56D480B50050}" destId="{3CACF4B5-4142-4C11-A87F-0A441C1504A6}" srcOrd="5" destOrd="0" presId="urn:microsoft.com/office/officeart/2005/8/layout/radial1"/>
    <dgm:cxn modelId="{0C30E164-B4A1-4A53-AFA5-8736E351A2C3}" type="presParOf" srcId="{3CACF4B5-4142-4C11-A87F-0A441C1504A6}" destId="{F6C3D1E1-FB6B-463E-A973-0B4B267F54A3}" srcOrd="0" destOrd="0" presId="urn:microsoft.com/office/officeart/2005/8/layout/radial1"/>
    <dgm:cxn modelId="{4106488D-CC26-48DB-B866-382318ABA350}" type="presParOf" srcId="{9BB83BAA-2C67-43F8-B6D0-56D480B50050}" destId="{BD4513C8-C995-4EC5-894F-6A366184639A}" srcOrd="6" destOrd="0" presId="urn:microsoft.com/office/officeart/2005/8/layout/radial1"/>
    <dgm:cxn modelId="{79695617-EBE6-4467-A422-2CCF0DA581CD}" type="presParOf" srcId="{9BB83BAA-2C67-43F8-B6D0-56D480B50050}" destId="{DCB85B29-4F5D-4E61-8903-078C95B3BCBE}" srcOrd="7" destOrd="0" presId="urn:microsoft.com/office/officeart/2005/8/layout/radial1"/>
    <dgm:cxn modelId="{57FD76F7-9BCC-413E-AA0F-F83E899494D7}" type="presParOf" srcId="{DCB85B29-4F5D-4E61-8903-078C95B3BCBE}" destId="{241CD302-5DAC-48A0-8009-33D4FBFFF80D}" srcOrd="0" destOrd="0" presId="urn:microsoft.com/office/officeart/2005/8/layout/radial1"/>
    <dgm:cxn modelId="{6F93369A-1723-47CB-836F-9AB439EB329A}" type="presParOf" srcId="{9BB83BAA-2C67-43F8-B6D0-56D480B50050}" destId="{F64B7FF3-9B10-4B46-A528-A4B33A636E80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928693"/>
          </a:xfrm>
        </p:spPr>
        <p:txBody>
          <a:bodyPr>
            <a:noAutofit/>
          </a:bodyPr>
          <a:lstStyle/>
          <a:p>
            <a:r>
              <a:rPr lang="ru-RU" sz="1800" dirty="0" err="1" smtClean="0"/>
              <a:t>Кяхтинский</a:t>
            </a:r>
            <a:r>
              <a:rPr lang="ru-RU" sz="1800" dirty="0" smtClean="0"/>
              <a:t> филиал </a:t>
            </a:r>
            <a:br>
              <a:rPr lang="ru-RU" sz="1800" dirty="0" smtClean="0"/>
            </a:br>
            <a:r>
              <a:rPr lang="ru-RU" sz="1800" dirty="0" smtClean="0"/>
              <a:t>ГАПОУ «Байкальский базовый медицинский колледж МЗ РБ»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Тема</a:t>
            </a:r>
            <a:r>
              <a:rPr lang="ru-RU" smtClean="0">
                <a:solidFill>
                  <a:schemeClr val="tx1"/>
                </a:solidFill>
              </a:rPr>
              <a:t>: </a:t>
            </a:r>
            <a:r>
              <a:rPr lang="ru-RU" smtClean="0">
                <a:solidFill>
                  <a:schemeClr val="tx1"/>
                </a:solidFill>
              </a:rPr>
              <a:t>Здоровье  </a:t>
            </a:r>
            <a:r>
              <a:rPr lang="ru-RU" dirty="0" smtClean="0">
                <a:solidFill>
                  <a:schemeClr val="tx1"/>
                </a:solidFill>
              </a:rPr>
              <a:t>населения и факторы, определяющие здоровье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572008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4929222"/>
          </a:xfrm>
        </p:spPr>
        <p:txBody>
          <a:bodyPr>
            <a:normAutofit/>
          </a:bodyPr>
          <a:lstStyle/>
          <a:p>
            <a:r>
              <a:rPr lang="ru-RU" dirty="0" smtClean="0"/>
              <a:t>В мировой практике существуют как общие, универсальные, </a:t>
            </a:r>
            <a:r>
              <a:rPr lang="ru-RU" dirty="0" err="1" smtClean="0"/>
              <a:t>опросники</a:t>
            </a:r>
            <a:r>
              <a:rPr lang="ru-RU" dirty="0" smtClean="0"/>
              <a:t>, так и узкоспециализированные для самооценки качества жизни при конкретных заболеваниях.</a:t>
            </a:r>
          </a:p>
          <a:p>
            <a:r>
              <a:rPr lang="ru-RU" dirty="0" smtClean="0"/>
              <a:t>В России чаще используют для оценки качества жизни пациентов русифицированный зарубежный </a:t>
            </a:r>
            <a:r>
              <a:rPr lang="ru-RU" dirty="0" err="1" smtClean="0"/>
              <a:t>опросник</a:t>
            </a:r>
            <a:r>
              <a:rPr lang="ru-RU" dirty="0" smtClean="0"/>
              <a:t> «МО</a:t>
            </a:r>
            <a:r>
              <a:rPr lang="en-US" dirty="0" smtClean="0"/>
              <a:t>S</a:t>
            </a:r>
            <a:r>
              <a:rPr lang="ru-RU" dirty="0" smtClean="0"/>
              <a:t> </a:t>
            </a:r>
            <a:r>
              <a:rPr lang="en-US" dirty="0" smtClean="0"/>
              <a:t>SF</a:t>
            </a:r>
            <a:r>
              <a:rPr lang="ru-RU" dirty="0" smtClean="0"/>
              <a:t>-36».</a:t>
            </a:r>
            <a:endParaRPr lang="ru-RU" dirty="0"/>
          </a:p>
        </p:txBody>
      </p:sp>
      <p:pic>
        <p:nvPicPr>
          <p:cNvPr id="4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429264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Основные показатели индивидуального  здоровья человека: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186766" cy="491174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Гармоничность  ФР и НПР;</a:t>
            </a:r>
          </a:p>
          <a:p>
            <a:r>
              <a:rPr lang="ru-RU" sz="1800" dirty="0" smtClean="0"/>
              <a:t>Наличие или отсутствие хронического заболевания;</a:t>
            </a:r>
          </a:p>
          <a:p>
            <a:r>
              <a:rPr lang="ru-RU" sz="1800" dirty="0" smtClean="0"/>
              <a:t>Уровень функционирования и резервные возможности органов и систем организма;</a:t>
            </a:r>
          </a:p>
          <a:p>
            <a:r>
              <a:rPr lang="ru-RU" sz="1800" dirty="0" smtClean="0"/>
              <a:t>Уровень иммунной защиты и неспецифической </a:t>
            </a:r>
            <a:r>
              <a:rPr lang="ru-RU" sz="1800" dirty="0" err="1" smtClean="0"/>
              <a:t>резистентности</a:t>
            </a:r>
            <a:r>
              <a:rPr lang="ru-RU" sz="1800" dirty="0" smtClean="0"/>
              <a:t> организма.</a:t>
            </a:r>
          </a:p>
          <a:p>
            <a:pPr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Факторы, влияющие на формирование здоровья:</a:t>
            </a:r>
          </a:p>
          <a:p>
            <a:pPr>
              <a:tabLst>
                <a:tab pos="7802563" algn="l"/>
              </a:tabLst>
            </a:pPr>
            <a:r>
              <a:rPr lang="ru-RU" sz="1800" dirty="0" smtClean="0"/>
              <a:t>эндогенные(</a:t>
            </a:r>
            <a:r>
              <a:rPr lang="ru-RU" sz="1800" dirty="0" err="1" smtClean="0"/>
              <a:t>наследственость</a:t>
            </a:r>
            <a:r>
              <a:rPr lang="ru-RU" sz="1800" dirty="0" smtClean="0"/>
              <a:t>, в/</a:t>
            </a:r>
            <a:r>
              <a:rPr lang="ru-RU" sz="1800" dirty="0" err="1" smtClean="0"/>
              <a:t>утробныевоздействия</a:t>
            </a:r>
            <a:r>
              <a:rPr lang="ru-RU" sz="1800" dirty="0" smtClean="0"/>
              <a:t>, недоношенность, врожденные пороки);</a:t>
            </a:r>
          </a:p>
          <a:p>
            <a:pPr>
              <a:tabLst>
                <a:tab pos="7802563" algn="l"/>
              </a:tabLst>
            </a:pPr>
            <a:r>
              <a:rPr lang="ru-RU" sz="1800" dirty="0" smtClean="0"/>
              <a:t>Природно-климатические (климат, рельеф </a:t>
            </a:r>
            <a:r>
              <a:rPr lang="ru-RU" sz="1800" dirty="0" err="1" smtClean="0"/>
              <a:t>местности,наличие</a:t>
            </a:r>
            <a:r>
              <a:rPr lang="ru-RU" sz="1800" dirty="0" smtClean="0"/>
              <a:t> рек, морей, лесов);</a:t>
            </a:r>
          </a:p>
          <a:p>
            <a:pPr>
              <a:tabLst>
                <a:tab pos="7802563" algn="l"/>
              </a:tabLst>
            </a:pPr>
            <a:r>
              <a:rPr lang="ru-RU" sz="1800" dirty="0" smtClean="0"/>
              <a:t>Социально-экономические (уровень экономического развития общества, условий труда, быта, питания, отдыха, культурно-образовательный уровень, гигиенические навыки, воспитание).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500702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Удельный вес факторов, влияющих на здоровье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600200"/>
          <a:ext cx="7858180" cy="4614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1600" y="5500702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Эти факторы  формируют уровень индивидуального уровня и определяют уровень общественного здоровья.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Причем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поведение населения имеет приоритетное значение в сохранении здоровья общественной группы (нации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>
              <a:buNone/>
            </a:pP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поведение </a:t>
            </a:r>
          </a:p>
          <a:p>
            <a:pPr algn="ctr"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здорового образа жизни</a:t>
            </a: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571868" y="2928934"/>
            <a:ext cx="2286016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429264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071546"/>
          <a:ext cx="7800972" cy="502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 rot="19233592">
            <a:off x="3576211" y="2476598"/>
            <a:ext cx="879174" cy="7786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189790">
            <a:off x="5484088" y="2427881"/>
            <a:ext cx="961909" cy="7417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3646810">
            <a:off x="3577252" y="3975809"/>
            <a:ext cx="857256" cy="7792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8098437">
            <a:off x="5650646" y="4046607"/>
            <a:ext cx="857256" cy="7792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4" y="285728"/>
            <a:ext cx="78581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Категории образа жизни </a:t>
            </a:r>
          </a:p>
          <a:p>
            <a:pPr algn="ctr"/>
            <a:r>
              <a:rPr lang="ru-RU" dirty="0" smtClean="0"/>
              <a:t>(Ю.П.Лисицын на основе классификации </a:t>
            </a:r>
            <a:r>
              <a:rPr lang="ru-RU" dirty="0" err="1" smtClean="0"/>
              <a:t>И.В.Бестужева-Лады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Категории образа жизни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857232"/>
          <a:ext cx="8143934" cy="5153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2571768"/>
                <a:gridCol w="4143406"/>
              </a:tblGrid>
              <a:tr h="83613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Категория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Определение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Характеристика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475945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Степень удовлетворения материальных и духовных  потребностей  населения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Зависит от национального дохода государства ,</a:t>
                      </a:r>
                      <a:r>
                        <a:rPr lang="ru-RU" baseline="0" dirty="0" smtClean="0"/>
                        <a:t> общего объема потребляемых материальных благ  и услуг на душу населения, размера оплаты  труда , реальных доходов  населения, жилищных условий  доступности и качества образования , здравоохранения  и культуры, уровня социальных  выплат и льгот.</a:t>
                      </a:r>
                      <a:endParaRPr lang="ru-RU" dirty="0"/>
                    </a:p>
                  </a:txBody>
                  <a:tcPr/>
                </a:tc>
              </a:tr>
              <a:tr h="1757122">
                <a:tc>
                  <a:txBody>
                    <a:bodyPr/>
                    <a:lstStyle/>
                    <a:p>
                      <a:r>
                        <a:rPr lang="ru-RU" dirty="0" smtClean="0"/>
                        <a:t>Стиль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Совокупность образцов поведения индивида или группы.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 исторически сложившимися национальными и религиозными традициями, профессиональными потребностями, а также семейными устоями и индивидуальными привычками.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86" y="5929330"/>
            <a:ext cx="922366" cy="7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85728"/>
          <a:ext cx="8286808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847"/>
                <a:gridCol w="2788119"/>
                <a:gridCol w="4214842"/>
              </a:tblGrid>
              <a:tr h="564104">
                <a:tc>
                  <a:txBody>
                    <a:bodyPr/>
                    <a:lstStyle/>
                    <a:p>
                      <a:r>
                        <a:rPr lang="ru-RU" dirty="0" smtClean="0"/>
                        <a:t>Категория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</a:t>
                      </a:r>
                      <a:endParaRPr lang="ru-RU" dirty="0"/>
                    </a:p>
                  </a:txBody>
                  <a:tcPr/>
                </a:tc>
              </a:tr>
              <a:tr h="2498177">
                <a:tc>
                  <a:txBody>
                    <a:bodyPr/>
                    <a:lstStyle/>
                    <a:p>
                      <a:r>
                        <a:rPr lang="ru-RU" dirty="0" smtClean="0"/>
                        <a:t>Уклад жизни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Установившийся</a:t>
                      </a:r>
                      <a:r>
                        <a:rPr lang="ru-RU" baseline="0" dirty="0" smtClean="0"/>
                        <a:t> порядок, устройство общественной жизни, быта, культуры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Подразумевается удовлетворение материальных и духовных потребностей  людей, в том числе  в общении, отдыхе, развлечениях;</a:t>
                      </a:r>
                      <a:r>
                        <a:rPr lang="ru-RU" baseline="0" dirty="0" smtClean="0"/>
                        <a:t> напрямую зависит  от уровня культуры, климатических и географических условий.</a:t>
                      </a:r>
                      <a:endParaRPr lang="ru-RU" dirty="0"/>
                    </a:p>
                  </a:txBody>
                  <a:tcPr/>
                </a:tc>
              </a:tr>
              <a:tr h="2938511"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  индивидами их положения в  жизни и в контексте культуры  и системы ценностей,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которых они живут, в соответствии с целями, ожиданиями, нормами и заботами.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Определено физическими, социальными</a:t>
                      </a:r>
                      <a:r>
                        <a:rPr lang="ru-RU" baseline="0" dirty="0" smtClean="0"/>
                        <a:t> и эмоциональными факторами жизни человека, имеющими для  него большое  значение и на него влияющими(уровень комфорта, работа, собственное материальное и социальное положение, уровень работоспособности).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5643578"/>
            <a:ext cx="993804" cy="78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Понятие «качество жизни» непосредственно связано с самооценкой уровня собственного здоровья.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Критерии качества жизни, обусловленные здоровьем:  (согласно ВОЗ)</a:t>
            </a:r>
          </a:p>
          <a:p>
            <a:pPr>
              <a:buNone/>
            </a:pPr>
            <a:r>
              <a:rPr lang="ru-RU" dirty="0" smtClean="0"/>
              <a:t>-физические  (сила, энергия, усталость, боль, дискомфорт, сон, отдых);</a:t>
            </a:r>
          </a:p>
          <a:p>
            <a:pPr>
              <a:buNone/>
            </a:pPr>
            <a:r>
              <a:rPr lang="ru-RU" dirty="0" smtClean="0"/>
              <a:t>-психологические (эмоции, уровень когнитивных функций, самооценка);</a:t>
            </a:r>
          </a:p>
          <a:p>
            <a:pPr>
              <a:buNone/>
            </a:pPr>
            <a:r>
              <a:rPr lang="ru-RU" dirty="0" smtClean="0"/>
              <a:t>-уровень независимости(повседневная активность, работоспособностей);</a:t>
            </a:r>
          </a:p>
          <a:p>
            <a:pPr>
              <a:buNone/>
            </a:pPr>
            <a:r>
              <a:rPr lang="ru-RU" dirty="0" smtClean="0"/>
              <a:t>-общественная жизнь (личные взаимоотношения, общественная ценность);</a:t>
            </a:r>
          </a:p>
          <a:p>
            <a:pPr>
              <a:buNone/>
            </a:pPr>
            <a:r>
              <a:rPr lang="ru-RU" dirty="0" smtClean="0"/>
              <a:t>-окружающая среда (безопасность, экология, обеспеченность, доступность и качество медицинской помощи, информация, возможность обучения, быт).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429264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Эти факторы  формируют уровень индивидуального уровня и определяют уровень общественного здоровья.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Причем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поведение населения имеет приоритетное значение в сохранении здоровья общественной группы (нации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ctr">
              <a:buNone/>
            </a:pP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Самосохранительное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поведение </a:t>
            </a:r>
          </a:p>
          <a:p>
            <a:pPr algn="ctr">
              <a:buNone/>
            </a:pP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здорового образа жизни</a:t>
            </a:r>
          </a:p>
          <a:p>
            <a:pPr algn="ctr">
              <a:buNone/>
            </a:pP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571868" y="2928934"/>
            <a:ext cx="2286016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C:\my disk\Зураг\лого\royalty-free-medical-and-dental-logos-by-seamartini-graphics-43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429264"/>
            <a:ext cx="1422400" cy="11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538</Words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Кяхтинский филиал  ГАПОУ «Байкальский базовый медицинский колледж МЗ РБ»</vt:lpstr>
      <vt:lpstr>Основные показатели индивидуального  здоровья человека:</vt:lpstr>
      <vt:lpstr>Удельный вес факторов, влияющих на здоровье</vt:lpstr>
      <vt:lpstr>Слайд 4</vt:lpstr>
      <vt:lpstr>Слайд 5</vt:lpstr>
      <vt:lpstr>Категории образа жизни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app</cp:lastModifiedBy>
  <cp:revision>27</cp:revision>
  <dcterms:modified xsi:type="dcterms:W3CDTF">2022-05-03T08:44:20Z</dcterms:modified>
</cp:coreProperties>
</file>