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60" r:id="rId3"/>
    <p:sldId id="259" r:id="rId4"/>
    <p:sldId id="265" r:id="rId5"/>
    <p:sldId id="261" r:id="rId6"/>
    <p:sldId id="267" r:id="rId7"/>
    <p:sldId id="263" r:id="rId8"/>
    <p:sldId id="262" r:id="rId9"/>
    <p:sldId id="268" r:id="rId10"/>
    <p:sldId id="269" r:id="rId11"/>
    <p:sldId id="264" r:id="rId12"/>
    <p:sldId id="273" r:id="rId13"/>
    <p:sldId id="274" r:id="rId14"/>
    <p:sldId id="271" r:id="rId15"/>
    <p:sldId id="266" r:id="rId16"/>
    <p:sldId id="272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1523999" y="832177"/>
            <a:ext cx="6580909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учебной мотивации на уроках технологии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2327563" y="2861610"/>
            <a:ext cx="5611091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Денщикова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Наталья Владимировна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технологии 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МКОУ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«Панаевская школа-интернат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с.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Панаевск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., ЯНАО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40327"/>
            <a:ext cx="7886700" cy="56366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3)волевые: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• предъявление учебных требований;</a:t>
            </a:r>
          </a:p>
          <a:p>
            <a:pPr>
              <a:buNone/>
            </a:pPr>
            <a:r>
              <a:rPr lang="ru-RU" dirty="0" smtClean="0"/>
              <a:t>     • информирование об обязательных результатах обучения;</a:t>
            </a:r>
          </a:p>
          <a:p>
            <a:pPr>
              <a:buNone/>
            </a:pPr>
            <a:r>
              <a:rPr lang="ru-RU" dirty="0" smtClean="0"/>
              <a:t>     • формирование ответственного отношения к учению;</a:t>
            </a:r>
          </a:p>
          <a:p>
            <a:pPr>
              <a:buNone/>
            </a:pPr>
            <a:r>
              <a:rPr lang="ru-RU" dirty="0" smtClean="0"/>
              <a:t>     • рефлексия поведения</a:t>
            </a:r>
          </a:p>
          <a:p>
            <a:pPr>
              <a:buNone/>
            </a:pPr>
            <a:r>
              <a:rPr lang="ru-RU" dirty="0" smtClean="0"/>
              <a:t>     • создание ситуаций, в которых необходимо преодолеть познавательные затруднения;</a:t>
            </a:r>
          </a:p>
          <a:p>
            <a:pPr>
              <a:buNone/>
            </a:pPr>
            <a:r>
              <a:rPr lang="ru-RU" dirty="0" smtClean="0"/>
              <a:t>     • прогнозирование будущей деятельности.</a:t>
            </a:r>
          </a:p>
          <a:p>
            <a:pPr>
              <a:buNone/>
            </a:pPr>
            <a:r>
              <a:rPr lang="ru-RU" b="1" dirty="0" smtClean="0"/>
              <a:t>   4)социальные: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• развитие желания быть полезным обществу;</a:t>
            </a:r>
          </a:p>
          <a:p>
            <a:pPr>
              <a:buNone/>
            </a:pPr>
            <a:r>
              <a:rPr lang="ru-RU" dirty="0" smtClean="0"/>
              <a:t>   • сопереживание;</a:t>
            </a:r>
          </a:p>
          <a:p>
            <a:pPr>
              <a:buNone/>
            </a:pPr>
            <a:r>
              <a:rPr lang="ru-RU" dirty="0" smtClean="0"/>
              <a:t>   • создание ситуации взаимопомощи;</a:t>
            </a:r>
          </a:p>
          <a:p>
            <a:pPr>
              <a:buNone/>
            </a:pPr>
            <a:r>
              <a:rPr lang="ru-RU" dirty="0" smtClean="0"/>
              <a:t>   • поиск контактов и сотрудничества;</a:t>
            </a:r>
          </a:p>
          <a:p>
            <a:pPr>
              <a:buNone/>
            </a:pPr>
            <a:r>
              <a:rPr lang="ru-RU" dirty="0" smtClean="0"/>
              <a:t>   • взаимопроверка и рецензирование;</a:t>
            </a:r>
          </a:p>
          <a:p>
            <a:pPr>
              <a:buNone/>
            </a:pPr>
            <a:r>
              <a:rPr lang="ru-RU" dirty="0" smtClean="0"/>
              <a:t>   • заинтересованность результатами коллективной работы.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068" y="235527"/>
            <a:ext cx="7886700" cy="587432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400" dirty="0" smtClean="0"/>
              <a:t>При подготовке к уроку я стараюсь учитывать реальные возможности и индивидуальные особенности учащихся, отобрать такую совокупность приемов мотивации, которая создает оптимальные условия для включения каждого ученика в активную познавательную деятельность. На уроках технологии   стараюсь создать такие условия, при которых  учащийся оказался  бы втянутым в самую гущу событий и испытывал бы настоящий азарт в стремлении докопаться до самой сути.  </a:t>
            </a:r>
          </a:p>
          <a:p>
            <a:pPr>
              <a:buNone/>
            </a:pPr>
            <a:r>
              <a:rPr lang="ru-RU" sz="2400" dirty="0" smtClean="0"/>
              <a:t>Для создания успешности урока,  я использую в своей работе различные приемы. 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Прием "Удивляй!"                                                                                                                           </a:t>
            </a:r>
          </a:p>
          <a:p>
            <a:pPr algn="just">
              <a:buNone/>
            </a:pPr>
            <a:r>
              <a:rPr lang="ru-RU" sz="2400" dirty="0" smtClean="0"/>
              <a:t>Хорошо известно, что ничто так не привлекает внимание и не стимулирует работу ума, как удивительное.  Поэтому стараюсь найти такой угол зрения, при котором  даже обыденное становится удивительным.                                                            </a:t>
            </a:r>
          </a:p>
          <a:p>
            <a:pPr>
              <a:buNone/>
            </a:pPr>
            <a:r>
              <a:rPr lang="ru-RU" sz="2400" i="1" dirty="0" smtClean="0"/>
              <a:t>Пример1.Создание игрушек из капрона. </a:t>
            </a:r>
            <a:r>
              <a:rPr lang="ru-RU" sz="2400" dirty="0" smtClean="0"/>
              <a:t>(При изготовлении которых включается несколько тем, что называется от А до Я, от состава волокон до электротехники, включая различные виды стежков и строчек, моделирования, конструирования, построение выкроек и отделки.)</a:t>
            </a:r>
          </a:p>
          <a:p>
            <a:pPr algn="just"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un9-9.userapi.com/impg/zYQWZ4uPjEXb9Ie429-idGnT2uXMhduJG5ANwQ/erWv8Hyu4dA.jpg?size=810x1080&amp;quality=96&amp;sign=b256381354d1fc5b3574ed5d6e92592e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854" y="299894"/>
            <a:ext cx="3931444" cy="5241925"/>
          </a:xfrm>
          <a:prstGeom prst="rect">
            <a:avLst/>
          </a:prstGeom>
          <a:noFill/>
        </p:spPr>
      </p:pic>
      <p:pic>
        <p:nvPicPr>
          <p:cNvPr id="24580" name="Picture 4" descr="https://sun9-9.userapi.com/impg/Ymbg1Llxtql84I6lrvn6-fmA-C_3joq2r5BeIw/QGoKWCS1wNc.jpg?size=810x1080&amp;quality=96&amp;sign=26f75e4732c6c080f63c751a31352ec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8473" y="355313"/>
            <a:ext cx="3823853" cy="509847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84218" y="5560581"/>
            <a:ext cx="2779568" cy="3968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Рис 1. Оле- </a:t>
            </a:r>
            <a:r>
              <a:rPr lang="ru-RU" sz="1800" dirty="0" err="1" smtClean="0"/>
              <a:t>Лукойе</a:t>
            </a:r>
            <a:endParaRPr lang="ru-RU" sz="1800" dirty="0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6151418" y="5560581"/>
            <a:ext cx="2779568" cy="3968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Рис 2. Чертёнок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sun9-66.userapi.com/impg/0Et6PX_dvVg_8iTQU-LxZb7rkknLK2OhJeAjuQ/nbwh39hg3o4.jpg?size=810x1080&amp;quality=96&amp;sign=9378dff2d9b5270190b013dcaca0a911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7578" y="272184"/>
            <a:ext cx="3785972" cy="5047962"/>
          </a:xfrm>
          <a:prstGeom prst="rect">
            <a:avLst/>
          </a:prstGeom>
          <a:noFill/>
        </p:spPr>
      </p:pic>
      <p:pic>
        <p:nvPicPr>
          <p:cNvPr id="32772" name="Picture 4" descr="https://sun9-3.userapi.com/impg/RlRlUaOzmeSNAaPsg7CZsy-n1wkcOHMZ3FKNJw/tpb0k6QVHyo.jpg?size=810x1080&amp;quality=96&amp;sign=25ee0f3ed8dcc341373a5f95686322e7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909" y="279015"/>
            <a:ext cx="3782291" cy="504305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84218" y="5560581"/>
            <a:ext cx="2779568" cy="39687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Рис 3. Домовой</a:t>
            </a:r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5680363" y="5560581"/>
            <a:ext cx="2779568" cy="3968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Рис 4. Гном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12618"/>
            <a:ext cx="7886700" cy="566434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Ученики исследуют, ищут пути его решения, выдвигают различив предположения, приводят доказательства, а это, несомненно, способствует активизации мыслительной деятельности школьников, развитию логического мышления, познавательной самостоятельности и в итоге формированию и развитию познавательного интереса к технологии.</a:t>
            </a:r>
          </a:p>
          <a:p>
            <a:pPr>
              <a:buNone/>
            </a:pPr>
            <a:r>
              <a:rPr lang="ru-RU" b="1" dirty="0" smtClean="0"/>
              <a:t>Прием «Свои примеры».</a:t>
            </a: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dirty="0" smtClean="0"/>
              <a:t>Ученики подготавливают свои примеры к новому материалу. Возможно также сочинение своих задач, выдвижение идей по применению изученного материала.</a:t>
            </a:r>
            <a:r>
              <a:rPr lang="ru-RU" sz="2000" i="1" dirty="0" smtClean="0"/>
              <a:t> </a:t>
            </a:r>
          </a:p>
          <a:p>
            <a:pPr algn="just">
              <a:buNone/>
            </a:pPr>
            <a:r>
              <a:rPr lang="ru-RU" sz="2000" i="1" dirty="0" smtClean="0"/>
              <a:t>Пример2.</a:t>
            </a:r>
            <a:r>
              <a:rPr lang="ru-RU" dirty="0" smtClean="0"/>
              <a:t> С первого взгляда применение одинаковых технологий, при изготовлении кукол, на выходе рождаются совершенно разные, не похожие друг на друга образы.</a:t>
            </a:r>
          </a:p>
          <a:p>
            <a:pPr algn="just">
              <a:buNone/>
            </a:pPr>
            <a:r>
              <a:rPr lang="ru-RU" b="1" dirty="0" smtClean="0"/>
              <a:t>Прием «Создание ярких наглядно-образных представлений».</a:t>
            </a:r>
          </a:p>
          <a:p>
            <a:pPr algn="just">
              <a:buNone/>
            </a:pPr>
            <a:r>
              <a:rPr lang="ru-RU" dirty="0" smtClean="0"/>
              <a:t>Такая форма работы помогает учащимся лучше воспринять и усвоить учебный материал, способствует расширению кругозора учащихся, позволяет развивать их творческие способности, фантазию, способствует развитию самостоятельности учащихся.</a:t>
            </a:r>
            <a:endParaRPr lang="ru-RU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636" y="512618"/>
            <a:ext cx="8534400" cy="566434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Прием «</a:t>
            </a:r>
            <a:r>
              <a:rPr lang="ru-RU" b="1" dirty="0" err="1" smtClean="0"/>
              <a:t>Сказкотерапия</a:t>
            </a:r>
            <a:r>
              <a:rPr lang="ru-RU" b="1" dirty="0" smtClean="0"/>
              <a:t>»</a:t>
            </a:r>
          </a:p>
          <a:p>
            <a:pPr algn="just">
              <a:buNone/>
            </a:pPr>
            <a:r>
              <a:rPr lang="ru-RU" dirty="0" smtClean="0"/>
              <a:t>Различные занимательные истории и сказки благотворно влияют на отношение ребят к технологии как к учебному предмету, способствуют развитию у них наблюдательности, фантазии, зрительной памяти. </a:t>
            </a:r>
          </a:p>
          <a:p>
            <a:pPr algn="just">
              <a:buNone/>
            </a:pPr>
            <a:r>
              <a:rPr lang="ru-RU" dirty="0" smtClean="0"/>
              <a:t>Занимательность, выступая первоначальным толчком в проявлении познавательного интереса, выступает как средство создания положительного фона всего урока.</a:t>
            </a:r>
          </a:p>
          <a:p>
            <a:pPr algn="just">
              <a:buNone/>
            </a:pPr>
            <a:r>
              <a:rPr lang="ru-RU" sz="2000" i="1" dirty="0" smtClean="0"/>
              <a:t>Пример3. Создание сказочных героев, по своему представлению и воображению.</a:t>
            </a:r>
          </a:p>
          <a:p>
            <a:pPr algn="just">
              <a:buNone/>
            </a:pPr>
            <a:r>
              <a:rPr lang="ru-RU" dirty="0" smtClean="0"/>
              <a:t>Слово «сказка» пробуждает в душе каждого из нас особые чувства: перед глазами теснятся образы детства, мы снова соприкасаемся с миром волшебства, полным тайн и загадок. В наш век высоких технологий сказки не утратили своего назначения они по-прежнему будят воображение, переносят нас в мир фантазий и грез. Приглашайте к себе в гости на урок сказку! Творите, выдумывайте, пробуйте!</a:t>
            </a:r>
            <a:r>
              <a:rPr lang="ru-RU" sz="2000" i="1" dirty="0" smtClean="0"/>
              <a:t> </a:t>
            </a:r>
          </a:p>
          <a:p>
            <a:pPr algn="just">
              <a:buNone/>
            </a:pPr>
            <a:r>
              <a:rPr lang="ru-RU" sz="2000" i="1" dirty="0" smtClean="0"/>
              <a:t>. </a:t>
            </a: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51164"/>
            <a:ext cx="7886700" cy="552579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Прием «Творческое задание»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1782" y="1166335"/>
            <a:ext cx="820189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Учащиеся собирают и анализируют информацию, при необходимости помогаю им обобщить материал, оформить работу.</a:t>
            </a:r>
          </a:p>
          <a:p>
            <a:pPr algn="just"/>
            <a:r>
              <a:rPr lang="ru-RU" sz="2000" dirty="0" smtClean="0"/>
              <a:t>        Творческие задания дают возможность проявить себя любому из учащихся, при этом формы работы выбирает для себя сам ученик.                                                                                                                                                                        Я считаю, что такая форма работы помогает учащимся лучше воспринять и усвоить учебный материал, способствует расширению кругозора учащихся, позволяет развивать их творческие способности, фантазию, способствует развитию самостоятельности учащихся.</a:t>
            </a:r>
          </a:p>
          <a:p>
            <a:pPr algn="just"/>
            <a:r>
              <a:rPr lang="ru-RU" sz="2000" dirty="0" smtClean="0"/>
              <a:t>У учащихся проявляется наблюдательность, сообразительность, воображение, высокая скорость мышления. Учащиеся создают что-то свое, новое, оригинальное, непохожее ни на что другое.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09600"/>
            <a:ext cx="7886700" cy="556736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Вывод: </a:t>
            </a:r>
            <a:r>
              <a:rPr lang="ru-RU" dirty="0" smtClean="0"/>
              <a:t>таким образом, учение только тогда станет для детей радостным и привлекательным, когда они сами будут учиться: проектировать, конструировать, исследовать, открывать, т.е. познавать мир в подлинном смысле этого слова. Познание через напряжение своих сил, умственных, физических, духовных. А это возможно только в процессе самостоятельной учебно-познавательной деятельности на основе современных педагогических технологий.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6359" y="592570"/>
            <a:ext cx="7886700" cy="546186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С каждым годом становится все труднее поддерживать интерес учащихся к изучению технологии. Мотивация к изучению предмета «Технология» ослаблена несколькими причинами.  </a:t>
            </a:r>
          </a:p>
          <a:p>
            <a:pPr algn="just">
              <a:buNone/>
            </a:pPr>
            <a:r>
              <a:rPr lang="ru-RU" dirty="0" smtClean="0"/>
              <a:t>Во-первых, у каждого ребенка свой опыт познавательной деятельности и свой уровень развития; во-вторых, технология не является обязательным предметом при сдаче государственных экзаменов; в-третьих, меняются времена, а вместе с ним и нравы, интересы детей. Многие дети как и взрослые считают, что легче, что-то купить, а не сделать это самому, ведь это займет меньше времени, и сил. </a:t>
            </a:r>
          </a:p>
          <a:p>
            <a:pPr algn="just">
              <a:buNone/>
            </a:pPr>
            <a:r>
              <a:rPr lang="ru-RU" dirty="0" smtClean="0"/>
              <a:t>Это все побуждает искать новые методы  и средства обучения, способствующие развитию интереса к предмету и активизирующие познавательную деятельность учащихся. </a:t>
            </a:r>
          </a:p>
          <a:p>
            <a:pPr algn="just">
              <a:buNone/>
            </a:pPr>
            <a:r>
              <a:rPr lang="ru-RU" dirty="0" smtClean="0"/>
              <a:t>Важнейший вопрос который стоит перед учителем "Как мотивировать обучающихся? Как заинтересовать их в изучении технологии?" Для того чтобы ответить на эти вопросы давайте сначала обратимся к самому понятию "Мотивация".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13" y="398606"/>
            <a:ext cx="7886700" cy="575281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Мотивация – это самая сложная проблема, с которой приходится работать всем педагогам. Высшей учебной мотивацией ученика является интерес к предмету.</a:t>
            </a:r>
          </a:p>
          <a:p>
            <a:pPr>
              <a:buNone/>
            </a:pPr>
            <a:r>
              <a:rPr lang="ru-RU" b="1" dirty="0" smtClean="0"/>
              <a:t>Мотивация </a:t>
            </a:r>
            <a:endParaRPr lang="ru-RU" dirty="0" smtClean="0"/>
          </a:p>
          <a:p>
            <a:pPr algn="just">
              <a:buNone/>
            </a:pPr>
            <a:r>
              <a:rPr lang="ru-RU" b="1" dirty="0" smtClean="0"/>
              <a:t>(от латинского </a:t>
            </a:r>
            <a:r>
              <a:rPr lang="ru-RU" b="1" i="1" dirty="0" err="1" smtClean="0"/>
              <a:t>мotive</a:t>
            </a:r>
            <a:r>
              <a:rPr lang="ru-RU" b="1" dirty="0" smtClean="0"/>
              <a:t> – побуждение; от французского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motif</a:t>
            </a:r>
            <a:r>
              <a:rPr lang="ru-RU" b="1" i="1" dirty="0" smtClean="0"/>
              <a:t> </a:t>
            </a:r>
            <a:r>
              <a:rPr lang="ru-RU" b="1" dirty="0" smtClean="0"/>
              <a:t>– побудительная сила, причина) – это некое </a:t>
            </a:r>
            <a:r>
              <a:rPr lang="ru-RU" b="1" u="sng" dirty="0" smtClean="0"/>
              <a:t>эмоциональное состояние</a:t>
            </a:r>
            <a:r>
              <a:rPr lang="ru-RU" b="1" dirty="0" smtClean="0"/>
              <a:t>, которое побуждает ученика к </a:t>
            </a:r>
            <a:r>
              <a:rPr lang="ru-RU" b="1" u="sng" dirty="0" smtClean="0"/>
              <a:t>самостоятельным действиям,</a:t>
            </a:r>
            <a:r>
              <a:rPr lang="ru-RU" dirty="0" smtClean="0"/>
              <a:t> </a:t>
            </a:r>
            <a:r>
              <a:rPr lang="ru-RU" b="1" dirty="0" smtClean="0"/>
              <a:t>Основное условие успешного обучения.</a:t>
            </a:r>
          </a:p>
          <a:p>
            <a:pPr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Мотивация обучения</a:t>
            </a:r>
            <a:r>
              <a:rPr lang="ru-RU" dirty="0" smtClean="0"/>
              <a:t> - это общее название для процессов, методов, средств побуждения учащихся к продуктивной познавательной деятельности, к активному освоению содержания образования. Мотивация строится на интересе.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927" y="484909"/>
            <a:ext cx="8478981" cy="5692054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Интерес</a:t>
            </a:r>
            <a:r>
              <a:rPr lang="ru-RU" dirty="0" smtClean="0"/>
              <a:t>- один из постоянных и сильнодействующих мотивов деятельности человека. Интерес является реальной причиной действий, ощущаемая человеком как особо важная причина.</a:t>
            </a:r>
          </a:p>
          <a:p>
            <a:pPr algn="just">
              <a:buNone/>
            </a:pPr>
            <a:r>
              <a:rPr lang="ru-RU" dirty="0" smtClean="0"/>
              <a:t>В последствии простой интерес преобразовывается в познавательный интерес который несет в себе цели – получение </a:t>
            </a:r>
            <a:r>
              <a:rPr lang="ru-RU" dirty="0" err="1" smtClean="0"/>
              <a:t>ЗУНов</a:t>
            </a:r>
            <a:r>
              <a:rPr lang="ru-RU" dirty="0" smtClean="0"/>
              <a:t> (знаний, умений и навыков) .</a:t>
            </a:r>
          </a:p>
          <a:p>
            <a:pPr algn="just">
              <a:buNone/>
            </a:pPr>
            <a:r>
              <a:rPr lang="ru-RU" dirty="0" smtClean="0"/>
              <a:t>Стадии становления познавательного интереса:</a:t>
            </a:r>
          </a:p>
          <a:p>
            <a:pPr lvl="0" algn="just">
              <a:buNone/>
            </a:pPr>
            <a:r>
              <a:rPr lang="ru-RU" u="sng" dirty="0" smtClean="0"/>
              <a:t>любопытство </a:t>
            </a:r>
            <a:r>
              <a:rPr lang="ru-RU" dirty="0" smtClean="0"/>
              <a:t>– элементарная стадия, срабатывает ориентировочный рефлекс «что такое?» он есть не только у человека, но и у животных (собака обнюхивает гостя).</a:t>
            </a:r>
          </a:p>
          <a:p>
            <a:pPr lvl="0" algn="just">
              <a:buNone/>
            </a:pPr>
            <a:r>
              <a:rPr lang="ru-RU" u="sng" dirty="0" smtClean="0"/>
              <a:t>любознательность</a:t>
            </a:r>
            <a:r>
              <a:rPr lang="ru-RU" dirty="0" smtClean="0"/>
              <a:t> – стремление узнать как можно больше (неглубоко, но широко).</a:t>
            </a:r>
          </a:p>
          <a:p>
            <a:pPr lvl="0" algn="just">
              <a:buNone/>
            </a:pPr>
            <a:r>
              <a:rPr lang="ru-RU" u="sng" dirty="0" smtClean="0"/>
              <a:t>познавательный интерес</a:t>
            </a:r>
            <a:r>
              <a:rPr lang="ru-RU" dirty="0" smtClean="0"/>
              <a:t> формируется, если любознательность направить в нужное русло, через выполнение творческих, интересных заданий.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415636"/>
            <a:ext cx="8443912" cy="57613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Успешность школьного урока зависит  от таких задач:</a:t>
            </a:r>
          </a:p>
          <a:p>
            <a:pPr algn="just">
              <a:buNone/>
            </a:pPr>
            <a:r>
              <a:rPr lang="ru-RU" dirty="0" smtClean="0"/>
              <a:t>1)Формирование и развитие у учащихся устойчивого познавательного интереса  к предмету на основе  активизации мыслительной деятельности  школьников в процессе обучения.                                                                                              </a:t>
            </a:r>
          </a:p>
          <a:p>
            <a:pPr algn="just">
              <a:buNone/>
            </a:pPr>
            <a:r>
              <a:rPr lang="ru-RU" dirty="0" smtClean="0"/>
              <a:t>2)Развитие творческих способностей и познавательной самостоятельности детей .                                                                                         </a:t>
            </a:r>
          </a:p>
          <a:p>
            <a:pPr algn="just">
              <a:buNone/>
            </a:pPr>
            <a:r>
              <a:rPr lang="ru-RU" dirty="0" smtClean="0"/>
              <a:t>3)Формирование ИКТ  -    компетентности учащихся.                                    </a:t>
            </a:r>
          </a:p>
          <a:p>
            <a:pPr algn="just">
              <a:buNone/>
            </a:pPr>
            <a:r>
              <a:rPr lang="ru-RU" dirty="0" smtClean="0"/>
              <a:t>4)Возрождение желания ребенка учиться.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32509"/>
            <a:ext cx="7886700" cy="584445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Важнейшая задача учителя</a:t>
            </a:r>
            <a:r>
              <a:rPr lang="ru-RU" dirty="0" smtClean="0"/>
              <a:t> состоит в том, чтобы обучить детей способам овладения разными видами деятельности, не дать угаснуть интересу к ним.</a:t>
            </a:r>
          </a:p>
          <a:p>
            <a:pPr algn="just">
              <a:buNone/>
            </a:pPr>
            <a:r>
              <a:rPr lang="ru-RU" dirty="0" smtClean="0"/>
              <a:t>На сегодня государство требует от школы выпускника, соответствующего критериям творческой, социально-ориентированной личности, которая имеет способности к самопознанию, самооценке, непрерывному личностному и профессиональному совершенствованию.</a:t>
            </a:r>
          </a:p>
          <a:p>
            <a:pPr algn="just">
              <a:buNone/>
            </a:pPr>
            <a:r>
              <a:rPr lang="ru-RU" dirty="0" smtClean="0"/>
              <a:t>Чтобы реализовать поставленные задачи, необходимо создать условия для развития мотивации школьников на каждом уроке.</a:t>
            </a:r>
          </a:p>
          <a:p>
            <a:pPr algn="just">
              <a:buNone/>
            </a:pPr>
            <a:r>
              <a:rPr lang="ru-RU" dirty="0" smtClean="0"/>
              <a:t>Положительная мотивация является основой успешности урока, толчком к самореализации каждого учащегося на уроке, главной движущей силой, формирующей интерес к уроку.</a:t>
            </a:r>
          </a:p>
          <a:p>
            <a:pPr algn="just">
              <a:buNone/>
            </a:pPr>
            <a:r>
              <a:rPr lang="ru-RU" dirty="0" smtClean="0"/>
              <a:t>В.А. Сухомлинский (1918-1970) сказал: «Ребенок по своей природе – пытливый исследователь, открыватель мира. Так пусть перед ним открывается чудесный мир в живых красках. Ярких и трепетных звуках, в сказке и игре, в собственном творчестве…через сказку, фантазию, игру, через неповторимое детское творчество – верная дорога к сердцу ребенка…».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84909"/>
            <a:ext cx="7886700" cy="56920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Реализацию этих задач осуществляю через использование следующих компонентов: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- повышение мотивации обучения.      </a:t>
            </a:r>
          </a:p>
          <a:p>
            <a:pPr>
              <a:buNone/>
            </a:pPr>
            <a:r>
              <a:rPr lang="ru-RU" dirty="0" smtClean="0"/>
              <a:t>- выполнение практических и творческих заданий.</a:t>
            </a:r>
          </a:p>
          <a:p>
            <a:pPr>
              <a:buNone/>
            </a:pPr>
            <a:r>
              <a:rPr lang="ru-RU" dirty="0" smtClean="0"/>
              <a:t>- решение технологических задач.</a:t>
            </a:r>
          </a:p>
          <a:p>
            <a:pPr>
              <a:buNone/>
            </a:pPr>
            <a:r>
              <a:rPr lang="ru-RU" dirty="0" smtClean="0"/>
              <a:t>- проведение уроков с применением ИКТ.</a:t>
            </a:r>
          </a:p>
          <a:p>
            <a:pPr>
              <a:buNone/>
            </a:pPr>
            <a:r>
              <a:rPr lang="ru-RU" dirty="0" smtClean="0"/>
              <a:t>- проведение нестандартных уроков, дидактических игр.</a:t>
            </a:r>
          </a:p>
          <a:p>
            <a:pPr>
              <a:buNone/>
            </a:pPr>
            <a:r>
              <a:rPr lang="ru-RU" dirty="0" smtClean="0"/>
              <a:t>- осуществление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 связей.</a:t>
            </a:r>
          </a:p>
          <a:p>
            <a:pPr>
              <a:buNone/>
            </a:pPr>
            <a:r>
              <a:rPr lang="ru-RU" dirty="0" smtClean="0"/>
              <a:t>- практическая направленность обучения.</a:t>
            </a:r>
          </a:p>
          <a:p>
            <a:pPr>
              <a:buNone/>
            </a:pPr>
            <a:r>
              <a:rPr lang="ru-RU" dirty="0" smtClean="0"/>
              <a:t>- создание ситуации успеха.</a:t>
            </a:r>
          </a:p>
          <a:p>
            <a:pPr>
              <a:buNone/>
            </a:pPr>
            <a:r>
              <a:rPr lang="ru-RU" dirty="0" smtClean="0"/>
              <a:t>- учет индивидуальных особенностей учащихся.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картинки для презентаций\motiv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359" y="513760"/>
            <a:ext cx="7886700" cy="485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87927"/>
            <a:ext cx="7886700" cy="57890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Приемы мотивации обучающихся: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1)эмоциональные: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• поощрение;</a:t>
            </a:r>
          </a:p>
          <a:p>
            <a:pPr>
              <a:buNone/>
            </a:pPr>
            <a:r>
              <a:rPr lang="ru-RU" dirty="0" smtClean="0"/>
              <a:t>   • порицание;</a:t>
            </a:r>
          </a:p>
          <a:p>
            <a:pPr>
              <a:buNone/>
            </a:pPr>
            <a:r>
              <a:rPr lang="ru-RU" dirty="0" smtClean="0"/>
              <a:t>   • учебно-познавательные игры;</a:t>
            </a:r>
          </a:p>
          <a:p>
            <a:pPr>
              <a:buNone/>
            </a:pPr>
            <a:r>
              <a:rPr lang="ru-RU" dirty="0" smtClean="0"/>
              <a:t>   • стимулирующее оценивание;</a:t>
            </a:r>
          </a:p>
          <a:p>
            <a:pPr>
              <a:buNone/>
            </a:pPr>
            <a:r>
              <a:rPr lang="ru-RU" dirty="0" smtClean="0"/>
              <a:t>   • свободный выбор задания;</a:t>
            </a:r>
          </a:p>
          <a:p>
            <a:pPr>
              <a:buNone/>
            </a:pPr>
            <a:r>
              <a:rPr lang="ru-RU" dirty="0" smtClean="0"/>
              <a:t>   • создание ярких наглядно-образных представлений;</a:t>
            </a:r>
          </a:p>
          <a:p>
            <a:pPr>
              <a:buNone/>
            </a:pPr>
            <a:r>
              <a:rPr lang="ru-RU" dirty="0" smtClean="0"/>
              <a:t>   • удовлетворение желания быть значимой личностью.</a:t>
            </a:r>
          </a:p>
          <a:p>
            <a:pPr>
              <a:buNone/>
            </a:pPr>
            <a:r>
              <a:rPr lang="ru-RU" b="1" dirty="0" smtClean="0"/>
              <a:t>  2)познавательные: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• активизация познавательных интересов;</a:t>
            </a:r>
          </a:p>
          <a:p>
            <a:pPr>
              <a:buNone/>
            </a:pPr>
            <a:r>
              <a:rPr lang="ru-RU" dirty="0" smtClean="0"/>
              <a:t>   • создание проблемных ситуаций;</a:t>
            </a:r>
          </a:p>
          <a:p>
            <a:pPr>
              <a:buNone/>
            </a:pPr>
            <a:r>
              <a:rPr lang="ru-RU" dirty="0" smtClean="0"/>
              <a:t>   • опора на жизненный опыт обучающегося;</a:t>
            </a:r>
          </a:p>
          <a:p>
            <a:pPr>
              <a:buNone/>
            </a:pPr>
            <a:r>
              <a:rPr lang="ru-RU" dirty="0" smtClean="0"/>
              <a:t>   • выполнение творческих заданий;</a:t>
            </a:r>
          </a:p>
          <a:p>
            <a:pPr>
              <a:buNone/>
            </a:pPr>
            <a:r>
              <a:rPr lang="ru-RU" dirty="0" smtClean="0"/>
              <a:t>   • побуждение к поиску альтернативных решений;</a:t>
            </a:r>
          </a:p>
          <a:p>
            <a:pPr>
              <a:buNone/>
            </a:pPr>
            <a:r>
              <a:rPr lang="ru-RU" dirty="0" smtClean="0"/>
              <a:t>   • использование метода «мозгового штурма»;</a:t>
            </a:r>
          </a:p>
          <a:p>
            <a:pPr>
              <a:buNone/>
            </a:pPr>
            <a:r>
              <a:rPr lang="ru-RU" dirty="0" smtClean="0"/>
              <a:t>   • использование сравнений, опытов, парадоксов;</a:t>
            </a:r>
          </a:p>
          <a:p>
            <a:pPr>
              <a:buNone/>
            </a:pPr>
            <a:r>
              <a:rPr lang="ru-RU" dirty="0" smtClean="0"/>
              <a:t>   • экскурс в историю;</a:t>
            </a:r>
          </a:p>
          <a:p>
            <a:pPr>
              <a:buNone/>
            </a:pPr>
            <a:r>
              <a:rPr lang="ru-RU" dirty="0" smtClean="0"/>
              <a:t>   • использование обучающей интеграции между обучающимися.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931</Words>
  <Application>Microsoft Office PowerPoint</Application>
  <PresentationFormat>Экран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Рис 1. Оле- Лукойе</vt:lpstr>
      <vt:lpstr>Рис 3. Домовой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ученик</cp:lastModifiedBy>
  <cp:revision>134</cp:revision>
  <dcterms:created xsi:type="dcterms:W3CDTF">2014-11-21T11:00:06Z</dcterms:created>
  <dcterms:modified xsi:type="dcterms:W3CDTF">2021-11-21T14:23:01Z</dcterms:modified>
</cp:coreProperties>
</file>