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4" r:id="rId2"/>
    <p:sldId id="313" r:id="rId3"/>
    <p:sldId id="291" r:id="rId4"/>
    <p:sldId id="310" r:id="rId5"/>
    <p:sldId id="311" r:id="rId6"/>
    <p:sldId id="266" r:id="rId7"/>
    <p:sldId id="315" r:id="rId8"/>
    <p:sldId id="301" r:id="rId9"/>
    <p:sldId id="264" r:id="rId10"/>
    <p:sldId id="271" r:id="rId11"/>
    <p:sldId id="272" r:id="rId12"/>
    <p:sldId id="273" r:id="rId13"/>
    <p:sldId id="312" r:id="rId14"/>
    <p:sldId id="274" r:id="rId15"/>
    <p:sldId id="267" r:id="rId16"/>
    <p:sldId id="268" r:id="rId17"/>
    <p:sldId id="278" r:id="rId18"/>
    <p:sldId id="277" r:id="rId19"/>
    <p:sldId id="280" r:id="rId20"/>
    <p:sldId id="281" r:id="rId21"/>
    <p:sldId id="303" r:id="rId22"/>
    <p:sldId id="282" r:id="rId23"/>
    <p:sldId id="283" r:id="rId24"/>
    <p:sldId id="285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" initials="A" lastIdx="2" clrIdx="0">
    <p:extLst>
      <p:ext uri="{19B8F6BF-5375-455C-9EA6-DF929625EA0E}">
        <p15:presenceInfo xmlns:p15="http://schemas.microsoft.com/office/powerpoint/2012/main" userId="Ale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948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6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030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135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135820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659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1504002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60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62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442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56128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191303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5C26FE7-B8A8-4120-A861-3640AF40FBEB}"/>
              </a:ext>
            </a:extLst>
          </p:cNvPr>
          <p:cNvSpPr txBox="1"/>
          <p:nvPr/>
        </p:nvSpPr>
        <p:spPr>
          <a:xfrm>
            <a:off x="422031" y="2059912"/>
            <a:ext cx="11364685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Интеракция и формирование читательской грамотности на уроках истории и обществознания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F73521-A085-4AD9-9E89-BA95398E6FAD}"/>
              </a:ext>
            </a:extLst>
          </p:cNvPr>
          <p:cNvSpPr txBox="1"/>
          <p:nvPr/>
        </p:nvSpPr>
        <p:spPr>
          <a:xfrm>
            <a:off x="1225898" y="6029010"/>
            <a:ext cx="975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 А.А. </a:t>
            </a:r>
            <a:r>
              <a:rPr lang="ru-RU" dirty="0" err="1"/>
              <a:t>Бобырь</a:t>
            </a:r>
            <a:r>
              <a:rPr lang="ru-RU" dirty="0"/>
              <a:t>, учитель истории и обществознания МБОУ «Центр образования № 69»</a:t>
            </a:r>
          </a:p>
        </p:txBody>
      </p:sp>
    </p:spTree>
    <p:extLst>
      <p:ext uri="{BB962C8B-B14F-4D97-AF65-F5344CB8AC3E}">
        <p14:creationId xmlns:p14="http://schemas.microsoft.com/office/powerpoint/2010/main" val="1327000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AB29B24-8FA7-4426-B9F6-8012E330A1EB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9FD715-7C0A-4472-933D-69C0A0BBE9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700" y="351691"/>
            <a:ext cx="6662438" cy="4386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53030E-3142-4DB1-AFB4-CDF547332266}"/>
              </a:ext>
            </a:extLst>
          </p:cNvPr>
          <p:cNvSpPr txBox="1"/>
          <p:nvPr/>
        </p:nvSpPr>
        <p:spPr>
          <a:xfrm>
            <a:off x="1426867" y="1959428"/>
            <a:ext cx="2421652" cy="584775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F55471B-7FA2-4FAC-A793-A5335FE78C8A}"/>
              </a:ext>
            </a:extLst>
          </p:cNvPr>
          <p:cNvSpPr/>
          <p:nvPr/>
        </p:nvSpPr>
        <p:spPr>
          <a:xfrm>
            <a:off x="334944" y="5218165"/>
            <a:ext cx="111000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b="1" i="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арушение способности к овладению навыками чтения при сохранении общей способности к обучению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330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18E1A4D-FA36-47D8-9E2F-59496C539F2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EFC949-1E09-4B1C-A0F8-5CE4E7A627EA}"/>
              </a:ext>
            </a:extLst>
          </p:cNvPr>
          <p:cNvSpPr txBox="1"/>
          <p:nvPr/>
        </p:nvSpPr>
        <p:spPr>
          <a:xfrm>
            <a:off x="7164686" y="713433"/>
            <a:ext cx="2311121" cy="584775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Дисграфия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C7ED94-E5FA-42C8-8D1F-5642580C83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105" y="451809"/>
            <a:ext cx="3295650" cy="44672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3D6B952-B3D5-4575-9B55-A4A2462834E8}"/>
              </a:ext>
            </a:extLst>
          </p:cNvPr>
          <p:cNvSpPr/>
          <p:nvPr/>
        </p:nvSpPr>
        <p:spPr>
          <a:xfrm>
            <a:off x="4746171" y="2685421"/>
            <a:ext cx="698025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3200" b="1" i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астичное расстройство процесса письма, связанное с недостаточной сформированностью (или распадом) психических функций, участвующих в реализации и контроле письменной речи</a:t>
            </a:r>
            <a:b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352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5EBF8EA-2DE2-4F13-893E-1EC95FB275E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E00F5AD-CC4F-44CF-92C0-E9A1B19E1C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371" y="361741"/>
            <a:ext cx="5933829" cy="33377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4CE20BA-CFB0-4516-B332-A7FA39A56B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123" y="2964263"/>
            <a:ext cx="5933829" cy="33377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545B257-F574-43B5-8D15-457632E606A8}"/>
              </a:ext>
            </a:extLst>
          </p:cNvPr>
          <p:cNvSpPr txBox="1"/>
          <p:nvPr/>
        </p:nvSpPr>
        <p:spPr>
          <a:xfrm>
            <a:off x="6400799" y="953412"/>
            <a:ext cx="5540829" cy="1077218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 зависимость,</a:t>
            </a:r>
          </a:p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игромания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D902E1-672F-426C-920F-E1CC32F1460C}"/>
              </a:ext>
            </a:extLst>
          </p:cNvPr>
          <p:cNvSpPr txBox="1"/>
          <p:nvPr/>
        </p:nvSpPr>
        <p:spPr>
          <a:xfrm>
            <a:off x="390491" y="4055273"/>
            <a:ext cx="533651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зависимость, признанная ВОЗ заболеванием, влияющим на здоровье человека, в том числе психическое здоровье </a:t>
            </a:r>
          </a:p>
        </p:txBody>
      </p:sp>
    </p:spTree>
    <p:extLst>
      <p:ext uri="{BB962C8B-B14F-4D97-AF65-F5344CB8AC3E}">
        <p14:creationId xmlns:p14="http://schemas.microsoft.com/office/powerpoint/2010/main" val="2369346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DDC3CA5-B20D-48F8-8AD0-5FB2A5CED581}"/>
              </a:ext>
            </a:extLst>
          </p:cNvPr>
          <p:cNvSpPr/>
          <p:nvPr/>
        </p:nvSpPr>
        <p:spPr>
          <a:xfrm>
            <a:off x="161005" y="2766368"/>
            <a:ext cx="110330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К сожалению, «законы» виртуального мира ребёнок начинает транслировать на реальный мир и свои коммуникации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8F5914A-EEE9-4D17-87AD-8C5E807D8B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1331" y="3516978"/>
            <a:ext cx="5320602" cy="29913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045006E-CA1E-4D27-B610-1D248FD235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621" y="269274"/>
            <a:ext cx="4237312" cy="23809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D1DFB8F-85CC-4865-9B08-CCB5D0E2B3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033" y="311811"/>
            <a:ext cx="4157261" cy="23384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8C7AAB7-A8CD-46B3-8FD5-73FFC8F263A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033" y="3837121"/>
            <a:ext cx="3960725" cy="26712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4845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CF320BA-8BB3-4DBC-99AC-B9F726A458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C4DF07-D059-42F3-A2BB-BCF0D4042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116" y="3810692"/>
            <a:ext cx="9449768" cy="255228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5B74854-3A85-4BE2-A9CE-0BEFA25D6D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652" y="390401"/>
            <a:ext cx="4469297" cy="29571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7BDF20F-FC4A-4059-9D76-FCAB59E66E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8063" y="377396"/>
            <a:ext cx="3845461" cy="294418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489362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0732302-C4F8-4691-98E8-069048E578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65340"/>
            <a:ext cx="5556163" cy="35951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024855-6109-44BA-A0D1-DF5D24B26175}"/>
              </a:ext>
            </a:extLst>
          </p:cNvPr>
          <p:cNvSpPr txBox="1"/>
          <p:nvPr/>
        </p:nvSpPr>
        <p:spPr>
          <a:xfrm>
            <a:off x="1726615" y="547975"/>
            <a:ext cx="7154426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Символический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интеракционизм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1E5F25B-7385-4C5D-BAB3-993456868E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6215" y="547975"/>
            <a:ext cx="2060611" cy="21148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0830111-7F08-4968-8B67-B7143B114F1D}"/>
              </a:ext>
            </a:extLst>
          </p:cNvPr>
          <p:cNvSpPr txBox="1"/>
          <p:nvPr/>
        </p:nvSpPr>
        <p:spPr>
          <a:xfrm>
            <a:off x="7470949" y="5428447"/>
            <a:ext cx="38485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Джордж Герберт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Мид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B7F426C-5938-443B-9F6C-87AAE7EE3BD8}"/>
              </a:ext>
            </a:extLst>
          </p:cNvPr>
          <p:cNvSpPr/>
          <p:nvPr/>
        </p:nvSpPr>
        <p:spPr>
          <a:xfrm>
            <a:off x="5620378" y="3475674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0" dirty="0">
                <a:solidFill>
                  <a:srgbClr val="2021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«Индивидуальный разум может существовать только в связи с другими разумами, делясь с ними означающими символами»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410C504-B715-411A-AD8D-5CA3A50469A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790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3A4A2F5-0D25-45E7-ACC5-FBA12A97BEF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F5BC09-2592-469C-AC81-83D3BD8B9F6D}"/>
              </a:ext>
            </a:extLst>
          </p:cNvPr>
          <p:cNvSpPr txBox="1"/>
          <p:nvPr/>
        </p:nvSpPr>
        <p:spPr>
          <a:xfrm>
            <a:off x="4281970" y="736082"/>
            <a:ext cx="71608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Интеракция – это развитие навыков логического рассуждения и социального взаимодействия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48B672C-946C-417B-BFB2-2AC688C38D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209" y="631603"/>
            <a:ext cx="2184740" cy="33482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D43ED3-58C3-415C-A212-66874591B9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4695" y="3059368"/>
            <a:ext cx="5618096" cy="31601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930578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B48C112-C39F-4EA3-B1D5-8DA411DC0FD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2ACA86-623D-45D4-BFA0-DCD530D02C91}"/>
              </a:ext>
            </a:extLst>
          </p:cNvPr>
          <p:cNvSpPr txBox="1"/>
          <p:nvPr/>
        </p:nvSpPr>
        <p:spPr>
          <a:xfrm>
            <a:off x="5586884" y="667308"/>
            <a:ext cx="598881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– активное существо по отношению к ситуации, 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реагирующее на эту ситуацию своим действием (</a:t>
            </a:r>
            <a:r>
              <a:rPr lang="ru-RU" sz="3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акция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1DD47CC-D25B-4370-9FF9-B48C9B629C80}"/>
              </a:ext>
            </a:extLst>
          </p:cNvPr>
          <p:cNvSpPr/>
          <p:nvPr/>
        </p:nvSpPr>
        <p:spPr>
          <a:xfrm>
            <a:off x="355041" y="3851590"/>
            <a:ext cx="811571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действие – это вовлечённость в действие двух или более людей (</a:t>
            </a:r>
            <a:r>
              <a:rPr lang="ru-RU" sz="3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интеракция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), а никак не пассивное взаимодействие с цифровым гаджетом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A292F2F-DEA2-4A51-A561-498C256064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862" y="543066"/>
            <a:ext cx="4086541" cy="26903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29ED8AB-EFD1-4187-AF69-DE2A21CDD3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9031" y="3324469"/>
            <a:ext cx="2646670" cy="3215472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489822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252BEFE-E62E-4946-BB3C-53116F4483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55B7AE-7BB6-4F84-A35C-A5957ECAD799}"/>
              </a:ext>
            </a:extLst>
          </p:cNvPr>
          <p:cNvSpPr txBox="1"/>
          <p:nvPr/>
        </p:nvSpPr>
        <p:spPr>
          <a:xfrm>
            <a:off x="6096000" y="457702"/>
            <a:ext cx="5563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 – умение </a:t>
            </a:r>
          </a:p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с информацией!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9ADA84E-45AC-4AF2-9CD8-7B80B7EEE4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839" y="457702"/>
            <a:ext cx="4332585" cy="288387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EAC11BC-80EF-43E0-87C2-6CF987F9D9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5900" y="2255855"/>
            <a:ext cx="4371914" cy="288387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35B4976-C66E-48AA-9BB8-34FF73980A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490" y="3629967"/>
            <a:ext cx="4318665" cy="2883876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9344455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C2160B3-3922-4187-87D4-2380A2FEF8DF}"/>
              </a:ext>
            </a:extLst>
          </p:cNvPr>
          <p:cNvSpPr/>
          <p:nvPr/>
        </p:nvSpPr>
        <p:spPr>
          <a:xfrm>
            <a:off x="0" y="0"/>
            <a:ext cx="12192000" cy="6854372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DD8E4D-1386-4747-A4AC-F07E08985DCB}"/>
              </a:ext>
            </a:extLst>
          </p:cNvPr>
          <p:cNvSpPr txBox="1"/>
          <p:nvPr/>
        </p:nvSpPr>
        <p:spPr>
          <a:xfrm>
            <a:off x="2426886" y="793819"/>
            <a:ext cx="2790930" cy="646331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Тезис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99C4F30-FCC5-4619-9C73-3279CE1970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4702" y="468397"/>
            <a:ext cx="3674658" cy="24497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CABD47A-5C20-420B-B23A-900A020210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476871" y="1985945"/>
            <a:ext cx="4690961" cy="3626059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5E135D-5094-400F-9BAB-716D526EFC12}"/>
              </a:ext>
            </a:extLst>
          </p:cNvPr>
          <p:cNvSpPr txBox="1"/>
          <p:nvPr/>
        </p:nvSpPr>
        <p:spPr>
          <a:xfrm>
            <a:off x="7204669" y="4470772"/>
            <a:ext cx="4234752" cy="646331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Аргументы</a:t>
            </a:r>
          </a:p>
        </p:txBody>
      </p:sp>
    </p:spTree>
    <p:extLst>
      <p:ext uri="{BB962C8B-B14F-4D97-AF65-F5344CB8AC3E}">
        <p14:creationId xmlns:p14="http://schemas.microsoft.com/office/powerpoint/2010/main" val="41161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645EC3-3713-4FF4-9FDA-9FAD7475F4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133306-8EEC-4AB3-8C30-11E2868F63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67" y="176414"/>
            <a:ext cx="3188677" cy="17936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CB45D6C-B7F4-4AD0-9F0E-62EE36EF59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461" y="446752"/>
            <a:ext cx="3188676" cy="17936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5CC505-DCC2-4745-BA43-0575650BA5A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6777" y="776807"/>
            <a:ext cx="3188676" cy="17955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B985F8D-78AF-4196-BDB4-F31E4215A52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5320" y="1074114"/>
            <a:ext cx="3188676" cy="17936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879038D-B60F-4C79-B5C6-7A8CBE1BB08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431" y="1369078"/>
            <a:ext cx="3188676" cy="179597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2DCE3C1-2D59-4813-82BE-02788BE1A89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5398" y="1875985"/>
            <a:ext cx="3176117" cy="182661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B808D33E-758B-48E8-8E5A-0350836E2A7D}"/>
              </a:ext>
            </a:extLst>
          </p:cNvPr>
          <p:cNvSpPr/>
          <p:nvPr/>
        </p:nvSpPr>
        <p:spPr>
          <a:xfrm>
            <a:off x="704220" y="4534130"/>
            <a:ext cx="10783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Человеческая цивилизация приблизительно шесть тысяч лет назад  имела вескую причину для создания письменности, и сделано было это не для того, чтобы современный человек отказался от неё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52198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2F53D4E-B99F-4247-B409-40BB2952FEE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537633-DE40-4358-92C6-26943CF2C351}"/>
              </a:ext>
            </a:extLst>
          </p:cNvPr>
          <p:cNvSpPr txBox="1"/>
          <p:nvPr/>
        </p:nvSpPr>
        <p:spPr>
          <a:xfrm>
            <a:off x="214360" y="522515"/>
            <a:ext cx="109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Базовый принцип интеллектуальной работы в школе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E478338-EC4A-4E0D-A1AB-27B02CDB25C4}"/>
              </a:ext>
            </a:extLst>
          </p:cNvPr>
          <p:cNvSpPr/>
          <p:nvPr/>
        </p:nvSpPr>
        <p:spPr>
          <a:xfrm>
            <a:off x="214360" y="1279368"/>
            <a:ext cx="3726264" cy="2630156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22161F1F-B1C3-4BAE-B9A2-F11102F4F23D}"/>
              </a:ext>
            </a:extLst>
          </p:cNvPr>
          <p:cNvSpPr/>
          <p:nvPr/>
        </p:nvSpPr>
        <p:spPr>
          <a:xfrm>
            <a:off x="2077492" y="2558736"/>
            <a:ext cx="3726264" cy="2630156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0442A074-6E31-485F-AC2C-28D8447DAAD5}"/>
              </a:ext>
            </a:extLst>
          </p:cNvPr>
          <p:cNvSpPr/>
          <p:nvPr/>
        </p:nvSpPr>
        <p:spPr>
          <a:xfrm>
            <a:off x="3851862" y="4067110"/>
            <a:ext cx="3726264" cy="2474367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5EDA1C-DEF9-4508-8678-291BFC5E357A}"/>
              </a:ext>
            </a:extLst>
          </p:cNvPr>
          <p:cNvSpPr txBox="1"/>
          <p:nvPr/>
        </p:nvSpPr>
        <p:spPr>
          <a:xfrm>
            <a:off x="10114508" y="4533945"/>
            <a:ext cx="1661539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Знание</a:t>
            </a: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A9FEF532-A465-4CD8-ACB5-F893CA3D7076}"/>
              </a:ext>
            </a:extLst>
          </p:cNvPr>
          <p:cNvSpPr/>
          <p:nvPr/>
        </p:nvSpPr>
        <p:spPr>
          <a:xfrm rot="15658636">
            <a:off x="8596338" y="4083061"/>
            <a:ext cx="484632" cy="18818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75B0CC3-3D57-46E7-9A11-5A08B332B7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961" y="1301041"/>
            <a:ext cx="4467313" cy="29796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791039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2F53D4E-B99F-4247-B409-40BB2952FEE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F44B37-2479-44D7-A55E-46D87F3433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6266" y="527573"/>
            <a:ext cx="8219467" cy="2901427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52645E-9F13-4458-B2F6-1ACDC28E7D1E}"/>
              </a:ext>
            </a:extLst>
          </p:cNvPr>
          <p:cNvSpPr txBox="1"/>
          <p:nvPr/>
        </p:nvSpPr>
        <p:spPr>
          <a:xfrm>
            <a:off x="619690" y="4681834"/>
            <a:ext cx="2733152" cy="461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вопроса</a:t>
            </a:r>
          </a:p>
        </p:txBody>
      </p:sp>
      <p:sp>
        <p:nvSpPr>
          <p:cNvPr id="7" name="Стрелка: вверх 6">
            <a:extLst>
              <a:ext uri="{FF2B5EF4-FFF2-40B4-BE49-F238E27FC236}">
                <a16:creationId xmlns:a16="http://schemas.microsoft.com/office/drawing/2014/main" id="{D825FE8D-80EF-4A0B-9F80-488336B9164A}"/>
              </a:ext>
            </a:extLst>
          </p:cNvPr>
          <p:cNvSpPr/>
          <p:nvPr/>
        </p:nvSpPr>
        <p:spPr>
          <a:xfrm rot="1505995">
            <a:off x="2101521" y="2586697"/>
            <a:ext cx="484632" cy="20064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BB2552-9F26-4F87-8174-15EC483B66BE}"/>
              </a:ext>
            </a:extLst>
          </p:cNvPr>
          <p:cNvSpPr txBox="1"/>
          <p:nvPr/>
        </p:nvSpPr>
        <p:spPr>
          <a:xfrm>
            <a:off x="4285642" y="4681834"/>
            <a:ext cx="1371580" cy="461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Тезис</a:t>
            </a:r>
          </a:p>
        </p:txBody>
      </p:sp>
      <p:sp>
        <p:nvSpPr>
          <p:cNvPr id="13" name="Стрелка: вверх 12">
            <a:extLst>
              <a:ext uri="{FF2B5EF4-FFF2-40B4-BE49-F238E27FC236}">
                <a16:creationId xmlns:a16="http://schemas.microsoft.com/office/drawing/2014/main" id="{3247AB14-86CC-4B15-9488-5BA56A2993DF}"/>
              </a:ext>
            </a:extLst>
          </p:cNvPr>
          <p:cNvSpPr/>
          <p:nvPr/>
        </p:nvSpPr>
        <p:spPr>
          <a:xfrm>
            <a:off x="4595186" y="2673941"/>
            <a:ext cx="484632" cy="18319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FAB36C-FE58-4653-A7DF-64F39DD3E956}"/>
              </a:ext>
            </a:extLst>
          </p:cNvPr>
          <p:cNvSpPr txBox="1"/>
          <p:nvPr/>
        </p:nvSpPr>
        <p:spPr>
          <a:xfrm>
            <a:off x="7216370" y="4681833"/>
            <a:ext cx="1977871" cy="46166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Аргументы</a:t>
            </a:r>
          </a:p>
        </p:txBody>
      </p:sp>
      <p:sp>
        <p:nvSpPr>
          <p:cNvPr id="16" name="Стрелка: вверх 15">
            <a:extLst>
              <a:ext uri="{FF2B5EF4-FFF2-40B4-BE49-F238E27FC236}">
                <a16:creationId xmlns:a16="http://schemas.microsoft.com/office/drawing/2014/main" id="{62AC43BD-C962-4028-9C2F-3AC23DA940C7}"/>
              </a:ext>
            </a:extLst>
          </p:cNvPr>
          <p:cNvSpPr/>
          <p:nvPr/>
        </p:nvSpPr>
        <p:spPr>
          <a:xfrm rot="20859074">
            <a:off x="7615749" y="2683340"/>
            <a:ext cx="484632" cy="18200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878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CDD5027-887E-46F6-88B9-EF656AF8C01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0868581-B0E9-4CC2-8D67-DC89E1D09155}"/>
              </a:ext>
            </a:extLst>
          </p:cNvPr>
          <p:cNvSpPr/>
          <p:nvPr/>
        </p:nvSpPr>
        <p:spPr>
          <a:xfrm>
            <a:off x="411982" y="1874738"/>
            <a:ext cx="11615895" cy="168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75"/>
              </a:spcAft>
            </a:pP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превращения короткого предложения (высказывания) </a:t>
            </a:r>
          </a:p>
          <a:p>
            <a:pPr>
              <a:spcAft>
                <a:spcPts val="1875"/>
              </a:spcAft>
            </a:pPr>
            <a:r>
              <a:rPr lang="ru-RU" sz="24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доказательное выступление;</a:t>
            </a:r>
          </a:p>
          <a:p>
            <a:pPr>
              <a:spcAft>
                <a:spcPts val="1875"/>
              </a:spcAft>
            </a:pPr>
            <a:r>
              <a:rPr lang="ru-RU" sz="24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логического изложения своих мыслей, построения доказательных цепочек.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0448F7-1FD1-454D-A6F9-8295C4AD7DE7}"/>
              </a:ext>
            </a:extLst>
          </p:cNvPr>
          <p:cNvSpPr txBox="1"/>
          <p:nvPr/>
        </p:nvSpPr>
        <p:spPr>
          <a:xfrm>
            <a:off x="1436914" y="518777"/>
            <a:ext cx="9318171" cy="52322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 усваиваются навыки и умения: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696601-E457-4EAF-BB3A-92CDA19DAA6C}"/>
              </a:ext>
            </a:extLst>
          </p:cNvPr>
          <p:cNvSpPr txBox="1"/>
          <p:nvPr/>
        </p:nvSpPr>
        <p:spPr>
          <a:xfrm>
            <a:off x="3577213" y="3889854"/>
            <a:ext cx="5285432" cy="52322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Прогнозируемый результат: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BC297C-CA22-4900-9530-3E6CE2612605}"/>
              </a:ext>
            </a:extLst>
          </p:cNvPr>
          <p:cNvSpPr txBox="1"/>
          <p:nvPr/>
        </p:nvSpPr>
        <p:spPr>
          <a:xfrm>
            <a:off x="1162258" y="4984205"/>
            <a:ext cx="9867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навыка понимания учебного материала;</a:t>
            </a:r>
          </a:p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речи (увеличение словарного запаса)</a:t>
            </a:r>
          </a:p>
        </p:txBody>
      </p:sp>
    </p:spTree>
    <p:extLst>
      <p:ext uri="{BB962C8B-B14F-4D97-AF65-F5344CB8AC3E}">
        <p14:creationId xmlns:p14="http://schemas.microsoft.com/office/powerpoint/2010/main" val="36611531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C2A4BE9E-FAAF-4E82-A07A-F2A9CFBD1D5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1D22CF-0D23-4F84-9724-96443A0EB1C9}"/>
              </a:ext>
            </a:extLst>
          </p:cNvPr>
          <p:cNvSpPr txBox="1"/>
          <p:nvPr/>
        </p:nvSpPr>
        <p:spPr>
          <a:xfrm>
            <a:off x="8280526" y="251209"/>
            <a:ext cx="3636360" cy="58477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ОГЭ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86476D5-439A-4D62-AA0A-122FCC3159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114" y="251209"/>
            <a:ext cx="7812856" cy="339025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7307EEBA-62D4-4BC6-850C-1246DD4C4A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61536">
            <a:off x="8087483" y="2057088"/>
            <a:ext cx="3567114" cy="2006502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0AAA1ED-F87C-4CEA-A657-8DB7DFF07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7457">
            <a:off x="4589641" y="4102201"/>
            <a:ext cx="3447380" cy="1939151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1DAC7906-80CD-4990-9003-DBE5834612D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86642">
            <a:off x="598553" y="4134284"/>
            <a:ext cx="3304187" cy="1858605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2424965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380B092-DB38-4BA7-B16C-0A68F96DE9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48D7BF-8E13-4271-9723-7FB939752B68}"/>
              </a:ext>
            </a:extLst>
          </p:cNvPr>
          <p:cNvSpPr txBox="1"/>
          <p:nvPr/>
        </p:nvSpPr>
        <p:spPr>
          <a:xfrm>
            <a:off x="1378299" y="515334"/>
            <a:ext cx="9435402" cy="58477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Прогнозируемые проблемы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0D20D8-072F-47F8-90E8-1B84529C32B5}"/>
              </a:ext>
            </a:extLst>
          </p:cNvPr>
          <p:cNvSpPr txBox="1"/>
          <p:nvPr/>
        </p:nvSpPr>
        <p:spPr>
          <a:xfrm>
            <a:off x="583465" y="1615443"/>
            <a:ext cx="1054667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работать индивидуально и в малых группах;</a:t>
            </a:r>
          </a:p>
          <a:p>
            <a:pPr marL="285750" indent="-285750">
              <a:buFontTx/>
              <a:buChar char="-"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Неспособность преодолеть нежелание участвовать в процессе обучения;</a:t>
            </a:r>
          </a:p>
          <a:p>
            <a:pPr marL="285750" indent="-285750">
              <a:buFontTx/>
              <a:buChar char="-"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психологические особенности обучающихся;</a:t>
            </a:r>
          </a:p>
          <a:p>
            <a:pPr marL="285750" indent="-285750">
              <a:buFontTx/>
              <a:buChar char="-"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Интеллектуальные возможности и состояние здоровья обучающихся;</a:t>
            </a:r>
          </a:p>
          <a:p>
            <a:pPr marL="285750" indent="-285750">
              <a:buFontTx/>
              <a:buChar char="-"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Этно-социокультурные особенности обучающихся.</a:t>
            </a:r>
          </a:p>
        </p:txBody>
      </p:sp>
    </p:spTree>
    <p:extLst>
      <p:ext uri="{BB962C8B-B14F-4D97-AF65-F5344CB8AC3E}">
        <p14:creationId xmlns:p14="http://schemas.microsoft.com/office/powerpoint/2010/main" val="1040315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645EC3-3713-4FF4-9FDA-9FAD7475F4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27839E-1C88-4E71-979A-1D2DF17772DF}"/>
              </a:ext>
            </a:extLst>
          </p:cNvPr>
          <p:cNvSpPr txBox="1"/>
          <p:nvPr/>
        </p:nvSpPr>
        <p:spPr>
          <a:xfrm>
            <a:off x="1054259" y="359546"/>
            <a:ext cx="10309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 – планируемый результат обучения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6961560-1F4A-401B-8DF6-20DB77811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7437" y="4547660"/>
            <a:ext cx="7123255" cy="17655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47D51A8-6696-4F6D-B1CD-E5DA955767E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195" y="1427571"/>
            <a:ext cx="3660950" cy="24202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993C0DB-57F6-49FB-9B78-9302B900C88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610" y="1427572"/>
            <a:ext cx="3662118" cy="242029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235660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645EC3-3713-4FF4-9FDA-9FAD7475F4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8CA74A8-A6C4-4E4A-9F50-16BF1E8740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5308" y="462225"/>
            <a:ext cx="5191796" cy="34647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3A6461F-2F3D-45D4-A70D-BD440F8AE41E}"/>
              </a:ext>
            </a:extLst>
          </p:cNvPr>
          <p:cNvSpPr/>
          <p:nvPr/>
        </p:nvSpPr>
        <p:spPr>
          <a:xfrm>
            <a:off x="617899" y="4891584"/>
            <a:ext cx="109562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Информационный канал письменной и развитой устной речи (обмен упорядоченными лингвистическими символами)  – прерогатива человека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AFBFCDD-B70A-4FAD-9A29-FA0D5AEE5E5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898" y="462225"/>
            <a:ext cx="5191796" cy="3464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67451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645EC3-3713-4FF4-9FDA-9FAD7475F4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9703A5-8DFF-4E80-BFB3-CB6B707135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898" y="427791"/>
            <a:ext cx="4876800" cy="32491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80D39C8-CA54-4D67-82F4-C1C0251E353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302" y="427791"/>
            <a:ext cx="4878300" cy="32491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EE72FEF-FCC4-4C1E-8D40-01E83737B9A2}"/>
              </a:ext>
            </a:extLst>
          </p:cNvPr>
          <p:cNvSpPr/>
          <p:nvPr/>
        </p:nvSpPr>
        <p:spPr>
          <a:xfrm>
            <a:off x="1660401" y="4651293"/>
            <a:ext cx="88711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Развитые навыки речи, письма связаны с навыками чтения и говорят о грамотности человека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2991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852F113-EF75-4846-B3EE-6919BEAEA02D}"/>
              </a:ext>
            </a:extLst>
          </p:cNvPr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C4B7D6-766E-4439-8932-DA741FD39A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126" y="565611"/>
            <a:ext cx="10602930" cy="60770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F956861-4A7B-4A3E-95AB-F480C612000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048" y="215380"/>
            <a:ext cx="7276702" cy="4773333"/>
          </a:xfrm>
          <a:prstGeom prst="ellipse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F871323-1DD6-419D-B160-F508ADA1B95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4779" y="1663002"/>
            <a:ext cx="7591173" cy="4979618"/>
          </a:xfrm>
          <a:prstGeom prst="ellipse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3439545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472F881-5CA4-4107-AE38-0205161E06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920" y="699198"/>
            <a:ext cx="5763541" cy="54596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8BE8DC-787C-4A61-B710-F549B86954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260" y="699198"/>
            <a:ext cx="5085941" cy="33647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0468E15-5FC5-4D0E-9046-7EE4E8CC15D3}"/>
              </a:ext>
            </a:extLst>
          </p:cNvPr>
          <p:cNvSpPr/>
          <p:nvPr/>
        </p:nvSpPr>
        <p:spPr>
          <a:xfrm>
            <a:off x="7067340" y="4868252"/>
            <a:ext cx="43877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Сегодня всё большее 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количество детей вырастает, 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так и не взяв в руки книгу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1640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FF3CD9C-F20F-4A51-A284-8879592236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2024" y="248692"/>
            <a:ext cx="4667849" cy="28911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DC882EB-450B-4E3F-897B-D96D7507B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741" y="297121"/>
            <a:ext cx="4667849" cy="28427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BB35B93-0C11-4C71-A3AE-02FAA8CBBD7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2026" y="3560364"/>
            <a:ext cx="4667847" cy="283950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67240C6-41CF-48AA-8DF4-3899BC8CC3B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741" y="3560364"/>
            <a:ext cx="4667849" cy="284272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163712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20D4D1-9EF1-4543-9C4E-9D59A6ACF092}"/>
              </a:ext>
            </a:extLst>
          </p:cNvPr>
          <p:cNvSpPr txBox="1"/>
          <p:nvPr/>
        </p:nvSpPr>
        <p:spPr>
          <a:xfrm>
            <a:off x="8268356" y="924449"/>
            <a:ext cx="2010679" cy="584775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Агрессия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E79513E-07CA-4B94-AFF5-16DEC3945A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598" y="463255"/>
            <a:ext cx="4172578" cy="28887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78336BC-2C3D-449D-BFAA-56BA03B05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1907" y="3429000"/>
            <a:ext cx="2905125" cy="3048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5AE22BF-8292-44AB-801D-7E911330B759}"/>
              </a:ext>
            </a:extLst>
          </p:cNvPr>
          <p:cNvSpPr/>
          <p:nvPr/>
        </p:nvSpPr>
        <p:spPr>
          <a:xfrm>
            <a:off x="723482" y="4168170"/>
            <a:ext cx="75061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Мотивированное деструктивное поведение, противоречащее нормам сосуществования людей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FC91502-2571-46D3-B919-0D18BEFC784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5742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372</Words>
  <Application>Microsoft Office PowerPoint</Application>
  <PresentationFormat>Широкоэкранный</PresentationFormat>
  <Paragraphs>56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arial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Alex</cp:lastModifiedBy>
  <cp:revision>243</cp:revision>
  <dcterms:created xsi:type="dcterms:W3CDTF">2021-03-27T11:51:33Z</dcterms:created>
  <dcterms:modified xsi:type="dcterms:W3CDTF">2022-05-04T07:38:25Z</dcterms:modified>
  <cp:contentStatus/>
</cp:coreProperties>
</file>