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63" r:id="rId3"/>
    <p:sldId id="317" r:id="rId4"/>
    <p:sldId id="281" r:id="rId5"/>
    <p:sldId id="332" r:id="rId6"/>
    <p:sldId id="331" r:id="rId7"/>
    <p:sldId id="334" r:id="rId8"/>
    <p:sldId id="290" r:id="rId9"/>
    <p:sldId id="313" r:id="rId10"/>
    <p:sldId id="327" r:id="rId11"/>
    <p:sldId id="326" r:id="rId12"/>
    <p:sldId id="316" r:id="rId13"/>
    <p:sldId id="328" r:id="rId14"/>
    <p:sldId id="329" r:id="rId15"/>
    <p:sldId id="314" r:id="rId16"/>
    <p:sldId id="282" r:id="rId17"/>
    <p:sldId id="330" r:id="rId18"/>
    <p:sldId id="303" r:id="rId19"/>
    <p:sldId id="304" r:id="rId20"/>
    <p:sldId id="324" r:id="rId21"/>
    <p:sldId id="325" r:id="rId22"/>
    <p:sldId id="311" r:id="rId23"/>
    <p:sldId id="30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12B02-493B-42C7-BCF0-E2C9EB2E6130}" type="datetimeFigureOut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E5957-C2CA-44FF-AE90-D6EABB70AE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45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8283-D789-40CD-934F-A56E95107A6E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CBF67-4439-4636-8CD1-4B496700103F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B96D-80DF-44D1-853A-0C9524D09889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113D7-1AFA-4C17-8010-F78CE3B5327A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4F63-4B5D-4A27-A15A-397E5A5C539C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F304B-6B08-48DA-BC72-A7B9CE036F02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679BA-98D8-4F08-8841-CF721B2919FC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4B991-75D3-4D98-8D20-A3AA4730E242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53915-DC01-44C2-9E34-6CA0E328A5DB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7318-CCCE-44C7-B9A5-BB131ACEE1B9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634C-AE0E-46AF-91EA-D91B91F9425B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8FBD9-B404-47A7-A86C-0D49781E0E0F}" type="datetime1">
              <a:rPr lang="ru-RU" smtClean="0"/>
              <a:pPr/>
              <a:t>04.05.2022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sites.google.com/site/spb26detsadvasilevaalexandra/_/rsrc/1360169317739/home/%D1%8D%D0%BA%D1%81%D0%BF%D0%B5%D1%80%D0%B8%D0%BC%D0%B5%D0%BD%D1%82.png?height=265&amp;width=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381" y="2132856"/>
            <a:ext cx="6993517" cy="4370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5737" y="134752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Экспериментирование  как способ познавательной активности детей в  детском саду</a:t>
            </a: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642878" y="285728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«Детский сад»Радуга»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7776" y="6027003"/>
            <a:ext cx="321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Давиденко Елена Борисовна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896" y="6396335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г. Советский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2887682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2786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 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61555"/>
            <a:ext cx="678657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Новизна: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в организации познавательной активности детей через экспериментирование.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Полина\Desktop\ФОТО ЭКСПЕРИМЕНТЫ\IMG_519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8358246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76518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10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2887682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8062" y="404664"/>
            <a:ext cx="66247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повысить уровень познавательной активности детей через экспериментирование.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C:\Users\Полина\Desktop\ФОТО ЭКСПЕРИМЕНТЫ\IMG_579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640" y="2033465"/>
            <a:ext cx="8371832" cy="4635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 flipV="1">
            <a:off x="0" y="7227332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7215214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500966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7858156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11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0"/>
            <a:ext cx="4071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Задачи</a:t>
            </a:r>
            <a:r>
              <a:rPr lang="ru-RU" sz="4000" b="1" dirty="0">
                <a:solidFill>
                  <a:srgbClr val="C00000"/>
                </a:solidFill>
              </a:rPr>
              <a:t> :</a:t>
            </a:r>
            <a:endParaRPr lang="ru-RU" sz="28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-138494" y="1426796"/>
            <a:ext cx="2169149" cy="1114201"/>
            <a:chOff x="-116290" y="1308969"/>
            <a:chExt cx="2169149" cy="1114201"/>
          </a:xfrm>
        </p:grpSpPr>
        <p:sp>
          <p:nvSpPr>
            <p:cNvPr id="7" name="Скругленный прямоугольник 6"/>
            <p:cNvSpPr/>
            <p:nvPr/>
          </p:nvSpPr>
          <p:spPr>
            <a:xfrm rot="19540288">
              <a:off x="-68602" y="1366854"/>
              <a:ext cx="2121461" cy="98628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 rot="19586217">
              <a:off x="-116290" y="1308969"/>
              <a:ext cx="2129070" cy="11142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образовательные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0147" y="3097171"/>
            <a:ext cx="5578488" cy="1233289"/>
            <a:chOff x="-3449643" y="3255864"/>
            <a:chExt cx="5578488" cy="1233289"/>
          </a:xfrm>
        </p:grpSpPr>
        <p:sp>
          <p:nvSpPr>
            <p:cNvPr id="10" name="Скругленный прямоугольник 9"/>
            <p:cNvSpPr/>
            <p:nvPr/>
          </p:nvSpPr>
          <p:spPr>
            <a:xfrm rot="19385582">
              <a:off x="-3449643" y="3527071"/>
              <a:ext cx="2164005" cy="96208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 rot="19385582">
              <a:off x="35374" y="3255864"/>
              <a:ext cx="2093471" cy="6519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b="1" kern="1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1406" y="5143512"/>
            <a:ext cx="2177746" cy="971601"/>
            <a:chOff x="48726" y="4756737"/>
            <a:chExt cx="2177746" cy="97160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 rot="19400022">
              <a:off x="48726" y="4756737"/>
              <a:ext cx="2177746" cy="97160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 rot="19400022">
              <a:off x="84414" y="4900268"/>
              <a:ext cx="2104024" cy="6813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воспитательные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 rot="19410939">
            <a:off x="41763" y="3594119"/>
            <a:ext cx="202863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57356" y="642917"/>
            <a:ext cx="7572428" cy="2862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C00000"/>
                </a:solidFill>
              </a:rPr>
              <a:t>-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Подводить воспитанников к открытию новых представлений в поиске ответа на вопрос. 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Побуждать устанавливать связь наблюдаемых изменений с подобными изменениями у человека и других объектов природы. 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Дать ребенку возможность самому найти путь к получению новых знаний через самоутверждение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Использовать инновационные технологии, направленные на познавательно поисковое развитие детей</a:t>
            </a:r>
            <a:r>
              <a:rPr lang="ru-RU" sz="2000" dirty="0"/>
              <a:t>.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86000" y="3500438"/>
            <a:ext cx="6500842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0000FF"/>
                </a:solidFill>
              </a:rPr>
              <a:t>- 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Побуждать детей к анализу и самоанализу. 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Развитие эмоций, сопереживания, развитие воображения, находчивости, сообразительности, вариативного мышления, воли, коммуникабельности, развитие способности акцентироваться (встать на позицию другого).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86000" y="5429264"/>
            <a:ext cx="6643718" cy="13234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FFFF00"/>
                </a:solidFill>
              </a:rPr>
              <a:t>-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Реализации потребности в самовыражении и самоутверждении.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умение работать в команде, доводить начатое дело до конца.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12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14290"/>
            <a:ext cx="59293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4"/>
          <p:cNvSpPr/>
          <p:nvPr/>
        </p:nvSpPr>
        <p:spPr>
          <a:xfrm rot="19385582">
            <a:off x="3485017" y="3214686"/>
            <a:ext cx="2093471" cy="65191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34290" rIns="68580" bIns="3429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b="1" kern="1200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4"/>
          <p:cNvSpPr/>
          <p:nvPr/>
        </p:nvSpPr>
        <p:spPr>
          <a:xfrm rot="19400022">
            <a:off x="107094" y="5287043"/>
            <a:ext cx="2104024" cy="6813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30480" rIns="60960" bIns="3048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rgbClr val="FFFF00"/>
              </a:solidFill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96874" y="1052736"/>
            <a:ext cx="882392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представления детей о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физических свойствах окружающего мира.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умения наблюдать, сравнивать, выделять характерные, существенные признаки предметов и явлений, обобщать их по признакам.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эмоционально-ценностное отношение к окружающему миру и к природе родного края.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творческой, самостоятельной личности.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ормировать опыт выполнения правил техники безопасности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экспериментов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13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l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2067" y="88919"/>
            <a:ext cx="65911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Взаимодействие с детьми.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с педагогами.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с родителями.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4"/>
          <p:cNvSpPr/>
          <p:nvPr/>
        </p:nvSpPr>
        <p:spPr>
          <a:xfrm rot="19385582">
            <a:off x="3485017" y="3214686"/>
            <a:ext cx="2093471" cy="65191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34290" rIns="68580" bIns="3429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b="1" kern="1200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4"/>
          <p:cNvSpPr/>
          <p:nvPr/>
        </p:nvSpPr>
        <p:spPr>
          <a:xfrm rot="19400022">
            <a:off x="107094" y="5287043"/>
            <a:ext cx="2104024" cy="6813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30480" rIns="60960" bIns="3048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rgbClr val="FFFF00"/>
              </a:solidFill>
            </a:endParaRPr>
          </a:p>
        </p:txBody>
      </p:sp>
      <p:pic>
        <p:nvPicPr>
          <p:cNvPr id="12" name="Рисунок 11" descr="C:\Users\Полина\Desktop\ФОТО ЭКСПЕРИМЕНТЫ\IMG_561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0968" y="2596166"/>
            <a:ext cx="4464496" cy="3959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Полина\Desktop\ФОТО ЭКСПЕРИМЕНТЫ\в гр. №3 Улыбка\CIMG486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12" y="2528700"/>
            <a:ext cx="442915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3857620" y="6858000"/>
            <a:ext cx="528638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86182" y="7215214"/>
            <a:ext cx="535781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b="1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14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ина\Desktop\ФОТО ЭКСПЕРИМЕНТЫ\IMG_570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4286280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ина\Desktop\ФОТО ЭКСПЕРИМЕНТЫ\IMG_557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14290"/>
            <a:ext cx="407193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ина\Desktop\ФОТО ЭКСПЕРИМЕНТЫ\IMG_573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286125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ина\Desktop\ФОТО ЭКСПЕРИМЕНТЫ\IMG_573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86124"/>
            <a:ext cx="43576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628" y="2786058"/>
            <a:ext cx="4143372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«Где спряталась вода»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2714620"/>
            <a:ext cx="3286148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Что мы можем растворить в воде?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4480" y="6000768"/>
            <a:ext cx="2786082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Круговорот воды в природе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86644" y="5929330"/>
            <a:ext cx="1571636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Тонет - не тонет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447956" cy="428604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15</a:t>
            </a:fld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:\ДЕТ.САД\ЭКСПЕРИМЕНТИРОВАНИЕ\ФОТО ЭКСПЕРИМЕНТЫ\КОКА_КОЛА\IMG_737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14290"/>
            <a:ext cx="4286248" cy="300039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C:\Users\Полина\Desktop\ФОТО ЭКСПЕРИМЕНТЫ\IMG_537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85984" y="2714620"/>
            <a:ext cx="2143140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Новогодняя гирлянда</a:t>
            </a:r>
          </a:p>
        </p:txBody>
      </p:sp>
      <p:pic>
        <p:nvPicPr>
          <p:cNvPr id="14" name="Рисунок 13" descr="C:\Users\Полина\Desktop\ФОТО ЭКСПЕРИМЕНТЫ\IMG_555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357562"/>
            <a:ext cx="421484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143108" y="6072206"/>
            <a:ext cx="2286016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Чем питаются растения</a:t>
            </a:r>
          </a:p>
        </p:txBody>
      </p:sp>
      <p:pic>
        <p:nvPicPr>
          <p:cNvPr id="13" name="Рисунок 12" descr="C:\Users\Полина\Desktop\ФОТО ЭКСПЕРИМЕНТЫ\IMG_557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42862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4714876" y="6072206"/>
            <a:ext cx="4071966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Дидактическая игра «Где спряталась вода» </a:t>
            </a:r>
            <a:endParaRPr lang="ru-RU" sz="16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 descr="C:\Users\Полина\Desktop\ФОТО ЭКСПЕРИМЕНТЫ\IMG_512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290"/>
            <a:ext cx="428624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072330" y="2714620"/>
            <a:ext cx="1643074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Что такое снег?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590800" cy="428604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16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Скругленный прямоугольник 4"/>
          <p:cNvSpPr/>
          <p:nvPr/>
        </p:nvSpPr>
        <p:spPr>
          <a:xfrm rot="19385582">
            <a:off x="3485017" y="3214686"/>
            <a:ext cx="2093471" cy="65191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34290" rIns="68580" bIns="3429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b="1" kern="1200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4"/>
          <p:cNvSpPr/>
          <p:nvPr/>
        </p:nvSpPr>
        <p:spPr>
          <a:xfrm rot="19400022">
            <a:off x="107094" y="5287043"/>
            <a:ext cx="2104024" cy="6813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30480" rIns="60960" bIns="3048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b="1" kern="1200" dirty="0">
              <a:solidFill>
                <a:srgbClr val="FFFF00"/>
              </a:solidFill>
            </a:endParaRPr>
          </a:p>
        </p:txBody>
      </p:sp>
      <p:pic>
        <p:nvPicPr>
          <p:cNvPr id="15" name="Рисунок 14" descr="C:\Users\Полина\Desktop\ФОТО ЭКСПЕРИМЕНТЫ\IMG_57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4214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Полина\Desktop\ФОТО ЭКСПЕРИМЕНТЫ\Фото066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2862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Полина\Desktop\ФОТО ЭКСПЕРИМЕНТЫ\Фото066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00438"/>
            <a:ext cx="428628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Полина\Desktop\ФОТО ЭКСПЕРИМЕНТЫ\IMG_557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421481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714876" y="6858000"/>
            <a:ext cx="442912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643438" y="7215214"/>
            <a:ext cx="450056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7500966"/>
            <a:ext cx="4572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17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ина\Desktop\ФОТО ЭКСПЕРИМЕНТЫ\IMG_56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57430"/>
            <a:ext cx="435771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ина\Desktop\ФОТО ЭКСПЕРИМЕНТЫ\IMG_561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643314"/>
            <a:ext cx="44291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-285784" y="500042"/>
            <a:ext cx="60722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«Экспериментируем 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</a:rPr>
              <a:t>вместе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</a:rPr>
              <a:t> с родителями !»</a:t>
            </a:r>
          </a:p>
          <a:p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18</a:t>
            </a:fld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Полина\Desktop\IMG_74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85728"/>
            <a:ext cx="4429156" cy="326390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ина\Desktop\ФОТО ЭКСПЕРИМЕНТЫ\IMG_56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35771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ина\Desktop\ФОТО ЭКСПЕРИМЕНТЫ\IMG_563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214422"/>
            <a:ext cx="42862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ина\Desktop\ФОТО ЭКСПЕРИМЕНТЫ\IMG_565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928934"/>
            <a:ext cx="4357718" cy="3571900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76518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19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1142984"/>
            <a:ext cx="74295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>
                <a:solidFill>
                  <a:srgbClr val="0000FF"/>
                </a:solidFill>
              </a:rPr>
              <a:t>C</a:t>
            </a:r>
            <a:r>
              <a:rPr lang="ru-RU" sz="6000" b="1" i="1" dirty="0" err="1">
                <a:solidFill>
                  <a:srgbClr val="0000FF"/>
                </a:solidFill>
              </a:rPr>
              <a:t>амое</a:t>
            </a:r>
            <a:r>
              <a:rPr lang="ru-RU" sz="6000" b="1" i="1" dirty="0">
                <a:solidFill>
                  <a:srgbClr val="0000FF"/>
                </a:solidFill>
              </a:rPr>
              <a:t> лучшее открытие – то, которое ребёнок делает сам…</a:t>
            </a:r>
            <a:endParaRPr lang="ru-RU" sz="6000" i="1" dirty="0">
              <a:solidFill>
                <a:srgbClr val="0000FF"/>
              </a:solidFill>
            </a:endParaRPr>
          </a:p>
          <a:p>
            <a:pPr algn="r"/>
            <a:r>
              <a:rPr lang="ru-RU" sz="4000" b="1" dirty="0"/>
              <a:t>                                                                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857760"/>
            <a:ext cx="42862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>
                <a:solidFill>
                  <a:srgbClr val="C00000"/>
                </a:solidFill>
              </a:rPr>
              <a:t>Ральф </a:t>
            </a:r>
            <a:r>
              <a:rPr lang="ru-RU" sz="3200" b="1" i="1" dirty="0" err="1">
                <a:solidFill>
                  <a:srgbClr val="C00000"/>
                </a:solidFill>
              </a:rPr>
              <a:t>Уолдо</a:t>
            </a:r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err="1">
                <a:solidFill>
                  <a:srgbClr val="C00000"/>
                </a:solidFill>
              </a:rPr>
              <a:t>Эмерсон</a:t>
            </a:r>
            <a:r>
              <a:rPr lang="ru-RU" sz="3200" b="1" i="1" dirty="0">
                <a:solidFill>
                  <a:srgbClr val="C00000"/>
                </a:solidFill>
              </a:rPr>
              <a:t>, американский поэт, пастор,  философ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2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C:\Users\Полина\Desktop\ФОТО ЭКСПЕРИМЕНТЫ\IMG_52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39290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ина\Desktop\ФОТО ЭКСПЕРИМЕНТЫ\IMG_536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429000"/>
            <a:ext cx="44291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Полина\Desktop\ФОТО ЭКСПЕРИМЕНТЫ\IMG_561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429000"/>
            <a:ext cx="39290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ина\Desktop\ФОТО ЭКСПЕРИМЕНТЫ\IMG_571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14290"/>
            <a:ext cx="43576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800" smtClean="0">
                <a:solidFill>
                  <a:srgbClr val="FF0000"/>
                </a:solidFill>
              </a:rPr>
              <a:pPr/>
              <a:t>20</a:t>
            </a:fld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" name="Рисунок 13" descr="C:\Users\Полина\Desktop\ФОТО ЭКСПЕРИМЕНТЫ\IMG_538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4291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357554" y="19288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16" name="Рисунок 15" descr="C:\Users\Полина\Desktop\ФОТО ЭКСПЕРИМЕНТЫ\IMG_539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42148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357554" y="2571744"/>
            <a:ext cx="542928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Опыт «Фараоновы змеи»   (кальций - </a:t>
            </a:r>
            <a:r>
              <a:rPr lang="ru-RU" b="1" dirty="0" err="1">
                <a:solidFill>
                  <a:srgbClr val="0000FF"/>
                </a:solidFill>
              </a:rPr>
              <a:t>глюконат</a:t>
            </a:r>
            <a:r>
              <a:rPr lang="ru-RU" b="1" dirty="0">
                <a:solidFill>
                  <a:srgbClr val="FFFF00"/>
                </a:solidFill>
              </a:rPr>
              <a:t>)</a:t>
            </a:r>
          </a:p>
        </p:txBody>
      </p:sp>
      <p:pic>
        <p:nvPicPr>
          <p:cNvPr id="18" name="Рисунок 17" descr="C:\Users\Полина\Desktop\ФОТО ЭКСПЕРИМЕНТЫ\IMG_552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442915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Полина\Desktop\ФОТО ЭКСПЕРИМЕНТЫ\IMG_579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14686"/>
            <a:ext cx="400052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6286512" y="5929330"/>
            <a:ext cx="2357454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Выращиваем снежинку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6553200" y="6572272"/>
            <a:ext cx="2590800" cy="285728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21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ина\Desktop\ФОТО ЭКСПЕРИМЕНТЫ\IMG_515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418" y="2924944"/>
            <a:ext cx="7291997" cy="3619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388296" y="3143248"/>
            <a:ext cx="4184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-123111"/>
            <a:ext cx="69631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Перспективы на будущее: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 дальнейшей работе я планирую продолжить проводить экспериментальную деятельность с детьми, организуя данную работу в различных режимных моментах. Продолжать сотрудничество с педагогами. Активно привлекать</a:t>
            </a:r>
            <a:r>
              <a:rPr kumimoji="0" lang="ru-RU" sz="24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родителей к участию в развитии познавательной активности дошкольников. Повышать уровень самообразования.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22</a:t>
            </a:fld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5976441" y="5929330"/>
            <a:ext cx="214314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Г</a:t>
            </a:r>
            <a:r>
              <a:rPr lang="ru-RU" b="1" dirty="0">
                <a:solidFill>
                  <a:schemeClr val="accent6"/>
                </a:solidFill>
              </a:rPr>
              <a:t>р</a:t>
            </a:r>
            <a:r>
              <a:rPr lang="ru-RU" b="1" dirty="0">
                <a:solidFill>
                  <a:srgbClr val="FFFF00"/>
                </a:solidFill>
              </a:rPr>
              <a:t>у</a:t>
            </a:r>
            <a:r>
              <a:rPr lang="ru-RU" b="1" dirty="0">
                <a:solidFill>
                  <a:srgbClr val="00B050"/>
                </a:solidFill>
              </a:rPr>
              <a:t>п</a:t>
            </a:r>
            <a:r>
              <a:rPr lang="ru-RU" b="1" dirty="0">
                <a:solidFill>
                  <a:srgbClr val="00B0F0"/>
                </a:solidFill>
              </a:rPr>
              <a:t>п</a:t>
            </a:r>
            <a:r>
              <a:rPr lang="ru-RU" b="1" dirty="0">
                <a:solidFill>
                  <a:srgbClr val="0000FF"/>
                </a:solidFill>
              </a:rPr>
              <a:t>а</a:t>
            </a:r>
            <a:r>
              <a:rPr lang="ru-RU" b="1" dirty="0">
                <a:solidFill>
                  <a:srgbClr val="FFC00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Р</a:t>
            </a:r>
            <a:r>
              <a:rPr lang="ru-RU" b="1" dirty="0">
                <a:solidFill>
                  <a:srgbClr val="FF9900"/>
                </a:solidFill>
              </a:rPr>
              <a:t>а</a:t>
            </a:r>
            <a:r>
              <a:rPr lang="ru-RU" b="1" dirty="0">
                <a:solidFill>
                  <a:srgbClr val="FFFF00"/>
                </a:solidFill>
              </a:rPr>
              <a:t>д</a:t>
            </a:r>
            <a:r>
              <a:rPr lang="ru-RU" b="1" dirty="0">
                <a:solidFill>
                  <a:srgbClr val="00B050"/>
                </a:solidFill>
              </a:rPr>
              <a:t>у</a:t>
            </a:r>
            <a:r>
              <a:rPr lang="ru-RU" b="1" dirty="0">
                <a:solidFill>
                  <a:srgbClr val="00B0F0"/>
                </a:solidFill>
              </a:rPr>
              <a:t>г</a:t>
            </a:r>
            <a:r>
              <a:rPr lang="ru-RU" b="1" dirty="0">
                <a:solidFill>
                  <a:srgbClr val="0000FF"/>
                </a:solidFill>
              </a:rPr>
              <a:t>а</a:t>
            </a:r>
            <a:r>
              <a:rPr lang="ru-RU" b="1" dirty="0">
                <a:solidFill>
                  <a:srgbClr val="7030A0"/>
                </a:solidFill>
              </a:rPr>
              <a:t>»</a:t>
            </a:r>
          </a:p>
        </p:txBody>
      </p:sp>
    </p:spTree>
  </p:cSld>
  <p:clrMapOvr>
    <a:masterClrMapping/>
  </p:clrMapOvr>
  <p:transition>
    <p:checke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Полина\Desktop\ФОТО ЭКСПЕРИМЕНТЫ\IMG_574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6000768"/>
            <a:ext cx="93583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5400" b="1" dirty="0">
              <a:solidFill>
                <a:srgbClr val="C00000"/>
              </a:solidFill>
              <a:ea typeface="DotumChe" pitchFamily="49" charset="-127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7950" y="5715016"/>
            <a:ext cx="221457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429132"/>
            <a:ext cx="51059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C00000"/>
                </a:solidFill>
                <a:ea typeface="DotumChe" pitchFamily="49" charset="-127"/>
                <a:cs typeface="Aharoni" pitchFamily="2" charset="-79"/>
              </a:rPr>
              <a:t>С</a:t>
            </a:r>
            <a:r>
              <a:rPr lang="ru-RU" sz="7200" b="1" dirty="0">
                <a:solidFill>
                  <a:srgbClr val="FF9900"/>
                </a:solidFill>
                <a:ea typeface="DotumChe" pitchFamily="49" charset="-127"/>
                <a:cs typeface="Aharoni" pitchFamily="2" charset="-79"/>
              </a:rPr>
              <a:t>п</a:t>
            </a:r>
            <a:r>
              <a:rPr lang="ru-RU" sz="7200" b="1" dirty="0">
                <a:solidFill>
                  <a:srgbClr val="FFFF00"/>
                </a:solidFill>
                <a:ea typeface="DotumChe" pitchFamily="49" charset="-127"/>
                <a:cs typeface="Aharoni" pitchFamily="2" charset="-79"/>
              </a:rPr>
              <a:t>а</a:t>
            </a:r>
            <a:r>
              <a:rPr lang="ru-RU" sz="7200" b="1" dirty="0">
                <a:solidFill>
                  <a:srgbClr val="00B050"/>
                </a:solidFill>
                <a:ea typeface="DotumChe" pitchFamily="49" charset="-127"/>
                <a:cs typeface="Aharoni" pitchFamily="2" charset="-79"/>
              </a:rPr>
              <a:t>с</a:t>
            </a: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  <a:ea typeface="DotumChe" pitchFamily="49" charset="-127"/>
                <a:cs typeface="Aharoni" pitchFamily="2" charset="-79"/>
              </a:rPr>
              <a:t>и</a:t>
            </a:r>
            <a:r>
              <a:rPr lang="ru-RU" sz="7200" b="1" dirty="0">
                <a:solidFill>
                  <a:srgbClr val="0000FF"/>
                </a:solidFill>
                <a:ea typeface="DotumChe" pitchFamily="49" charset="-127"/>
                <a:cs typeface="Aharoni" pitchFamily="2" charset="-79"/>
              </a:rPr>
              <a:t>б</a:t>
            </a:r>
            <a:r>
              <a:rPr lang="ru-RU" sz="7200" b="1" dirty="0">
                <a:solidFill>
                  <a:srgbClr val="7030A0"/>
                </a:solidFill>
                <a:ea typeface="DotumChe" pitchFamily="49" charset="-127"/>
                <a:cs typeface="Aharoni" pitchFamily="2" charset="-79"/>
              </a:rPr>
              <a:t>о</a:t>
            </a:r>
            <a:r>
              <a:rPr lang="ru-RU" sz="7200" b="1" dirty="0">
                <a:solidFill>
                  <a:srgbClr val="C00000"/>
                </a:solidFill>
                <a:ea typeface="DotumChe" pitchFamily="49" charset="-127"/>
                <a:cs typeface="Aharoni" pitchFamily="2" charset="-79"/>
              </a:rPr>
              <a:t> 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5072074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ea typeface="DotumChe" pitchFamily="49" charset="-127"/>
                <a:cs typeface="Aharoni" pitchFamily="2" charset="-79"/>
              </a:rPr>
              <a:t>   </a:t>
            </a:r>
            <a:r>
              <a:rPr lang="ru-RU" sz="7200" b="1" dirty="0">
                <a:solidFill>
                  <a:srgbClr val="C00000"/>
                </a:solidFill>
                <a:ea typeface="DotumChe" pitchFamily="49" charset="-127"/>
                <a:cs typeface="Aharoni" pitchFamily="2" charset="-79"/>
              </a:rPr>
              <a:t>в</a:t>
            </a:r>
            <a:r>
              <a:rPr lang="ru-RU" sz="7200" b="1" dirty="0">
                <a:solidFill>
                  <a:srgbClr val="FF9900"/>
                </a:solidFill>
                <a:ea typeface="DotumChe" pitchFamily="49" charset="-127"/>
                <a:cs typeface="Aharoni" pitchFamily="2" charset="-79"/>
              </a:rPr>
              <a:t>с</a:t>
            </a:r>
            <a:r>
              <a:rPr lang="ru-RU" sz="7200" b="1" dirty="0">
                <a:solidFill>
                  <a:srgbClr val="FFFF00"/>
                </a:solidFill>
                <a:ea typeface="DotumChe" pitchFamily="49" charset="-127"/>
                <a:cs typeface="Aharoni" pitchFamily="2" charset="-79"/>
              </a:rPr>
              <a:t>е</a:t>
            </a:r>
            <a:r>
              <a:rPr lang="ru-RU" sz="7200" b="1" dirty="0">
                <a:solidFill>
                  <a:srgbClr val="00B050"/>
                </a:solidFill>
                <a:ea typeface="DotumChe" pitchFamily="49" charset="-127"/>
                <a:cs typeface="Aharoni" pitchFamily="2" charset="-79"/>
              </a:rPr>
              <a:t>м</a:t>
            </a:r>
            <a:endParaRPr lang="ru-RU" sz="72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5715016"/>
            <a:ext cx="7715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  <a:ea typeface="DotumChe" pitchFamily="49" charset="-127"/>
                <a:cs typeface="Aharoni" pitchFamily="2" charset="-79"/>
              </a:rPr>
              <a:t> </a:t>
            </a: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  <a:ea typeface="DotumChe" pitchFamily="49" charset="-127"/>
                <a:cs typeface="Aharoni" pitchFamily="2" charset="-79"/>
              </a:rPr>
              <a:t>з</a:t>
            </a:r>
            <a:r>
              <a:rPr lang="ru-RU" sz="7200" b="1" dirty="0">
                <a:solidFill>
                  <a:srgbClr val="0000FF"/>
                </a:solidFill>
                <a:ea typeface="DotumChe" pitchFamily="49" charset="-127"/>
                <a:cs typeface="Aharoni" pitchFamily="2" charset="-79"/>
              </a:rPr>
              <a:t>а</a:t>
            </a:r>
            <a:r>
              <a:rPr lang="ru-RU" sz="7200" b="1" dirty="0">
                <a:solidFill>
                  <a:srgbClr val="C00000"/>
                </a:solidFill>
                <a:ea typeface="DotumChe" pitchFamily="49" charset="-127"/>
                <a:cs typeface="Aharoni" pitchFamily="2" charset="-79"/>
              </a:rPr>
              <a:t> </a:t>
            </a:r>
            <a:r>
              <a:rPr lang="ru-RU" sz="7200" b="1" dirty="0">
                <a:solidFill>
                  <a:srgbClr val="7030A0"/>
                </a:solidFill>
                <a:ea typeface="DotumChe" pitchFamily="49" charset="-127"/>
                <a:cs typeface="Aharoni" pitchFamily="2" charset="-79"/>
              </a:rPr>
              <a:t>в</a:t>
            </a:r>
            <a:r>
              <a:rPr lang="ru-RU" sz="7200" b="1" dirty="0">
                <a:solidFill>
                  <a:srgbClr val="FF0000"/>
                </a:solidFill>
                <a:ea typeface="DotumChe" pitchFamily="49" charset="-127"/>
                <a:cs typeface="Aharoni" pitchFamily="2" charset="-79"/>
              </a:rPr>
              <a:t>н</a:t>
            </a:r>
            <a:r>
              <a:rPr lang="ru-RU" sz="7200" b="1" dirty="0">
                <a:solidFill>
                  <a:srgbClr val="FF9900"/>
                </a:solidFill>
                <a:ea typeface="DotumChe" pitchFamily="49" charset="-127"/>
                <a:cs typeface="Aharoni" pitchFamily="2" charset="-79"/>
              </a:rPr>
              <a:t>и</a:t>
            </a:r>
            <a:r>
              <a:rPr lang="ru-RU" sz="7200" b="1" dirty="0">
                <a:solidFill>
                  <a:srgbClr val="FFFF00"/>
                </a:solidFill>
                <a:ea typeface="DotumChe" pitchFamily="49" charset="-127"/>
                <a:cs typeface="Aharoni" pitchFamily="2" charset="-79"/>
              </a:rPr>
              <a:t>м</a:t>
            </a:r>
            <a:r>
              <a:rPr lang="ru-RU" sz="7200" b="1" dirty="0">
                <a:solidFill>
                  <a:srgbClr val="00B050"/>
                </a:solidFill>
                <a:ea typeface="DotumChe" pitchFamily="49" charset="-127"/>
                <a:cs typeface="Aharoni" pitchFamily="2" charset="-79"/>
              </a:rPr>
              <a:t>а</a:t>
            </a:r>
            <a:r>
              <a:rPr lang="ru-RU" sz="7200" b="1" dirty="0">
                <a:solidFill>
                  <a:schemeClr val="tx2">
                    <a:lumMod val="60000"/>
                    <a:lumOff val="40000"/>
                  </a:schemeClr>
                </a:solidFill>
                <a:ea typeface="DotumChe" pitchFamily="49" charset="-127"/>
                <a:cs typeface="Aharoni" pitchFamily="2" charset="-79"/>
              </a:rPr>
              <a:t>н</a:t>
            </a:r>
            <a:r>
              <a:rPr lang="ru-RU" sz="7200" b="1" dirty="0">
                <a:solidFill>
                  <a:srgbClr val="0000FF"/>
                </a:solidFill>
                <a:ea typeface="DotumChe" pitchFamily="49" charset="-127"/>
                <a:cs typeface="Aharoni" pitchFamily="2" charset="-79"/>
              </a:rPr>
              <a:t>и</a:t>
            </a:r>
            <a:r>
              <a:rPr lang="ru-RU" sz="7200" b="1" dirty="0">
                <a:solidFill>
                  <a:srgbClr val="7030A0"/>
                </a:solidFill>
                <a:ea typeface="DotumChe" pitchFamily="49" charset="-127"/>
                <a:cs typeface="Aharoni" pitchFamily="2" charset="-79"/>
              </a:rPr>
              <a:t>е</a:t>
            </a:r>
            <a:r>
              <a:rPr lang="ru-RU" sz="6600" b="1" dirty="0">
                <a:solidFill>
                  <a:srgbClr val="C00000"/>
                </a:solidFill>
                <a:ea typeface="DotumChe" pitchFamily="49" charset="-127"/>
                <a:cs typeface="Aharoni" pitchFamily="2" charset="-79"/>
              </a:rPr>
              <a:t>!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23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H:\ДЕТ.САД\ФОТО,ВИДЕО\ВСТРЕЧИ с интересными людьми\28.10.15-Мед. сестра-Ещенко Одьга Васильевна\IMG_509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442915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ина\Desktop\ФОТО ЭКСПЕРИМЕНТЫ\IMG_556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500438"/>
            <a:ext cx="407196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Полина\Desktop\ФОТО ЭКСПЕРИМЕНТЫ\IMG_555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407196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142976" y="-642966"/>
            <a:ext cx="535781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-357214"/>
            <a:ext cx="650082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643710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6858000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7215214"/>
            <a:ext cx="914400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500958" y="6000768"/>
            <a:ext cx="1500198" cy="720707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3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Рисунок 9" descr="C:\Users\Полина\Desktop\ФОТО ЭКСПЕРИМЕНТЫ\IMG_572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357562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Полина\Desktop\ФОТО ЭКСПЕРИМЕНТЫ\IMG_57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Полина\Desktop\ФОТО ЭКСПЕРИМЕНТЫ\IMG_565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357562"/>
            <a:ext cx="414340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Полина\Desktop\ФОТО ЭКСПЕРИМЕНТЫ\Фото066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4214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4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06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86578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sz="2400" dirty="0"/>
          </a:p>
        </p:txBody>
      </p:sp>
      <p:pic>
        <p:nvPicPr>
          <p:cNvPr id="12" name="Рисунок 11" descr="H:\ДЕТ.САД\ФОТО,ВИДЕО\2 мл.группа 2014-2015 уч. год\2014 ОСЕНЬ\Фото040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214290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Полина\Desktop\ФОТО ЭКСПЕРИМЕНТЫ\IMG_545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435771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Полина\Desktop\ФОТО ЭКСПЕРИМЕНТЫ\IMG_565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429000"/>
            <a:ext cx="421484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Полина\Desktop\ФОТО ЭКСПЕРИМЕНТЫ\IMG_574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2862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5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06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86578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sz="24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2" name="Picture 3" descr="H:\ДЕТ.САД\ЭКСПЕРИМЕНТИРОВАНИЕ\ФОТО ЭКСПЕРИМЕНТЫ\Фото07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4357718" cy="3214710"/>
          </a:xfrm>
          <a:prstGeom prst="rect">
            <a:avLst/>
          </a:prstGeom>
          <a:noFill/>
        </p:spPr>
      </p:pic>
      <p:pic>
        <p:nvPicPr>
          <p:cNvPr id="17" name="Picture 5" descr="H:\ДЕТ.САД\ЭКСПЕРИМЕНТИРОВАНИЕ\ФОТО ЭКСПЕРИМЕНТЫ\КОКА_КОЛА\IMG_74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14290"/>
            <a:ext cx="4071966" cy="3214710"/>
          </a:xfrm>
          <a:prstGeom prst="rect">
            <a:avLst/>
          </a:prstGeom>
          <a:noFill/>
        </p:spPr>
      </p:pic>
      <p:pic>
        <p:nvPicPr>
          <p:cNvPr id="18" name="Picture 4" descr="H:\ДЕТ.САД\ЭКСПЕРИМЕНТИРОВАНИЕ\ФОТО ЭКСПЕРИМЕНТЫ\КОКА_КОЛА\IMG_74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00438"/>
            <a:ext cx="4357718" cy="3000396"/>
          </a:xfrm>
          <a:prstGeom prst="rect">
            <a:avLst/>
          </a:prstGeom>
          <a:noFill/>
        </p:spPr>
      </p:pic>
      <p:pic>
        <p:nvPicPr>
          <p:cNvPr id="20" name="Picture 2" descr="C:\Users\Полина\Desktop\Новая папка\ФОТКИ\157___09\IMG_716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500438"/>
            <a:ext cx="4100844" cy="3000396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8572528" y="642939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6</a:t>
            </a:r>
          </a:p>
        </p:txBody>
      </p:sp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06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786578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ru-RU" sz="2400" dirty="0"/>
          </a:p>
        </p:txBody>
      </p:sp>
      <p:pic>
        <p:nvPicPr>
          <p:cNvPr id="13" name="Рисунок 12" descr="C:\Users\Полина\Desktop\ФОТО ЭКСПЕРИМЕНТЫ\IMG_57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Полина\Desktop\ФОТО ЭКСПЕРИМЕНТЫ\Фото066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8976"/>
            <a:ext cx="4357718" cy="314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Полина\Desktop\ФОТО ЭКСПЕРИМЕНТЫ\IMG_591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728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ина\Desktop\ФОТО ЭКСПЕРИМЕНТЫ\IMG_579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7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37861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>
                <a:solidFill>
                  <a:srgbClr val="FFFF00"/>
                </a:solidFill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 descr="C:\Users\Полина\Desktop\ФОТО ЭКСПЕРИМЕНТЫ\Фото07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550072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Полина\Desktop\ФОТО ЭКСПЕРИМЕНТЫ\IMG_51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857496"/>
            <a:ext cx="507209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76518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8</a:t>
            </a:fld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68" y="5715017"/>
            <a:ext cx="1571636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00FF"/>
                </a:solidFill>
              </a:rPr>
              <a:t>Красивые снежинки</a:t>
            </a:r>
          </a:p>
        </p:txBody>
      </p:sp>
    </p:spTree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player.myshared.ru/598474/data/images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2887682"/>
            <a:ext cx="6357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0"/>
            <a:ext cx="6357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Актуальность:  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714356"/>
            <a:ext cx="785814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ема моего самообразования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является актуальной, т.к.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в рамках внедрения ФГОС экспериментальная деятельность прослеживается во всех образовательных областях 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-   социально-коммуникативное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развитие,        </a:t>
            </a:r>
            <a:r>
              <a:rPr lang="ru-RU" sz="3200" b="1" dirty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200" b="1" i="0" u="none" strike="noStrike" cap="none" normalizeH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r>
              <a:rPr lang="ru-RU" sz="3200" b="1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3200" b="1" i="0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  познавательное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развитие,</a:t>
            </a:r>
            <a:endParaRPr lang="ru-RU" sz="3200" b="1" dirty="0">
              <a:solidFill>
                <a:srgbClr val="0000FF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00FF"/>
                </a:solidFill>
                <a:ea typeface="Times New Roman" pitchFamily="18" charset="0"/>
                <a:cs typeface="Arial" pitchFamily="34" charset="0"/>
              </a:rPr>
              <a:t>   речевое развитие,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Arial" pitchFamily="34" charset="0"/>
              </a:rPr>
              <a:t>   художественно – эстетическое развитие,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>
                <a:solidFill>
                  <a:srgbClr val="0000FF"/>
                </a:solidFill>
                <a:cs typeface="Arial" pitchFamily="34" charset="0"/>
              </a:rPr>
              <a:t>физическое развитие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cs typeface="Arial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956" cy="365125"/>
          </a:xfrm>
        </p:spPr>
        <p:txBody>
          <a:bodyPr/>
          <a:lstStyle/>
          <a:p>
            <a:fld id="{725C68B6-61C2-468F-89AB-4B9F7531AA68}" type="slidenum">
              <a:rPr lang="ru-RU" sz="2400" smtClean="0">
                <a:solidFill>
                  <a:srgbClr val="FF0000"/>
                </a:solidFill>
              </a:rPr>
              <a:pPr/>
              <a:t>9</a:t>
            </a:fld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2071</TotalTime>
  <Words>456</Words>
  <Application>Microsoft Office PowerPoint</Application>
  <PresentationFormat>Экран (4:3)</PresentationFormat>
  <Paragraphs>98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</dc:creator>
  <cp:lastModifiedBy>Влад Адамов</cp:lastModifiedBy>
  <cp:revision>232</cp:revision>
  <dcterms:created xsi:type="dcterms:W3CDTF">2015-10-05T14:27:55Z</dcterms:created>
  <dcterms:modified xsi:type="dcterms:W3CDTF">2022-05-04T14:07:47Z</dcterms:modified>
</cp:coreProperties>
</file>