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1" r:id="rId3"/>
    <p:sldId id="313" r:id="rId4"/>
    <p:sldId id="312" r:id="rId5"/>
    <p:sldId id="280" r:id="rId6"/>
    <p:sldId id="275" r:id="rId7"/>
    <p:sldId id="319" r:id="rId8"/>
    <p:sldId id="315" r:id="rId9"/>
    <p:sldId id="320" r:id="rId10"/>
    <p:sldId id="274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FF33"/>
    <a:srgbClr val="99FFCC"/>
    <a:srgbClr val="CC99FF"/>
    <a:srgbClr val="CC66FF"/>
    <a:srgbClr val="FF66FF"/>
    <a:srgbClr val="FF99FF"/>
    <a:srgbClr val="CCFF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4" autoAdjust="0"/>
    <p:restoredTop sz="94660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A3983-01DA-4D61-8FC3-B417FD68B7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F887D-CABF-4967-B3FE-3B4276055D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E99C-96F8-4FEE-AF90-E4D96CE99F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C05CD-93A5-4CAF-BC22-91813C7052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6EBCF-06A9-406C-84DC-7059D8C037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5C4E4-C531-4F8F-BD3A-56AC888665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36861-F724-477B-802B-8CCB90F075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3813A-39B1-4847-B5C4-AEB8669265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C0519-B202-4D9E-B16E-B3DE7A45A9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EED9C-41C3-475F-82FB-431CFB6E2A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E7C8B-0F2B-4AE9-8502-EC1BB81EAC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F48E080-6A0E-42ED-BB61-3EB057772C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357221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1476375" y="4076700"/>
            <a:ext cx="6264275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571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Century Gothic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003232" cy="2232248"/>
          </a:xfrm>
        </p:spPr>
        <p:txBody>
          <a:bodyPr/>
          <a:lstStyle/>
          <a:p>
            <a:pPr algn="r"/>
            <a:r>
              <a:rPr lang="ru-RU" sz="2400" b="0" i="1" dirty="0" smtClean="0">
                <a:solidFill>
                  <a:srgbClr val="FF0000"/>
                </a:solidFill>
              </a:rPr>
              <a:t>Подготовила </a:t>
            </a:r>
            <a:br>
              <a:rPr lang="ru-RU" sz="2400" b="0" i="1" dirty="0" smtClean="0">
                <a:solidFill>
                  <a:srgbClr val="FF0000"/>
                </a:solidFill>
              </a:rPr>
            </a:br>
            <a:r>
              <a:rPr lang="ru-RU" sz="2400" b="0" i="1" dirty="0" smtClean="0">
                <a:solidFill>
                  <a:srgbClr val="FF0000"/>
                </a:solidFill>
              </a:rPr>
              <a:t>Чирухина Галина Владимировна</a:t>
            </a:r>
            <a:endParaRPr lang="ru-RU" sz="2400" b="0" i="1" dirty="0">
              <a:solidFill>
                <a:srgbClr val="FF0000"/>
              </a:solidFill>
            </a:endParaRPr>
          </a:p>
        </p:txBody>
      </p:sp>
      <p:sp>
        <p:nvSpPr>
          <p:cNvPr id="24" name="Содержимое 23"/>
          <p:cNvSpPr>
            <a:spLocks noGrp="1"/>
          </p:cNvSpPr>
          <p:nvPr>
            <p:ph idx="1"/>
          </p:nvPr>
        </p:nvSpPr>
        <p:spPr>
          <a:xfrm>
            <a:off x="3203848" y="273050"/>
            <a:ext cx="5688632" cy="4380086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Формирование семейных ценностей  посредство малых форм фольклора- пословиц</a:t>
            </a:r>
            <a:endParaRPr lang="ru-RU" sz="40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457200" y="5949280"/>
            <a:ext cx="7643192" cy="432048"/>
          </a:xfrm>
        </p:spPr>
        <p:txBody>
          <a:bodyPr/>
          <a:lstStyle/>
          <a:p>
            <a:pPr algn="ctr"/>
            <a:r>
              <a:rPr lang="ru-RU" dirty="0" smtClean="0"/>
              <a:t>Санкт –  Петербург  2022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Администратор\Desktop\САМООБРАЗОВАНИЕ 2021\fPAICNRxcMQ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260648"/>
            <a:ext cx="6048672" cy="6367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971600" y="1772816"/>
            <a:ext cx="77768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  <a:latin typeface="Century Gothic" pitchFamily="34" charset="0"/>
              </a:rPr>
              <a:t>Спасибо за внимание</a:t>
            </a:r>
            <a:endParaRPr lang="ru-RU" sz="8000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616624" cy="2290266"/>
          </a:xfrm>
        </p:spPr>
        <p:txBody>
          <a:bodyPr/>
          <a:lstStyle/>
          <a:p>
            <a:pPr algn="l"/>
            <a:r>
              <a:rPr lang="ru-RU" sz="2800" u="sng" dirty="0" smtClean="0"/>
              <a:t>Цель: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освоение нравственных и этических ценностей традиционной семейной культуры посредство малых форм фольклора - пословиц.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2924944"/>
            <a:ext cx="8291264" cy="3201219"/>
          </a:xfrm>
        </p:spPr>
        <p:txBody>
          <a:bodyPr/>
          <a:lstStyle/>
          <a:p>
            <a:r>
              <a:rPr lang="ru-RU" sz="2400" dirty="0" smtClean="0"/>
              <a:t>Задачи:</a:t>
            </a:r>
          </a:p>
          <a:p>
            <a:r>
              <a:rPr lang="ru-RU" sz="2400" dirty="0" smtClean="0"/>
              <a:t>Учить понимать образность и смысл пословиц;</a:t>
            </a:r>
          </a:p>
          <a:p>
            <a:r>
              <a:rPr lang="ru-RU" sz="2400" dirty="0" smtClean="0"/>
              <a:t>Обогащать речь меткими фольклорными  выражениями;</a:t>
            </a:r>
          </a:p>
          <a:p>
            <a:r>
              <a:rPr lang="ru-RU" sz="2400" dirty="0" smtClean="0"/>
              <a:t>Учить уместно и правильно употреблять пословицы в повседневной жизни;</a:t>
            </a:r>
          </a:p>
          <a:p>
            <a:r>
              <a:rPr lang="ru-RU" sz="2400" dirty="0" smtClean="0"/>
              <a:t>Развивать эмоционально – чувственную сферу детей на основе приобщения к ценностям семейной культуры.</a:t>
            </a:r>
          </a:p>
          <a:p>
            <a:endParaRPr lang="ru-RU" dirty="0"/>
          </a:p>
        </p:txBody>
      </p:sp>
      <p:pic>
        <p:nvPicPr>
          <p:cNvPr id="6" name="Picture 5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131840" cy="256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691680" cy="138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1476375" y="4076700"/>
            <a:ext cx="6264275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571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Century Gothic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Пословицы  являются важной частью нашей культуры,  частью русского народного фольклора, не имеют автора и передаются из уст в уста с древних времён. В них заключена мудрость, образ жизни и особенности менталитета русского народа. Пословицы охватывают множество сфер человеческой жизнедеятельности –труд, дружба, семья и другие.</a:t>
            </a:r>
          </a:p>
          <a:p>
            <a:pPr>
              <a:buNone/>
            </a:pPr>
            <a:r>
              <a:rPr lang="ru-RU" sz="2400" dirty="0" smtClean="0"/>
              <a:t>В настоящее время этот вид народного творчества недостаточно широко используют в работе с дети, либо не реализуют его воспитательный потенциал. Многие педагоги ,опрометчиво считая, то некоторые слова и  выражения, встречающиеся в пословицах недоступны детям или, не понимая их смысла и не умея его объяснить , упускают важные смысловые оттенки.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5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2987824" cy="24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1476375" y="4076700"/>
            <a:ext cx="6264275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571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Century Gothic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274638"/>
            <a:ext cx="4690864" cy="1143000"/>
          </a:xfrm>
        </p:spPr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 smtClean="0"/>
              <a:t>Обогатить словарный запас, речь станет образной, выразительной и правильной.</a:t>
            </a:r>
          </a:p>
          <a:p>
            <a:r>
              <a:rPr lang="ru-RU" dirty="0" smtClean="0"/>
              <a:t>Умеют понимать смысл пословиц.</a:t>
            </a:r>
          </a:p>
          <a:p>
            <a:r>
              <a:rPr lang="ru-RU" dirty="0" smtClean="0"/>
              <a:t>Умеют правильно и уместно применять пословицы в  повседневной жизни.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САМООБРАЗОВАНИЕ 2021\slide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99724" y="1628800"/>
            <a:ext cx="6720747" cy="5040560"/>
          </a:xfrm>
          <a:prstGeom prst="rect">
            <a:avLst/>
          </a:prstGeom>
          <a:noFill/>
        </p:spPr>
      </p:pic>
      <p:pic>
        <p:nvPicPr>
          <p:cNvPr id="5" name="Picture 5" descr="37eed96847c170f195b4891b29f17df0_3db499822e163f3cfadcc948076d4768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"/>
            <a:ext cx="2483768" cy="203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335846"/>
            <a:ext cx="61024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 Без труда не вытащишь и рыбку из пруда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Дорога ложка к обеду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Друг познаётся в беде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Жадный сам себе покоя не даёт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Любишь кататься, люби и саночки возить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Поспешишь - людей насмешишь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Семь раз отмерь - один раз отрежь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У страха глаза велики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Шила в мешке не утаишь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 Яблоко от яблони недалеко падает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9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4418" y="0"/>
            <a:ext cx="417516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E58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1880" y="0"/>
            <a:ext cx="5400600" cy="6858000"/>
          </a:xfrm>
          <a:prstGeom prst="rect">
            <a:avLst/>
          </a:prstGeom>
        </p:spPr>
      </p:pic>
      <p:pic>
        <p:nvPicPr>
          <p:cNvPr id="6" name="Picture 5" descr="37eed96847c170f195b4891b29f17df0_3db499822e163f3cfadcc948076d4768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308389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1143000"/>
          </a:xfrm>
        </p:spPr>
        <p:txBody>
          <a:bodyPr/>
          <a:lstStyle/>
          <a:p>
            <a:r>
              <a:rPr lang="ru-RU" dirty="0" smtClean="0"/>
              <a:t> Игры</a:t>
            </a:r>
            <a:endParaRPr lang="ru-RU" dirty="0"/>
          </a:p>
        </p:txBody>
      </p:sp>
      <p:pic>
        <p:nvPicPr>
          <p:cNvPr id="6" name="Содержимое 5" descr="IMG_E58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556792"/>
            <a:ext cx="3921290" cy="452596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99992" y="332656"/>
            <a:ext cx="4644008" cy="5793507"/>
          </a:xfrm>
        </p:spPr>
        <p:txBody>
          <a:bodyPr/>
          <a:lstStyle/>
          <a:p>
            <a:r>
              <a:rPr lang="ru-RU" sz="2000" b="1" dirty="0" smtClean="0"/>
              <a:t>«Подбери пословицу».</a:t>
            </a:r>
            <a:r>
              <a:rPr lang="ru-RU" sz="2000" dirty="0" smtClean="0"/>
              <a:t> После прочтения сказки или рассказа ребенок с помощью взрослого пытается подобрать подходящую пословицу, которой можно кратко охарактеризовать героя или сюжет. Это игровое упражнение развивает способность объяснять смысл литературных произведений и делать вывод (мораль).</a:t>
            </a:r>
          </a:p>
          <a:p>
            <a:r>
              <a:rPr lang="ru-RU" sz="2000" b="1" dirty="0" smtClean="0"/>
              <a:t>«Назови пословицу». </a:t>
            </a:r>
            <a:r>
              <a:rPr lang="ru-RU" sz="2000" dirty="0" smtClean="0"/>
              <a:t>По предмету из пословицы необходимо назвать  всю пословицу.</a:t>
            </a:r>
          </a:p>
          <a:p>
            <a:r>
              <a:rPr lang="ru-RU" sz="2000" b="1" dirty="0" smtClean="0"/>
              <a:t>«Собери пословицу» </a:t>
            </a:r>
            <a:r>
              <a:rPr lang="ru-RU" sz="2000" dirty="0" smtClean="0"/>
              <a:t>из двух половинок нужно собрать и назвать половицу.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211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Подготовила  Чирухина Галина Владимировна</vt:lpstr>
      <vt:lpstr>Цель: освоение нравственных и этических ценностей традиционной семейной культуры посредство малых форм фольклора - пословиц.  </vt:lpstr>
      <vt:lpstr>Актуальность </vt:lpstr>
      <vt:lpstr>Планируемые результаты</vt:lpstr>
      <vt:lpstr>Слайд 5</vt:lpstr>
      <vt:lpstr>Слайд 6</vt:lpstr>
      <vt:lpstr>Слайд 7</vt:lpstr>
      <vt:lpstr>Слайд 8</vt:lpstr>
      <vt:lpstr> Игры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1</cp:lastModifiedBy>
  <cp:revision>38</cp:revision>
  <dcterms:created xsi:type="dcterms:W3CDTF">2010-05-31T11:23:43Z</dcterms:created>
  <dcterms:modified xsi:type="dcterms:W3CDTF">2022-05-04T16:35:56Z</dcterms:modified>
</cp:coreProperties>
</file>