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5" r:id="rId8"/>
    <p:sldId id="266" r:id="rId9"/>
    <p:sldId id="267" r:id="rId10"/>
    <p:sldId id="268" r:id="rId11"/>
    <p:sldId id="269" r:id="rId12"/>
    <p:sldId id="261" r:id="rId13"/>
    <p:sldId id="270" r:id="rId14"/>
    <p:sldId id="271" r:id="rId15"/>
    <p:sldId id="272" r:id="rId16"/>
    <p:sldId id="258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00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708" autoAdjust="0"/>
  </p:normalViewPr>
  <p:slideViewPr>
    <p:cSldViewPr>
      <p:cViewPr varScale="1">
        <p:scale>
          <a:sx n="69" d="100"/>
          <a:sy n="69" d="100"/>
        </p:scale>
        <p:origin x="-11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7B3BBE4-3B02-453E-8728-53E8407B8D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9CF79-B162-4F1E-9F84-D28EC842F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63463-4543-4248-B6CF-1086A7F5B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34B7B9D-0D5C-4258-9A0D-2757972A0F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E1457A8-3AF1-4571-9D1B-6E545D61A0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43EF-69FF-4F8B-A327-55E87F5BC8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668E5-FFD8-4B7B-8A89-45006AFACF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BB138AA-B8F8-431E-A161-A901D63533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50F7E-DD16-41F8-A242-AF5393D29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B67A7A2-1B26-428A-8FF2-9E19F8C741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9EAF32C-20AF-48BA-A02F-52350A9685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6C08DF2-9247-466A-837E-20C226A6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1" name="WordArt 465"/>
          <p:cNvSpPr>
            <a:spLocks noChangeArrowheads="1" noChangeShapeType="1" noTextEdit="1"/>
          </p:cNvSpPr>
          <p:nvPr/>
        </p:nvSpPr>
        <p:spPr bwMode="auto">
          <a:xfrm>
            <a:off x="457200" y="228600"/>
            <a:ext cx="82296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Формирующее оценивание</a:t>
            </a:r>
          </a:p>
          <a:p>
            <a:pPr algn="ctr"/>
            <a:r>
              <a:rPr lang="ru-RU" sz="28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на уроках русского языка </a:t>
            </a:r>
          </a:p>
          <a:p>
            <a:pPr algn="ctr"/>
            <a:r>
              <a:rPr lang="ru-RU" sz="28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 литературы</a:t>
            </a:r>
          </a:p>
        </p:txBody>
      </p:sp>
      <p:pic>
        <p:nvPicPr>
          <p:cNvPr id="4565" name="Picture 469" descr="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743200"/>
            <a:ext cx="4876800" cy="2944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81000"/>
            <a:ext cx="8229600" cy="1782763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sz="32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Критерии оценки </a:t>
            </a:r>
            <a:br>
              <a:rPr lang="ru-RU" sz="32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u="sng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устного ответа </a:t>
            </a:r>
            <a:r>
              <a:rPr lang="ru-RU" sz="32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(доклад, сообщение, выразительное чтение, ответ и т.п.):</a:t>
            </a:r>
            <a:r>
              <a:rPr lang="ru-RU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i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114800" y="2438400"/>
            <a:ext cx="5029200" cy="3857625"/>
          </a:xfrm>
          <a:prstGeom prst="rect">
            <a:avLst/>
          </a:prstGeom>
        </p:spPr>
        <p:txBody>
          <a:bodyPr anchor="ctr"/>
          <a:lstStyle/>
          <a:p>
            <a:pPr>
              <a:buFont typeface="Arial" charset="0"/>
              <a:buChar char="•"/>
            </a:pPr>
            <a:r>
              <a:rPr lang="ru-RU" sz="2800" b="1">
                <a:latin typeface="Times New Roman" pitchFamily="18" charset="0"/>
                <a:cs typeface="Times New Roman" pitchFamily="18" charset="0"/>
              </a:rPr>
              <a:t>ПРАВИЛЬНОСТЬ</a:t>
            </a:r>
          </a:p>
          <a:p>
            <a:pPr>
              <a:buFont typeface="Arial" charset="0"/>
              <a:buChar char="•"/>
            </a:pPr>
            <a:r>
              <a:rPr lang="ru-RU" sz="2800" b="1">
                <a:latin typeface="Times New Roman" pitchFamily="18" charset="0"/>
                <a:cs typeface="Times New Roman" pitchFamily="18" charset="0"/>
              </a:rPr>
              <a:t>ПОЛНОТА СОДЕРЖАНИЯ</a:t>
            </a:r>
          </a:p>
          <a:p>
            <a:pPr>
              <a:buFont typeface="Arial" charset="0"/>
              <a:buChar char="•"/>
            </a:pPr>
            <a:r>
              <a:rPr lang="ru-RU" sz="2800" b="1">
                <a:latin typeface="Times New Roman" pitchFamily="18" charset="0"/>
                <a:cs typeface="Times New Roman" pitchFamily="18" charset="0"/>
              </a:rPr>
              <a:t>УБЕДИТЕЛЬНОСТЬ (ДОКАЗАТЕЛЬНОСТЬ), НАЛИЧИЕ ПРИМЕРОВ</a:t>
            </a:r>
          </a:p>
          <a:p>
            <a:pPr>
              <a:buFont typeface="Arial" charset="0"/>
              <a:buChar char="•"/>
            </a:pPr>
            <a:r>
              <a:rPr lang="ru-RU" sz="2800" b="1">
                <a:latin typeface="Times New Roman" pitchFamily="18" charset="0"/>
                <a:cs typeface="Times New Roman" pitchFamily="18" charset="0"/>
              </a:rPr>
              <a:t>ГРАМОТНОСТЬ И ВЫРАЗИТЕЛЬНОСТЬ РЕЧИ</a:t>
            </a:r>
          </a:p>
          <a:p>
            <a:endParaRPr lang="ru-RU" sz="2600" b="1">
              <a:latin typeface="Calibri" pitchFamily="34" charset="0"/>
            </a:endParaRPr>
          </a:p>
        </p:txBody>
      </p:sp>
      <p:pic>
        <p:nvPicPr>
          <p:cNvPr id="16392" name="Picture 8" descr="belyj-fon-chelovechki-doska-prepodavatel-stud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514600"/>
            <a:ext cx="3733800" cy="3181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582737"/>
          </a:xfrm>
        </p:spPr>
        <p:txBody>
          <a:bodyPr>
            <a:normAutofit fontScale="90000"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Оценивание собственной деятельности школьника на уроках русского языка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071688"/>
            <a:ext cx="8229600" cy="4054475"/>
          </a:xfrm>
        </p:spPr>
        <p:txBody>
          <a:bodyPr>
            <a:normAutofit/>
          </a:bodyPr>
          <a:lstStyle/>
          <a:p>
            <a:pPr marL="514350" indent="-514350">
              <a:buFontTx/>
              <a:buNone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Элементы формирующего оценивания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по тем же критериям (+ критерий «Работа в команде») с использованием приема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«Лестница успешности»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514350" indent="-514350">
              <a:buFontTx/>
              <a:buNone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Обучающиеся оценивают собственную работу, расположив на одной из ступеней лестницы знак</a:t>
            </a:r>
          </a:p>
          <a:p>
            <a:pPr marL="514350" indent="-514350"/>
            <a:endParaRPr lang="ru-RU"/>
          </a:p>
        </p:txBody>
      </p:sp>
      <p:sp>
        <p:nvSpPr>
          <p:cNvPr id="4" name="Улыбающееся лицо 3"/>
          <p:cNvSpPr>
            <a:spLocks noChangeArrowheads="1"/>
          </p:cNvSpPr>
          <p:nvPr/>
        </p:nvSpPr>
        <p:spPr bwMode="auto">
          <a:xfrm>
            <a:off x="3708400" y="5229225"/>
            <a:ext cx="1092200" cy="866775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4" name="Стрелка углом вверх 13"/>
          <p:cNvSpPr/>
          <p:nvPr/>
        </p:nvSpPr>
        <p:spPr>
          <a:xfrm>
            <a:off x="6804025" y="5300663"/>
            <a:ext cx="428625" cy="357187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трелка углом вверх 14"/>
          <p:cNvSpPr/>
          <p:nvPr/>
        </p:nvSpPr>
        <p:spPr>
          <a:xfrm>
            <a:off x="6357938" y="5572125"/>
            <a:ext cx="428625" cy="35718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углом вверх 16"/>
          <p:cNvSpPr/>
          <p:nvPr/>
        </p:nvSpPr>
        <p:spPr>
          <a:xfrm>
            <a:off x="5940425" y="5876925"/>
            <a:ext cx="428625" cy="35718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Стрелка углом вверх 17"/>
          <p:cNvSpPr/>
          <p:nvPr/>
        </p:nvSpPr>
        <p:spPr>
          <a:xfrm>
            <a:off x="5410200" y="6172200"/>
            <a:ext cx="500063" cy="35718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Стрелка углом вверх 18"/>
          <p:cNvSpPr/>
          <p:nvPr/>
        </p:nvSpPr>
        <p:spPr>
          <a:xfrm>
            <a:off x="4953000" y="6572250"/>
            <a:ext cx="500063" cy="28575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Улыбающееся лицо 19"/>
          <p:cNvSpPr/>
          <p:nvPr/>
        </p:nvSpPr>
        <p:spPr>
          <a:xfrm>
            <a:off x="5867400" y="5181600"/>
            <a:ext cx="733425" cy="5715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img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img_s523909_4_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9144000" cy="594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 descr="img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1000125"/>
          </a:xfrm>
        </p:spPr>
        <p:txBody>
          <a:bodyPr>
            <a:normAutofit fontScale="90000"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Пример рабочего листа к уроку исследования личности главного героя по рассказу И.С. Тургенева «Муму».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071563"/>
            <a:ext cx="8715375" cy="5643562"/>
          </a:xfrm>
        </p:spPr>
        <p:txBody>
          <a:bodyPr>
            <a:noAutofit/>
          </a:bodyPr>
          <a:lstStyle/>
          <a:p>
            <a:pPr marL="514350" indent="-514350">
              <a:buFont typeface="Calibri" pitchFamily="34" charset="0"/>
              <a:buAutoNum type="arabicPeriod"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Название команды/капитан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(распределяет задания между членами команды):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Дайте характеристику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герою рассказа  И. Тугенева «Муму»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Герасиму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по следующим критериям:</a:t>
            </a:r>
          </a:p>
          <a:p>
            <a:pPr marL="514350" indent="-514350"/>
            <a:r>
              <a:rPr lang="ru-RU" sz="2000" b="1">
                <a:latin typeface="Times New Roman" pitchFamily="18" charset="0"/>
                <a:cs typeface="Times New Roman" pitchFamily="18" charset="0"/>
              </a:rPr>
              <a:t>Портрет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(внешность, одежда, значение имени)</a:t>
            </a:r>
          </a:p>
          <a:p>
            <a:pPr marL="514350" indent="-514350"/>
            <a:r>
              <a:rPr lang="ru-RU" sz="2000" b="1">
                <a:latin typeface="Times New Roman" pitchFamily="18" charset="0"/>
                <a:cs typeface="Times New Roman" pitchFamily="18" charset="0"/>
              </a:rPr>
              <a:t>Род занятий, обязанности:</a:t>
            </a:r>
          </a:p>
          <a:p>
            <a:pPr marL="514350" indent="-514350"/>
            <a:r>
              <a:rPr lang="ru-RU" sz="2000" b="1">
                <a:latin typeface="Times New Roman" pitchFamily="18" charset="0"/>
                <a:cs typeface="Times New Roman" pitchFamily="18" charset="0"/>
              </a:rPr>
              <a:t>Поведение, поступки:</a:t>
            </a:r>
          </a:p>
          <a:p>
            <a:pPr marL="514350" indent="-514350"/>
            <a:r>
              <a:rPr lang="ru-RU" sz="2000" b="1">
                <a:latin typeface="Times New Roman" pitchFamily="18" charset="0"/>
                <a:cs typeface="Times New Roman" pitchFamily="18" charset="0"/>
              </a:rPr>
              <a:t>Интерьер комнаты: </a:t>
            </a:r>
          </a:p>
          <a:p>
            <a:pPr marL="514350" indent="-514350"/>
            <a:r>
              <a:rPr lang="ru-RU" sz="2000" b="1">
                <a:latin typeface="Times New Roman" pitchFamily="18" charset="0"/>
                <a:cs typeface="Times New Roman" pitchFamily="18" charset="0"/>
              </a:rPr>
              <a:t>Выводы (какой перед нами герой?):</a:t>
            </a:r>
          </a:p>
          <a:p>
            <a:pPr marL="514350" indent="-514350">
              <a:buFontTx/>
              <a:buNone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3.     Оцените собственную работу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, поставив знак </a:t>
            </a:r>
          </a:p>
          <a:p>
            <a:pPr marL="514350" indent="-514350"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	на одной из ступеней «Лестницы успешности» (Критерии оценки: </a:t>
            </a:r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правильность, полнота содержания, убедительность (доказательность), наличие примеров, грамотность и выразительность речи, работа всех членов команды):</a:t>
            </a:r>
          </a:p>
          <a:p>
            <a:pPr marL="514350" indent="-514350">
              <a:buFontTx/>
              <a:buNone/>
            </a:pPr>
            <a:r>
              <a:rPr lang="ru-RU" sz="2000" b="1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4. Оцените работу команды-соперника по пятибалльной системе </a:t>
            </a:r>
            <a:r>
              <a:rPr lang="ru-RU" sz="200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(критерии те же).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Tx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Улыбающееся лицо 3"/>
          <p:cNvSpPr>
            <a:spLocks noChangeArrowheads="1"/>
          </p:cNvSpPr>
          <p:nvPr/>
        </p:nvSpPr>
        <p:spPr bwMode="auto">
          <a:xfrm>
            <a:off x="5791200" y="3810000"/>
            <a:ext cx="762000" cy="795338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Стрелка углом вверх 4"/>
          <p:cNvSpPr/>
          <p:nvPr/>
        </p:nvSpPr>
        <p:spPr>
          <a:xfrm>
            <a:off x="8501063" y="4071938"/>
            <a:ext cx="428625" cy="357187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углом вверх 5"/>
          <p:cNvSpPr/>
          <p:nvPr/>
        </p:nvSpPr>
        <p:spPr>
          <a:xfrm>
            <a:off x="8143875" y="4357688"/>
            <a:ext cx="428625" cy="357187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углом вверх 6"/>
          <p:cNvSpPr/>
          <p:nvPr/>
        </p:nvSpPr>
        <p:spPr>
          <a:xfrm>
            <a:off x="7715250" y="4643438"/>
            <a:ext cx="500063" cy="357187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углом вверх 8"/>
          <p:cNvSpPr/>
          <p:nvPr/>
        </p:nvSpPr>
        <p:spPr>
          <a:xfrm>
            <a:off x="7358063" y="4929188"/>
            <a:ext cx="428625" cy="357187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углом вверх 9"/>
          <p:cNvSpPr/>
          <p:nvPr/>
        </p:nvSpPr>
        <p:spPr>
          <a:xfrm>
            <a:off x="7000875" y="5214938"/>
            <a:ext cx="428625" cy="357187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Улыбающееся лицо 11"/>
          <p:cNvSpPr>
            <a:spLocks noChangeArrowheads="1"/>
          </p:cNvSpPr>
          <p:nvPr/>
        </p:nvSpPr>
        <p:spPr bwMode="auto">
          <a:xfrm>
            <a:off x="8001000" y="3962400"/>
            <a:ext cx="609600" cy="64770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WordArt 4"/>
          <p:cNvSpPr>
            <a:spLocks noChangeArrowheads="1" noChangeShapeType="1" noTextEdit="1"/>
          </p:cNvSpPr>
          <p:nvPr/>
        </p:nvSpPr>
        <p:spPr bwMode="auto">
          <a:xfrm>
            <a:off x="381000" y="304800"/>
            <a:ext cx="8382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Самооценка знаний</a:t>
            </a:r>
          </a:p>
        </p:txBody>
      </p:sp>
      <p:graphicFrame>
        <p:nvGraphicFramePr>
          <p:cNvPr id="6191" name="Group 47"/>
          <p:cNvGraphicFramePr>
            <a:graphicFrameLocks noGrp="1"/>
          </p:cNvGraphicFramePr>
          <p:nvPr/>
        </p:nvGraphicFramePr>
        <p:xfrm>
          <a:off x="457200" y="1447800"/>
          <a:ext cx="8458200" cy="5059998"/>
        </p:xfrm>
        <a:graphic>
          <a:graphicData uri="http://schemas.openxmlformats.org/drawingml/2006/table">
            <a:tbl>
              <a:tblPr/>
              <a:tblGrid>
                <a:gridCol w="2819400"/>
                <a:gridCol w="2819400"/>
                <a:gridCol w="2819400"/>
              </a:tblGrid>
              <a:tr h="838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Вид знания/умения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Знаю/умею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Не знаю/не умею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Определение сложносочинённого предложения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Виды сочинительных союзов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6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Особенности пунктуации в сложносочинённом предложении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6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Умение отличать сложносочинённое предложение от других видов предложений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WordArt 4"/>
          <p:cNvSpPr>
            <a:spLocks noChangeArrowheads="1" noChangeShapeType="1" noTextEdit="1"/>
          </p:cNvSpPr>
          <p:nvPr/>
        </p:nvSpPr>
        <p:spPr bwMode="auto">
          <a:xfrm>
            <a:off x="381000" y="304800"/>
            <a:ext cx="8382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Изучаемые понятия</a:t>
            </a:r>
          </a:p>
        </p:txBody>
      </p:sp>
      <p:sp>
        <p:nvSpPr>
          <p:cNvPr id="21510" name="Oval 6"/>
          <p:cNvSpPr>
            <a:spLocks noChangeArrowheads="1"/>
          </p:cNvSpPr>
          <p:nvPr/>
        </p:nvSpPr>
        <p:spPr bwMode="auto">
          <a:xfrm>
            <a:off x="1219200" y="1524000"/>
            <a:ext cx="7010400" cy="1371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/>
              <a:t>Сложносочинённое предложение</a:t>
            </a:r>
          </a:p>
        </p:txBody>
      </p:sp>
      <p:sp>
        <p:nvSpPr>
          <p:cNvPr id="21513" name="Oval 9"/>
          <p:cNvSpPr>
            <a:spLocks noChangeArrowheads="1"/>
          </p:cNvSpPr>
          <p:nvPr/>
        </p:nvSpPr>
        <p:spPr bwMode="auto">
          <a:xfrm>
            <a:off x="2667000" y="5029200"/>
            <a:ext cx="4267200" cy="1371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Сочинительные </a:t>
            </a:r>
          </a:p>
          <a:p>
            <a:pPr algn="ctr"/>
            <a:r>
              <a:rPr lang="ru-RU" sz="2400" b="1"/>
              <a:t>союзы</a:t>
            </a:r>
          </a:p>
        </p:txBody>
      </p:sp>
      <p:sp>
        <p:nvSpPr>
          <p:cNvPr id="21514" name="Oval 10"/>
          <p:cNvSpPr>
            <a:spLocks noChangeArrowheads="1"/>
          </p:cNvSpPr>
          <p:nvPr/>
        </p:nvSpPr>
        <p:spPr bwMode="auto">
          <a:xfrm>
            <a:off x="4800600" y="3276600"/>
            <a:ext cx="3810000" cy="1219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Интонация</a:t>
            </a:r>
          </a:p>
        </p:txBody>
      </p:sp>
      <p:sp>
        <p:nvSpPr>
          <p:cNvPr id="21515" name="Oval 11"/>
          <p:cNvSpPr>
            <a:spLocks noChangeArrowheads="1"/>
          </p:cNvSpPr>
          <p:nvPr/>
        </p:nvSpPr>
        <p:spPr bwMode="auto">
          <a:xfrm>
            <a:off x="762000" y="3276600"/>
            <a:ext cx="3581400" cy="1371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Простые </a:t>
            </a:r>
          </a:p>
          <a:p>
            <a:pPr algn="ctr"/>
            <a:r>
              <a:rPr lang="ru-RU" sz="2400" b="1"/>
              <a:t>предложения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WordArt 4"/>
          <p:cNvSpPr>
            <a:spLocks noChangeArrowheads="1" noChangeShapeType="1" noTextEdit="1"/>
          </p:cNvSpPr>
          <p:nvPr/>
        </p:nvSpPr>
        <p:spPr bwMode="auto">
          <a:xfrm>
            <a:off x="381000" y="304800"/>
            <a:ext cx="83820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Формирование умения - </a:t>
            </a:r>
          </a:p>
          <a:p>
            <a:pPr algn="ctr"/>
            <a:r>
              <a:rPr lang="ru-RU" sz="28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длительный процесс!!!</a:t>
            </a: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 rot="5400000" flipV="1">
            <a:off x="3848100" y="-342900"/>
            <a:ext cx="1219200" cy="6324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3600" b="1">
                <a:latin typeface="Times New Roman" pitchFamily="18" charset="0"/>
              </a:rPr>
              <a:t>Таблица-мониторинг</a:t>
            </a: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533400" y="3962400"/>
            <a:ext cx="3581400" cy="15240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latin typeface="Times New Roman" pitchFamily="18" charset="0"/>
              </a:rPr>
              <a:t>РЕПЕРНЫЕ </a:t>
            </a:r>
          </a:p>
          <a:p>
            <a:pPr algn="ctr"/>
            <a:r>
              <a:rPr lang="ru-RU" sz="3600" b="1">
                <a:latin typeface="Times New Roman" pitchFamily="18" charset="0"/>
              </a:rPr>
              <a:t>ТОЧКИ</a:t>
            </a:r>
          </a:p>
        </p:txBody>
      </p:sp>
      <p:pic>
        <p:nvPicPr>
          <p:cNvPr id="22537" name="Picture 9" descr="d5293bc2a44ad636a885caa4491f551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3581400"/>
            <a:ext cx="1955800" cy="2895600"/>
          </a:xfrm>
          <a:prstGeom prst="rect">
            <a:avLst/>
          </a:prstGeom>
          <a:noFill/>
        </p:spPr>
      </p:pic>
      <p:sp>
        <p:nvSpPr>
          <p:cNvPr id="22538" name="WordArt 10"/>
          <p:cNvSpPr>
            <a:spLocks noChangeArrowheads="1" noChangeShapeType="1" noTextEdit="1"/>
          </p:cNvSpPr>
          <p:nvPr/>
        </p:nvSpPr>
        <p:spPr bwMode="auto">
          <a:xfrm>
            <a:off x="381000" y="304800"/>
            <a:ext cx="83820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Формирование умения - </a:t>
            </a:r>
          </a:p>
          <a:p>
            <a:pPr algn="ctr"/>
            <a:r>
              <a:rPr lang="ru-RU" sz="28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длительный процесс!!!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0" y="0"/>
            <a:ext cx="91440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latin typeface="Times New Roman" pitchFamily="18" charset="0"/>
              </a:rPr>
              <a:t>Мониторинг формирования умения проводить синтаксический анализ предложения</a:t>
            </a:r>
          </a:p>
        </p:txBody>
      </p:sp>
      <p:graphicFrame>
        <p:nvGraphicFramePr>
          <p:cNvPr id="23877" name="Group 325"/>
          <p:cNvGraphicFramePr>
            <a:graphicFrameLocks noGrp="1"/>
          </p:cNvGraphicFramePr>
          <p:nvPr/>
        </p:nvGraphicFramePr>
        <p:xfrm>
          <a:off x="381000" y="1722438"/>
          <a:ext cx="8382000" cy="4968240"/>
        </p:xfrm>
        <a:graphic>
          <a:graphicData uri="http://schemas.openxmlformats.org/drawingml/2006/table">
            <a:tbl>
              <a:tblPr/>
              <a:tblGrid>
                <a:gridCol w="4648200"/>
                <a:gridCol w="609600"/>
                <a:gridCol w="685800"/>
                <a:gridCol w="838200"/>
                <a:gridCol w="685800"/>
                <a:gridCol w="914400"/>
              </a:tblGrid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Упр. №…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Упр. №…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тест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диктант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изложение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выделять грамматические основы: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-двусоставные;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-односоставные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распознавать союзы: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-между однородными членами;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-между частями сложного предложения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ставить запятую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ставить другие знаки препинания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762000" y="304800"/>
            <a:ext cx="73914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Требования к процессу</a:t>
            </a:r>
          </a:p>
          <a:p>
            <a:pPr algn="ctr"/>
            <a:r>
              <a:rPr lang="ru-RU" sz="28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оценивания</a:t>
            </a:r>
          </a:p>
        </p:txBody>
      </p:sp>
      <p:sp>
        <p:nvSpPr>
          <p:cNvPr id="5125" name="Oval 5"/>
          <p:cNvSpPr>
            <a:spLocks noChangeArrowheads="1"/>
          </p:cNvSpPr>
          <p:nvPr/>
        </p:nvSpPr>
        <p:spPr bwMode="auto">
          <a:xfrm>
            <a:off x="457200" y="1905000"/>
            <a:ext cx="3962400" cy="22860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/>
              <a:t>Оценивание</a:t>
            </a:r>
          </a:p>
          <a:p>
            <a:pPr algn="ctr"/>
            <a:r>
              <a:rPr lang="ru-RU" sz="3200" b="1"/>
              <a:t>достигаемых</a:t>
            </a:r>
          </a:p>
          <a:p>
            <a:pPr algn="ctr"/>
            <a:r>
              <a:rPr lang="ru-RU" sz="3200" b="1"/>
              <a:t> результатов</a:t>
            </a:r>
          </a:p>
        </p:txBody>
      </p:sp>
      <p:sp>
        <p:nvSpPr>
          <p:cNvPr id="5127" name="Oval 7"/>
          <p:cNvSpPr>
            <a:spLocks noChangeArrowheads="1"/>
          </p:cNvSpPr>
          <p:nvPr/>
        </p:nvSpPr>
        <p:spPr bwMode="auto">
          <a:xfrm>
            <a:off x="4800600" y="1981200"/>
            <a:ext cx="3962400" cy="22860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/>
              <a:t>Оценивание</a:t>
            </a:r>
          </a:p>
          <a:p>
            <a:pPr algn="ctr"/>
            <a:r>
              <a:rPr lang="ru-RU" sz="3200" b="1"/>
              <a:t>процесса их </a:t>
            </a:r>
          </a:p>
          <a:p>
            <a:pPr algn="ctr"/>
            <a:r>
              <a:rPr lang="ru-RU" sz="3200" b="1"/>
              <a:t>формирования</a:t>
            </a:r>
          </a:p>
        </p:txBody>
      </p:sp>
      <p:sp>
        <p:nvSpPr>
          <p:cNvPr id="5128" name="Oval 8"/>
          <p:cNvSpPr>
            <a:spLocks noChangeArrowheads="1"/>
          </p:cNvSpPr>
          <p:nvPr/>
        </p:nvSpPr>
        <p:spPr bwMode="auto">
          <a:xfrm>
            <a:off x="2057400" y="4267200"/>
            <a:ext cx="5486400" cy="22860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/>
              <a:t>Осознанность своего </a:t>
            </a:r>
          </a:p>
          <a:p>
            <a:pPr algn="ctr"/>
            <a:r>
              <a:rPr lang="ru-RU" sz="3200" b="1"/>
              <a:t>собственного развития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WordArt 4"/>
          <p:cNvSpPr>
            <a:spLocks noChangeArrowheads="1" noChangeShapeType="1" noTextEdit="1"/>
          </p:cNvSpPr>
          <p:nvPr/>
        </p:nvSpPr>
        <p:spPr bwMode="auto">
          <a:xfrm>
            <a:off x="381000" y="304800"/>
            <a:ext cx="83820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Самооцека</a:t>
            </a:r>
          </a:p>
        </p:txBody>
      </p:sp>
      <p:pic>
        <p:nvPicPr>
          <p:cNvPr id="24582" name="Picture 6" descr="hello_html_m31b15cb2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752600"/>
            <a:ext cx="4267200" cy="4533900"/>
          </a:xfrm>
          <a:prstGeom prst="rect">
            <a:avLst/>
          </a:prstGeom>
          <a:solidFill>
            <a:srgbClr val="808080">
              <a:alpha val="89999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4583" name="Picture 7" descr="1424341629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590800"/>
            <a:ext cx="3352800" cy="2819400"/>
          </a:xfrm>
          <a:prstGeom prst="rect">
            <a:avLst/>
          </a:prstGeom>
          <a:noFill/>
        </p:spPr>
      </p:pic>
      <p:pic>
        <p:nvPicPr>
          <p:cNvPr id="24584" name="Picture 8" descr="hello_html_m31b15cb2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752600"/>
            <a:ext cx="4267200" cy="4533900"/>
          </a:xfrm>
          <a:prstGeom prst="rect">
            <a:avLst/>
          </a:prstGeom>
          <a:solidFill>
            <a:srgbClr val="808080">
              <a:alpha val="89999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4585" name="Picture 9" descr="1424341629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590800"/>
            <a:ext cx="3352800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WordArt 2"/>
          <p:cNvSpPr>
            <a:spLocks noChangeArrowheads="1" noChangeShapeType="1" noTextEdit="1"/>
          </p:cNvSpPr>
          <p:nvPr/>
        </p:nvSpPr>
        <p:spPr bwMode="auto">
          <a:xfrm>
            <a:off x="2590800" y="304800"/>
            <a:ext cx="61722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Самооцека</a:t>
            </a:r>
          </a:p>
        </p:txBody>
      </p:sp>
      <p:graphicFrame>
        <p:nvGraphicFramePr>
          <p:cNvPr id="25791" name="Group 191"/>
          <p:cNvGraphicFramePr>
            <a:graphicFrameLocks noGrp="1"/>
          </p:cNvGraphicFramePr>
          <p:nvPr/>
        </p:nvGraphicFramePr>
        <p:xfrm>
          <a:off x="762000" y="1905000"/>
          <a:ext cx="7924800" cy="4519931"/>
        </p:xfrm>
        <a:graphic>
          <a:graphicData uri="http://schemas.openxmlformats.org/drawingml/2006/table">
            <a:tbl>
              <a:tblPr/>
              <a:tblGrid>
                <a:gridCol w="5181600"/>
                <a:gridCol w="1371600"/>
                <a:gridCol w="13716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68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Регулярно выполнял(а) домашнее задание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0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 необходимости  консультируюсь с учителем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0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Улучшал (а) свои знания и исправлял(а) отметки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68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Регулярно вёл(а) необходимые записи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Если мне что-то непонятно, я не стесняюсь и спрашиваю учителя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0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Оцениваю свои усилия по освоению темы как достаточные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5793" name="Picture 193" descr="%D0%BA%D0%B0%D1%80%D1%82%D0%B8%D0%BD%D0%BA%D0%B03-min-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0"/>
            <a:ext cx="19431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WordArt 5"/>
          <p:cNvSpPr>
            <a:spLocks noChangeArrowheads="1" noChangeShapeType="1" noTextEdit="1"/>
          </p:cNvSpPr>
          <p:nvPr/>
        </p:nvSpPr>
        <p:spPr bwMode="auto">
          <a:xfrm>
            <a:off x="533400" y="762000"/>
            <a:ext cx="7924800" cy="1905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Спасибо за внимание!</a:t>
            </a:r>
          </a:p>
        </p:txBody>
      </p:sp>
      <p:pic>
        <p:nvPicPr>
          <p:cNvPr id="26631" name="Picture 7" descr="img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вал 1"/>
          <p:cNvSpPr>
            <a:spLocks noChangeArrowheads="1"/>
          </p:cNvSpPr>
          <p:nvPr/>
        </p:nvSpPr>
        <p:spPr bwMode="auto">
          <a:xfrm>
            <a:off x="457200" y="444500"/>
            <a:ext cx="8382000" cy="868363"/>
          </a:xfrm>
          <a:prstGeom prst="ellipse">
            <a:avLst/>
          </a:prstGeom>
          <a:solidFill>
            <a:srgbClr val="FFFF00"/>
          </a:solidFill>
          <a:ln w="9525" algn="ctr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ru-RU" sz="3600" b="1">
                <a:latin typeface="Calibri" pitchFamily="34" charset="0"/>
              </a:rPr>
              <a:t>Контроль и оценка</a:t>
            </a:r>
          </a:p>
        </p:txBody>
      </p:sp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2209800" y="1752600"/>
            <a:ext cx="6324600" cy="1003300"/>
          </a:xfrm>
          <a:prstGeom prst="rect">
            <a:avLst/>
          </a:prstGeom>
          <a:noFill/>
          <a:ln w="57150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1.Соответствовать целям и задачам, этапам обучения.</a:t>
            </a:r>
            <a:endParaRPr lang="ru-RU" sz="2800" b="1">
              <a:latin typeface="Calibri" pitchFamily="34" charset="0"/>
            </a:endParaRPr>
          </a:p>
        </p:txBody>
      </p:sp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457200" y="1676400"/>
            <a:ext cx="838200" cy="3095625"/>
          </a:xfrm>
          <a:prstGeom prst="rect">
            <a:avLst/>
          </a:prstGeom>
          <a:solidFill>
            <a:srgbClr val="FF99CC"/>
          </a:solidFill>
          <a:ln w="76200" cmpd="dbl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Д</a:t>
            </a:r>
          </a:p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Л</a:t>
            </a:r>
          </a:p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Ж</a:t>
            </a:r>
          </a:p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Н</a:t>
            </a:r>
          </a:p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Ы</a:t>
            </a:r>
          </a:p>
          <a:p>
            <a:pPr algn="ctr"/>
            <a:endParaRPr lang="ru-RU" sz="2400" b="1">
              <a:latin typeface="Calibri" pitchFamily="34" charset="0"/>
            </a:endParaRPr>
          </a:p>
        </p:txBody>
      </p:sp>
      <p:sp>
        <p:nvSpPr>
          <p:cNvPr id="7174" name="TextBox 5"/>
          <p:cNvSpPr txBox="1">
            <a:spLocks noChangeArrowheads="1"/>
          </p:cNvSpPr>
          <p:nvPr/>
        </p:nvSpPr>
        <p:spPr bwMode="auto">
          <a:xfrm>
            <a:off x="2209800" y="2971800"/>
            <a:ext cx="6324600" cy="1003300"/>
          </a:xfrm>
          <a:prstGeom prst="rect">
            <a:avLst/>
          </a:prstGeom>
          <a:noFill/>
          <a:ln w="57150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2.Стать для ребёнка осмысленным действием.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7175" name="TextBox 6"/>
          <p:cNvSpPr txBox="1">
            <a:spLocks noChangeArrowheads="1"/>
          </p:cNvSpPr>
          <p:nvPr/>
        </p:nvSpPr>
        <p:spPr bwMode="auto">
          <a:xfrm>
            <a:off x="1600200" y="4267200"/>
            <a:ext cx="7162800" cy="1003300"/>
          </a:xfrm>
          <a:prstGeom prst="rect">
            <a:avLst/>
          </a:prstGeom>
          <a:noFill/>
          <a:ln w="57150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3.Направлены на отслеживания динамики роста учащихся.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7176" name="TextBox 7"/>
          <p:cNvSpPr txBox="1">
            <a:spLocks noChangeArrowheads="1"/>
          </p:cNvSpPr>
          <p:nvPr/>
        </p:nvSpPr>
        <p:spPr bwMode="auto">
          <a:xfrm>
            <a:off x="304800" y="5562600"/>
            <a:ext cx="8531225" cy="1003300"/>
          </a:xfrm>
          <a:prstGeom prst="rect">
            <a:avLst/>
          </a:prstGeom>
          <a:noFill/>
          <a:ln w="57150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4.Проводиться в целях диагностики и выявления уровня развития обучающегося.</a:t>
            </a:r>
            <a:endParaRPr lang="ru-RU" sz="2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2514600" y="1676400"/>
            <a:ext cx="5715000" cy="1003300"/>
          </a:xfrm>
          <a:prstGeom prst="rect">
            <a:avLst/>
          </a:prstGeom>
          <a:noFill/>
          <a:ln w="57150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. Контролировать процесс и результаты своей деятельности.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8196" name="TextBox 3"/>
          <p:cNvSpPr txBox="1">
            <a:spLocks noChangeArrowheads="1"/>
          </p:cNvSpPr>
          <p:nvPr/>
        </p:nvSpPr>
        <p:spPr bwMode="auto">
          <a:xfrm>
            <a:off x="457200" y="1905000"/>
            <a:ext cx="914400" cy="4006850"/>
          </a:xfrm>
          <a:prstGeom prst="rect">
            <a:avLst/>
          </a:prstGeom>
          <a:solidFill>
            <a:srgbClr val="FF99CC"/>
          </a:solidFill>
          <a:ln w="76200" cmpd="dbl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8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  <a:p>
            <a:pPr algn="ctr"/>
            <a:r>
              <a:rPr 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  <a:p>
            <a:pPr algn="ctr"/>
            <a:r>
              <a:rPr 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pPr algn="ctr"/>
            <a:r>
              <a:rPr 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  <a:p>
            <a:pPr algn="ctr"/>
            <a:r>
              <a:rPr 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 algn="ctr"/>
            <a:r>
              <a:rPr 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pPr algn="ctr"/>
            <a:endParaRPr lang="ru-RU" sz="3200" b="1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8197" name="TextBox 4"/>
          <p:cNvSpPr txBox="1">
            <a:spLocks noChangeArrowheads="1"/>
          </p:cNvSpPr>
          <p:nvPr/>
        </p:nvSpPr>
        <p:spPr bwMode="auto">
          <a:xfrm>
            <a:off x="2590800" y="3124200"/>
            <a:ext cx="5638800" cy="1003300"/>
          </a:xfrm>
          <a:prstGeom prst="rect">
            <a:avLst/>
          </a:prstGeom>
          <a:noFill/>
          <a:ln w="57150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2. Адекватно воспринимать оценки и отметки.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8199" name="TextBox 6"/>
          <p:cNvSpPr txBox="1">
            <a:spLocks noChangeArrowheads="1"/>
          </p:cNvSpPr>
          <p:nvPr/>
        </p:nvSpPr>
        <p:spPr bwMode="auto">
          <a:xfrm>
            <a:off x="2590800" y="4648200"/>
            <a:ext cx="5638800" cy="1857375"/>
          </a:xfrm>
          <a:prstGeom prst="rect">
            <a:avLst/>
          </a:prstGeom>
          <a:noFill/>
          <a:ln w="57150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3. Взаимодействовать со взрослыми</a:t>
            </a:r>
          </a:p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 и со сверстниками </a:t>
            </a:r>
          </a:p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в учебной деятельности.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8200" name="Овал 1"/>
          <p:cNvSpPr>
            <a:spLocks noChangeArrowheads="1"/>
          </p:cNvSpPr>
          <p:nvPr/>
        </p:nvSpPr>
        <p:spPr bwMode="auto">
          <a:xfrm>
            <a:off x="381000" y="381000"/>
            <a:ext cx="8307388" cy="781050"/>
          </a:xfrm>
          <a:prstGeom prst="ellipse">
            <a:avLst/>
          </a:prstGeom>
          <a:solidFill>
            <a:srgbClr val="FFFF00"/>
          </a:solidFill>
          <a:ln w="9525" algn="ctr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ru-RU" sz="3200" b="1">
                <a:latin typeface="Calibri" pitchFamily="34" charset="0"/>
              </a:rPr>
              <a:t>Результаты обучающегося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вал 1"/>
          <p:cNvSpPr>
            <a:spLocks noChangeArrowheads="1"/>
          </p:cNvSpPr>
          <p:nvPr/>
        </p:nvSpPr>
        <p:spPr bwMode="auto">
          <a:xfrm>
            <a:off x="304800" y="6350"/>
            <a:ext cx="3168650" cy="2849563"/>
          </a:xfrm>
          <a:prstGeom prst="ellipse">
            <a:avLst/>
          </a:prstGeom>
          <a:solidFill>
            <a:srgbClr val="FF99CC"/>
          </a:solidFill>
          <a:ln w="9525" algn="ctr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ru-RU" sz="3200" b="1">
                <a:latin typeface="Calibri" pitchFamily="34" charset="0"/>
              </a:rPr>
              <a:t>Система оценки </a:t>
            </a:r>
          </a:p>
          <a:p>
            <a:pPr algn="ctr" eaLnBrk="0" hangingPunct="0"/>
            <a:r>
              <a:rPr lang="ru-RU" sz="3200" b="1">
                <a:latin typeface="Calibri" pitchFamily="34" charset="0"/>
              </a:rPr>
              <a:t>и контроля</a:t>
            </a:r>
          </a:p>
        </p:txBody>
      </p:sp>
      <p:sp>
        <p:nvSpPr>
          <p:cNvPr id="10243" name="Text Box 13"/>
          <p:cNvSpPr txBox="1">
            <a:spLocks noChangeArrowheads="1"/>
          </p:cNvSpPr>
          <p:nvPr/>
        </p:nvSpPr>
        <p:spPr bwMode="auto">
          <a:xfrm>
            <a:off x="3886200" y="838200"/>
            <a:ext cx="4335463" cy="641350"/>
          </a:xfrm>
          <a:prstGeom prst="rect">
            <a:avLst/>
          </a:prstGeom>
          <a:solidFill>
            <a:srgbClr val="FFFF00"/>
          </a:solidFill>
          <a:ln w="9525" cap="rnd" cmpd="dbl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>
                <a:latin typeface="Calibri" pitchFamily="34" charset="0"/>
              </a:rPr>
              <a:t>Что оценивать?</a:t>
            </a:r>
          </a:p>
        </p:txBody>
      </p:sp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3962400" y="2819400"/>
            <a:ext cx="489902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ru-RU" sz="3600" b="1" u="sng">
                <a:solidFill>
                  <a:srgbClr val="003399"/>
                </a:solidFill>
                <a:latin typeface="Calibri" pitchFamily="34" charset="0"/>
              </a:rPr>
              <a:t>Оцениваем результаты</a:t>
            </a:r>
            <a:r>
              <a:rPr lang="ru-RU" sz="3600" b="1">
                <a:solidFill>
                  <a:srgbClr val="003399"/>
                </a:solidFill>
                <a:latin typeface="Calibri" pitchFamily="34" charset="0"/>
              </a:rPr>
              <a:t>: </a:t>
            </a:r>
          </a:p>
          <a:p>
            <a:r>
              <a:rPr lang="ru-RU" sz="3600" b="1">
                <a:solidFill>
                  <a:srgbClr val="003399"/>
                </a:solidFill>
                <a:latin typeface="Calibri" pitchFamily="34" charset="0"/>
              </a:rPr>
              <a:t>- предметные, </a:t>
            </a:r>
          </a:p>
          <a:p>
            <a:pPr algn="ctr"/>
            <a:r>
              <a:rPr lang="ru-RU" sz="3600" b="1">
                <a:solidFill>
                  <a:srgbClr val="003399"/>
                </a:solidFill>
                <a:latin typeface="Calibri" pitchFamily="34" charset="0"/>
              </a:rPr>
              <a:t>- метапредметные, </a:t>
            </a:r>
          </a:p>
          <a:p>
            <a:pPr algn="ctr"/>
            <a:r>
              <a:rPr lang="ru-RU" sz="3600" b="1">
                <a:solidFill>
                  <a:srgbClr val="003399"/>
                </a:solidFill>
                <a:latin typeface="Calibri" pitchFamily="34" charset="0"/>
              </a:rPr>
              <a:t>- личностные</a:t>
            </a:r>
          </a:p>
        </p:txBody>
      </p:sp>
      <p:pic>
        <p:nvPicPr>
          <p:cNvPr id="10245" name="Picture 5" descr="kouch3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276600"/>
            <a:ext cx="3657600" cy="2878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13"/>
          <p:cNvSpPr txBox="1">
            <a:spLocks noChangeArrowheads="1"/>
          </p:cNvSpPr>
          <p:nvPr/>
        </p:nvSpPr>
        <p:spPr bwMode="auto">
          <a:xfrm>
            <a:off x="3657600" y="457200"/>
            <a:ext cx="5486400" cy="6413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>
                <a:latin typeface="Calibri" pitchFamily="34" charset="0"/>
              </a:rPr>
              <a:t> Кто оценивает?</a:t>
            </a:r>
          </a:p>
        </p:txBody>
      </p:sp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3929063" y="1676400"/>
            <a:ext cx="5214937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ru-RU" sz="3600" b="1" u="sng">
                <a:solidFill>
                  <a:srgbClr val="003399"/>
                </a:solidFill>
                <a:latin typeface="Calibri" pitchFamily="34" charset="0"/>
              </a:rPr>
              <a:t>Учитель и ученик</a:t>
            </a:r>
          </a:p>
          <a:p>
            <a:pPr algn="ctr"/>
            <a:endParaRPr lang="ru-RU" sz="3600" b="1" u="sng">
              <a:solidFill>
                <a:srgbClr val="003399"/>
              </a:solidFill>
              <a:latin typeface="Calibri" pitchFamily="34" charset="0"/>
            </a:endParaRPr>
          </a:p>
          <a:p>
            <a:r>
              <a:rPr lang="ru-RU" sz="3600" b="1">
                <a:solidFill>
                  <a:srgbClr val="003399"/>
                </a:solidFill>
                <a:latin typeface="Calibri" pitchFamily="34" charset="0"/>
              </a:rPr>
              <a:t>Вместе определяют оценку и отметку по совместно разработанным  критериям</a:t>
            </a:r>
          </a:p>
        </p:txBody>
      </p:sp>
      <p:sp>
        <p:nvSpPr>
          <p:cNvPr id="11269" name="Овал 1"/>
          <p:cNvSpPr>
            <a:spLocks noChangeArrowheads="1"/>
          </p:cNvSpPr>
          <p:nvPr/>
        </p:nvSpPr>
        <p:spPr bwMode="auto">
          <a:xfrm>
            <a:off x="304800" y="0"/>
            <a:ext cx="3168650" cy="2849563"/>
          </a:xfrm>
          <a:prstGeom prst="ellipse">
            <a:avLst/>
          </a:prstGeom>
          <a:solidFill>
            <a:srgbClr val="FF99CC"/>
          </a:solidFill>
          <a:ln w="9525" algn="ctr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ru-RU" sz="3200" b="1">
                <a:latin typeface="Calibri" pitchFamily="34" charset="0"/>
              </a:rPr>
              <a:t>Система оценки </a:t>
            </a:r>
          </a:p>
          <a:p>
            <a:pPr algn="ctr" eaLnBrk="0" hangingPunct="0"/>
            <a:r>
              <a:rPr lang="ru-RU" sz="3200" b="1">
                <a:latin typeface="Calibri" pitchFamily="34" charset="0"/>
              </a:rPr>
              <a:t>и контроля</a:t>
            </a:r>
          </a:p>
        </p:txBody>
      </p:sp>
      <p:pic>
        <p:nvPicPr>
          <p:cNvPr id="11270" name="Picture 6" descr="Meeting-3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0"/>
            <a:ext cx="3733800" cy="2800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638800" y="2209800"/>
            <a:ext cx="3505200" cy="3763963"/>
          </a:xfrm>
        </p:spPr>
        <p:txBody>
          <a:bodyPr/>
          <a:lstStyle/>
          <a:p>
            <a:r>
              <a:rPr lang="ru-RU" b="1" i="1">
                <a:latin typeface="Times New Roman" pitchFamily="18" charset="0"/>
                <a:cs typeface="Times New Roman" pitchFamily="18" charset="0"/>
              </a:rPr>
              <a:t>Собственную деятельность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(элементы формирующего оценивания)</a:t>
            </a:r>
          </a:p>
          <a:p>
            <a:r>
              <a:rPr lang="ru-RU" b="1" i="1">
                <a:latin typeface="Times New Roman" pitchFamily="18" charset="0"/>
                <a:cs typeface="Times New Roman" pitchFamily="18" charset="0"/>
              </a:rPr>
              <a:t>Деятельность одноклассника</a:t>
            </a:r>
          </a:p>
          <a:p>
            <a:pPr algn="ctr">
              <a:buFontTx/>
              <a:buNone/>
            </a:pPr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6" name="Овал 1"/>
          <p:cNvSpPr>
            <a:spLocks noChangeArrowheads="1"/>
          </p:cNvSpPr>
          <p:nvPr/>
        </p:nvSpPr>
        <p:spPr bwMode="auto">
          <a:xfrm>
            <a:off x="304800" y="0"/>
            <a:ext cx="3168650" cy="2849563"/>
          </a:xfrm>
          <a:prstGeom prst="ellipse">
            <a:avLst/>
          </a:prstGeom>
          <a:solidFill>
            <a:srgbClr val="FF99CC"/>
          </a:solidFill>
          <a:ln w="9525" algn="ctr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ru-RU" sz="3200" b="1">
                <a:latin typeface="Calibri" pitchFamily="34" charset="0"/>
              </a:rPr>
              <a:t>Система оценки </a:t>
            </a:r>
          </a:p>
          <a:p>
            <a:pPr algn="ctr" eaLnBrk="0" hangingPunct="0"/>
            <a:r>
              <a:rPr lang="ru-RU" sz="3200" b="1">
                <a:latin typeface="Calibri" pitchFamily="34" charset="0"/>
              </a:rPr>
              <a:t>и контроля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812925" y="-1487488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3318" name="Text Box 13"/>
          <p:cNvSpPr txBox="1">
            <a:spLocks noChangeArrowheads="1"/>
          </p:cNvSpPr>
          <p:nvPr/>
        </p:nvSpPr>
        <p:spPr bwMode="auto">
          <a:xfrm>
            <a:off x="3657600" y="304800"/>
            <a:ext cx="5181600" cy="11906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>
                <a:latin typeface="Calibri" pitchFamily="34" charset="0"/>
              </a:rPr>
              <a:t> Что оценивает ученик?</a:t>
            </a:r>
          </a:p>
        </p:txBody>
      </p:sp>
      <p:pic>
        <p:nvPicPr>
          <p:cNvPr id="13320" name="Picture 8" descr="bd368ab26792721cf790d613e0d88f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124200"/>
            <a:ext cx="4343400" cy="3103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13"/>
          <p:cNvSpPr txBox="1">
            <a:spLocks noChangeArrowheads="1"/>
          </p:cNvSpPr>
          <p:nvPr/>
        </p:nvSpPr>
        <p:spPr bwMode="auto">
          <a:xfrm>
            <a:off x="3500438" y="476250"/>
            <a:ext cx="5357812" cy="13112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latin typeface="Times New Roman" pitchFamily="18" charset="0"/>
                <a:cs typeface="Times New Roman" pitchFamily="18" charset="0"/>
              </a:rPr>
              <a:t>Когда ставить отметки?</a:t>
            </a:r>
          </a:p>
        </p:txBody>
      </p:sp>
      <p:sp>
        <p:nvSpPr>
          <p:cNvPr id="14340" name="Text Box 20"/>
          <p:cNvSpPr txBox="1">
            <a:spLocks noChangeArrowheads="1"/>
          </p:cNvSpPr>
          <p:nvPr/>
        </p:nvSpPr>
        <p:spPr bwMode="auto">
          <a:xfrm>
            <a:off x="3810000" y="1676400"/>
            <a:ext cx="53340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ru-RU" sz="3600" b="1">
              <a:solidFill>
                <a:srgbClr val="000099"/>
              </a:solidFill>
              <a:latin typeface="Calibri" pitchFamily="34" charset="0"/>
            </a:endParaRPr>
          </a:p>
          <a:p>
            <a:r>
              <a:rPr lang="ru-RU" sz="3600" b="1">
                <a:latin typeface="Calibri" pitchFamily="34" charset="0"/>
              </a:rPr>
              <a:t>Текущие - </a:t>
            </a:r>
            <a:r>
              <a:rPr lang="ru-RU" sz="3600" b="1" i="1">
                <a:latin typeface="Calibri" pitchFamily="34" charset="0"/>
              </a:rPr>
              <a:t>по желанию</a:t>
            </a:r>
            <a:r>
              <a:rPr lang="ru-RU" sz="3600" b="1">
                <a:latin typeface="Calibri" pitchFamily="34" charset="0"/>
              </a:rPr>
              <a:t>, </a:t>
            </a:r>
          </a:p>
          <a:p>
            <a:endParaRPr lang="ru-RU" sz="3600" b="1">
              <a:latin typeface="Calibri" pitchFamily="34" charset="0"/>
            </a:endParaRPr>
          </a:p>
          <a:p>
            <a:pPr algn="ctr"/>
            <a:r>
              <a:rPr lang="ru-RU" sz="3600" b="1">
                <a:latin typeface="Calibri" pitchFamily="34" charset="0"/>
              </a:rPr>
              <a:t>За тематические </a:t>
            </a:r>
          </a:p>
          <a:p>
            <a:pPr algn="ctr"/>
            <a:r>
              <a:rPr lang="ru-RU" sz="3600" b="1">
                <a:latin typeface="Calibri" pitchFamily="34" charset="0"/>
              </a:rPr>
              <a:t>и проверочные работы – </a:t>
            </a:r>
            <a:r>
              <a:rPr lang="ru-RU" sz="3600" b="1" i="1">
                <a:latin typeface="Calibri" pitchFamily="34" charset="0"/>
              </a:rPr>
              <a:t>обязательно</a:t>
            </a:r>
          </a:p>
        </p:txBody>
      </p:sp>
      <p:sp>
        <p:nvSpPr>
          <p:cNvPr id="14341" name="Овал 1"/>
          <p:cNvSpPr>
            <a:spLocks noChangeArrowheads="1"/>
          </p:cNvSpPr>
          <p:nvPr/>
        </p:nvSpPr>
        <p:spPr bwMode="auto">
          <a:xfrm>
            <a:off x="304800" y="0"/>
            <a:ext cx="3168650" cy="2849563"/>
          </a:xfrm>
          <a:prstGeom prst="ellipse">
            <a:avLst/>
          </a:prstGeom>
          <a:solidFill>
            <a:srgbClr val="FF99CC"/>
          </a:solidFill>
          <a:ln w="9525" algn="ctr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ru-RU" sz="3200" b="1">
                <a:latin typeface="Calibri" pitchFamily="34" charset="0"/>
              </a:rPr>
              <a:t>Система оценки </a:t>
            </a:r>
          </a:p>
          <a:p>
            <a:pPr algn="ctr" eaLnBrk="0" hangingPunct="0"/>
            <a:r>
              <a:rPr lang="ru-RU" sz="3200" b="1">
                <a:latin typeface="Calibri" pitchFamily="34" charset="0"/>
              </a:rPr>
              <a:t>и контроля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971800" y="2133600"/>
            <a:ext cx="5748338" cy="387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3600" b="1">
                <a:latin typeface="Times New Roman" pitchFamily="18" charset="0"/>
                <a:cs typeface="Times New Roman" pitchFamily="18" charset="0"/>
              </a:rPr>
              <a:t>Полнота и правильность содержания</a:t>
            </a:r>
          </a:p>
          <a:p>
            <a:pPr>
              <a:buFont typeface="Arial" charset="0"/>
              <a:buChar char="•"/>
            </a:pPr>
            <a:r>
              <a:rPr lang="ru-RU" sz="3600" b="1">
                <a:latin typeface="Times New Roman" pitchFamily="18" charset="0"/>
                <a:cs typeface="Times New Roman" pitchFamily="18" charset="0"/>
              </a:rPr>
              <a:t>Грамотность (</a:t>
            </a:r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5 – 0-1 ошиб., 4 – 1-3 ошиб., 3 – 3-5 ошиб., 2- 6  более</a:t>
            </a:r>
            <a:r>
              <a:rPr lang="ru-RU" sz="3600" b="1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Font typeface="Arial" charset="0"/>
              <a:buChar char="•"/>
            </a:pPr>
            <a:r>
              <a:rPr lang="ru-RU" sz="3600" b="1">
                <a:latin typeface="Times New Roman" pitchFamily="18" charset="0"/>
                <a:cs typeface="Times New Roman" pitchFamily="18" charset="0"/>
              </a:rPr>
              <a:t>Речевое оформление</a:t>
            </a:r>
          </a:p>
          <a:p>
            <a:pPr>
              <a:buFont typeface="Arial" charset="0"/>
              <a:buChar char="•"/>
            </a:pPr>
            <a:r>
              <a:rPr lang="ru-RU" sz="3600" b="1">
                <a:latin typeface="Times New Roman" pitchFamily="18" charset="0"/>
                <a:cs typeface="Times New Roman" pitchFamily="18" charset="0"/>
              </a:rPr>
              <a:t>Аккуратность почерка</a:t>
            </a:r>
            <a:endParaRPr lang="ru-RU" sz="40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Picture 3" descr="history-clipart-feather-pen-6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47800"/>
            <a:ext cx="2274888" cy="5029200"/>
          </a:xfrm>
          <a:prstGeom prst="rect">
            <a:avLst/>
          </a:prstGeom>
          <a:noFill/>
        </p:spPr>
      </p:pic>
      <p:sp>
        <p:nvSpPr>
          <p:cNvPr id="15364" name="Text Box 13"/>
          <p:cNvSpPr txBox="1">
            <a:spLocks noChangeArrowheads="1"/>
          </p:cNvSpPr>
          <p:nvPr/>
        </p:nvSpPr>
        <p:spPr bwMode="auto">
          <a:xfrm>
            <a:off x="381000" y="381000"/>
            <a:ext cx="8477250" cy="13112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latin typeface="Times New Roman" pitchFamily="18" charset="0"/>
                <a:cs typeface="Times New Roman" pitchFamily="18" charset="0"/>
              </a:rPr>
              <a:t>Критерии оценки письменной работы (ответа):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270</TotalTime>
  <Words>501</Words>
  <Application>Microsoft Office PowerPoint</Application>
  <PresentationFormat>Экран (4:3)</PresentationFormat>
  <Paragraphs>135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Times New Roman</vt:lpstr>
      <vt:lpstr>Wingdings</vt:lpstr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Критерии оценки  устного ответа (доклад, сообщение, выразительное чтение, ответ и т.п.): </vt:lpstr>
      <vt:lpstr>Оценивание собственной деятельности школьника на уроках русского языка</vt:lpstr>
      <vt:lpstr>Слайд 12</vt:lpstr>
      <vt:lpstr>Слайд 13</vt:lpstr>
      <vt:lpstr>Слайд 14</vt:lpstr>
      <vt:lpstr>Пример рабочего листа к уроку исследования личности главного героя по рассказу И.С. Тургенева «Муму».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</dc:creator>
  <cp:lastModifiedBy>User</cp:lastModifiedBy>
  <cp:revision>18</cp:revision>
  <cp:lastPrinted>1601-01-01T00:00:00Z</cp:lastPrinted>
  <dcterms:created xsi:type="dcterms:W3CDTF">2017-11-26T17:21:34Z</dcterms:created>
  <dcterms:modified xsi:type="dcterms:W3CDTF">2022-05-04T16:15:45Z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