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browse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86400" autoAdjust="0"/>
  </p:normalViewPr>
  <p:slideViewPr>
    <p:cSldViewPr>
      <p:cViewPr>
        <p:scale>
          <a:sx n="100" d="100"/>
          <a:sy n="100" d="100"/>
        </p:scale>
        <p:origin x="-194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C6D9BB-D628-47E7-891E-87F2C21BDBEB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BC1B29-6527-41A6-8598-FF5825E3A7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9901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C1B29-6527-41A6-8598-FF5825E3A71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9907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AC29-D7C5-4048-BA7F-322F87EA60A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86CD-61D4-4D48-B266-5E2E62452D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AC29-D7C5-4048-BA7F-322F87EA60A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86CD-61D4-4D48-B266-5E2E62452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AC29-D7C5-4048-BA7F-322F87EA60A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86CD-61D4-4D48-B266-5E2E62452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AC29-D7C5-4048-BA7F-322F87EA60A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86CD-61D4-4D48-B266-5E2E62452D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AC29-D7C5-4048-BA7F-322F87EA60A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86CD-61D4-4D48-B266-5E2E62452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AC29-D7C5-4048-BA7F-322F87EA60A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86CD-61D4-4D48-B266-5E2E62452D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AC29-D7C5-4048-BA7F-322F87EA60A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86CD-61D4-4D48-B266-5E2E62452D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AC29-D7C5-4048-BA7F-322F87EA60A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86CD-61D4-4D48-B266-5E2E62452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AC29-D7C5-4048-BA7F-322F87EA60A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86CD-61D4-4D48-B266-5E2E62452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AC29-D7C5-4048-BA7F-322F87EA60A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86CD-61D4-4D48-B266-5E2E62452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2AC29-D7C5-4048-BA7F-322F87EA60A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886CD-61D4-4D48-B266-5E2E62452D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112AC29-D7C5-4048-BA7F-322F87EA60A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58886CD-61D4-4D48-B266-5E2E62452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5472608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2800" dirty="0" smtClean="0">
                <a:effectLst/>
              </a:rPr>
              <a:t>Использование ИКТ в </a:t>
            </a:r>
            <a:r>
              <a:rPr lang="ru-RU" sz="2800" dirty="0" err="1" smtClean="0">
                <a:effectLst/>
              </a:rPr>
              <a:t>коррекционно</a:t>
            </a:r>
            <a:r>
              <a:rPr lang="ru-RU" sz="2800" dirty="0" smtClean="0">
                <a:effectLst/>
              </a:rPr>
              <a:t>- речевой развивающей среде.</a:t>
            </a:r>
            <a:br>
              <a:rPr lang="ru-RU" sz="2800" dirty="0" smtClean="0">
                <a:effectLst/>
              </a:rPr>
            </a:br>
            <a:r>
              <a:rPr lang="ru-RU" sz="2000" dirty="0" smtClean="0">
                <a:effectLst/>
              </a:rPr>
              <a:t>(сообщение  из опыта работы учителя- дефектолога Кравченко Антона Сергеевича)</a:t>
            </a:r>
            <a:endParaRPr lang="ru-RU" sz="2000" dirty="0">
              <a:effectLst/>
            </a:endParaRPr>
          </a:p>
        </p:txBody>
      </p:sp>
      <p:pic>
        <p:nvPicPr>
          <p:cNvPr id="1026" name="Picture 2" descr="G:\1.АНТОН  ДЕФЕКТОЛОГ- 1 ЭТАП\4.НАГЛЯДНЫЙ ДЕМОНСТРАЦИОННЫЙ МАТЕРИАЛ\21.КАРТИНКИ НА ОБЛОЖКИ\x_9d0f05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08920"/>
            <a:ext cx="4267448" cy="32005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43868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44608" y="4372168"/>
            <a:ext cx="5760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404664"/>
            <a:ext cx="8136904" cy="590465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Требования, предъявляемые к развивающим и обучающим программам, применяемым </a:t>
            </a:r>
            <a:r>
              <a:rPr lang="ru-RU" b="1" dirty="0" smtClean="0"/>
              <a:t>на дефектологических и  </a:t>
            </a:r>
            <a:r>
              <a:rPr lang="ru-RU" b="1" dirty="0"/>
              <a:t>логопедических занятиях:</a:t>
            </a:r>
            <a:endParaRPr lang="ru-RU" dirty="0"/>
          </a:p>
          <a:p>
            <a:r>
              <a:rPr lang="ru-RU" dirty="0" smtClean="0"/>
              <a:t>Программа </a:t>
            </a:r>
            <a:r>
              <a:rPr lang="ru-RU" dirty="0"/>
              <a:t>должна иметь указание на возраст ребенка;</a:t>
            </a:r>
          </a:p>
          <a:p>
            <a:r>
              <a:rPr lang="ru-RU" dirty="0" smtClean="0"/>
              <a:t>Программа </a:t>
            </a:r>
            <a:r>
              <a:rPr lang="ru-RU" dirty="0"/>
              <a:t>должна быть яркой, красочной, со звуковым оформлением;</a:t>
            </a:r>
          </a:p>
          <a:p>
            <a:r>
              <a:rPr lang="ru-RU" dirty="0" smtClean="0"/>
              <a:t>Объекты</a:t>
            </a:r>
            <a:r>
              <a:rPr lang="ru-RU" dirty="0"/>
              <a:t>, отображенные на экране, не должны быть мелкими или непонятными детям;</a:t>
            </a:r>
          </a:p>
          <a:p>
            <a:r>
              <a:rPr lang="ru-RU" dirty="0" smtClean="0"/>
              <a:t>Программа </a:t>
            </a:r>
            <a:r>
              <a:rPr lang="ru-RU" dirty="0"/>
              <a:t>должна быть на русском языке;</a:t>
            </a:r>
          </a:p>
          <a:p>
            <a:r>
              <a:rPr lang="ru-RU" dirty="0" smtClean="0"/>
              <a:t>Текст </a:t>
            </a:r>
            <a:r>
              <a:rPr lang="ru-RU" dirty="0"/>
              <a:t>заданий, если он имеется, желательно должен быть озвучен диктором;</a:t>
            </a:r>
          </a:p>
          <a:p>
            <a:r>
              <a:rPr lang="ru-RU" dirty="0" smtClean="0"/>
              <a:t>Задания </a:t>
            </a:r>
            <a:r>
              <a:rPr lang="ru-RU" dirty="0"/>
              <a:t>- интересные, понятные ребёнку, простые для выполнения;</a:t>
            </a:r>
          </a:p>
          <a:p>
            <a:r>
              <a:rPr lang="ru-RU" dirty="0" smtClean="0"/>
              <a:t>Периоды </a:t>
            </a:r>
            <a:r>
              <a:rPr lang="ru-RU" dirty="0"/>
              <a:t>и эпизоды игры должны быть не более </a:t>
            </a:r>
            <a:r>
              <a:rPr lang="ru-RU" dirty="0" smtClean="0"/>
              <a:t>5-7 </a:t>
            </a:r>
            <a:r>
              <a:rPr lang="ru-RU" dirty="0"/>
              <a:t>минут;</a:t>
            </a:r>
          </a:p>
          <a:p>
            <a:r>
              <a:rPr lang="ru-RU" dirty="0" smtClean="0"/>
              <a:t>Желательно</a:t>
            </a:r>
            <a:r>
              <a:rPr lang="ru-RU" dirty="0"/>
              <a:t>, чтобы ребенок работал с </a:t>
            </a:r>
            <a:r>
              <a:rPr lang="ru-RU" dirty="0" smtClean="0"/>
              <a:t>клавиатурой и с мышкой;</a:t>
            </a:r>
            <a:endParaRPr lang="ru-RU" dirty="0"/>
          </a:p>
          <a:p>
            <a:r>
              <a:rPr lang="ru-RU" dirty="0" smtClean="0"/>
              <a:t>Программа </a:t>
            </a:r>
            <a:r>
              <a:rPr lang="ru-RU" dirty="0"/>
              <a:t>должна развивать детей, давать им знания, обучать навыкам в незатейливой игровой форме;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4693175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764688" y="4372168"/>
            <a:ext cx="288032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731520"/>
            <a:ext cx="8208912" cy="5649808"/>
          </a:xfrm>
        </p:spPr>
        <p:txBody>
          <a:bodyPr/>
          <a:lstStyle/>
          <a:p>
            <a:r>
              <a:rPr lang="ru-RU" b="1" dirty="0"/>
              <a:t>Таким образом</a:t>
            </a:r>
            <a:r>
              <a:rPr lang="ru-RU" dirty="0"/>
              <a:t>, новые технологии делают коррекционную работу более интересной для </a:t>
            </a:r>
            <a:r>
              <a:rPr lang="ru-RU" dirty="0" smtClean="0"/>
              <a:t>школьников </a:t>
            </a:r>
            <a:r>
              <a:rPr lang="ru-RU" dirty="0"/>
              <a:t>и более радостной для педагогов. При этом эффективность работы высока в том случае, если ИКТ не воспринимается как «панацея», а является составной частью продуманной, заранее спланированной системы работы по </a:t>
            </a:r>
            <a:r>
              <a:rPr lang="ru-RU" dirty="0" smtClean="0"/>
              <a:t>коррекции психических процессов </a:t>
            </a:r>
            <a:r>
              <a:rPr lang="ru-RU" dirty="0"/>
              <a:t>и предупреждению речевых дефектов.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3577670"/>
            <a:ext cx="3419750" cy="256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4" y="3578065"/>
            <a:ext cx="3382512" cy="2536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398570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208912" cy="543378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dirty="0" smtClean="0"/>
              <a:t>Основной </a:t>
            </a:r>
            <a:r>
              <a:rPr lang="ru-RU" dirty="0"/>
              <a:t>целью </a:t>
            </a:r>
            <a:r>
              <a:rPr lang="ru-RU" dirty="0" smtClean="0"/>
              <a:t>учителя-дефектолога в школе является коррекция психических и </a:t>
            </a:r>
            <a:r>
              <a:rPr lang="ru-RU" dirty="0"/>
              <a:t>речевых нарушений. Овладению правильной речью имеет важное значение для формирования личности ребенка с проблемами в психическом развитии, для обучения его в школе или специализированном учреждении, а также для  его </a:t>
            </a:r>
            <a:r>
              <a:rPr lang="ru-RU" dirty="0" smtClean="0"/>
              <a:t>дальнейшей трудовой </a:t>
            </a:r>
            <a:r>
              <a:rPr lang="ru-RU" dirty="0"/>
              <a:t>деятельности</a:t>
            </a:r>
            <a:r>
              <a:rPr lang="ru-RU" dirty="0" smtClean="0"/>
              <a:t>.</a:t>
            </a:r>
          </a:p>
          <a:p>
            <a:pPr marL="45720" indent="0" algn="ctr">
              <a:buNone/>
            </a:pPr>
            <a:endParaRPr lang="ru-RU" dirty="0"/>
          </a:p>
          <a:p>
            <a:pPr marL="45720" indent="0" algn="ctr">
              <a:buNone/>
            </a:pPr>
            <a:r>
              <a:rPr lang="ru-RU" dirty="0"/>
              <a:t>В настоящее время одной из основных задач </a:t>
            </a:r>
            <a:r>
              <a:rPr lang="ru-RU" dirty="0" smtClean="0"/>
              <a:t>учителя-дефектолога </a:t>
            </a:r>
            <a:r>
              <a:rPr lang="ru-RU" dirty="0"/>
              <a:t>является поиск и разработка новых, более эффективных методов и приемов работы с детьми. Современная действительность добавила нам еще одно средство для успешной работы – это информационно-коммуникационные технологии (ИКТ), которые прочно входят во все сферы жизни человека.</a:t>
            </a:r>
          </a:p>
          <a:p>
            <a:pPr marL="45720" indent="0" algn="ctr">
              <a:buNone/>
            </a:pPr>
            <a:endParaRPr lang="ru-RU" dirty="0" smtClean="0"/>
          </a:p>
          <a:p>
            <a:pPr marL="45720" indent="0" algn="ctr">
              <a:buNone/>
            </a:pPr>
            <a:endParaRPr lang="ru-RU" dirty="0"/>
          </a:p>
          <a:p>
            <a:pPr marL="45720" indent="0" algn="ctr">
              <a:buNone/>
            </a:pPr>
            <a:endParaRPr lang="ru-RU" dirty="0" smtClean="0"/>
          </a:p>
          <a:p>
            <a:pPr marL="45720" indent="0" algn="ctr">
              <a:buNone/>
            </a:pPr>
            <a:endParaRPr lang="ru-RU" dirty="0" smtClean="0"/>
          </a:p>
          <a:p>
            <a:pPr marL="45720" indent="0" algn="ctr">
              <a:buNone/>
            </a:pPr>
            <a:endParaRPr lang="ru-RU" dirty="0"/>
          </a:p>
          <a:p>
            <a:pPr marL="45720" indent="0" algn="ctr">
              <a:buNone/>
            </a:pPr>
            <a:endParaRPr lang="ru-RU" dirty="0" smtClean="0"/>
          </a:p>
          <a:p>
            <a:pPr marL="45720" indent="0" algn="ctr">
              <a:buNone/>
            </a:pPr>
            <a:endParaRPr lang="ru-RU" dirty="0"/>
          </a:p>
          <a:p>
            <a:pPr marL="45720" indent="0" algn="ctr">
              <a:buNone/>
            </a:pPr>
            <a:endParaRPr lang="ru-RU" dirty="0" smtClean="0"/>
          </a:p>
          <a:p>
            <a:pPr marL="45720" indent="0" algn="ctr">
              <a:buNone/>
            </a:pPr>
            <a:endParaRPr lang="ru-RU" dirty="0"/>
          </a:p>
          <a:p>
            <a:pPr marL="45720" indent="0" algn="ctr">
              <a:buNone/>
            </a:pPr>
            <a:endParaRPr lang="ru-RU" dirty="0" smtClean="0"/>
          </a:p>
          <a:p>
            <a:pPr marL="45720" indent="0" algn="ctr">
              <a:buNone/>
            </a:pPr>
            <a:endParaRPr lang="ru-RU" dirty="0"/>
          </a:p>
          <a:p>
            <a:pPr marL="45720" indent="0" algn="ctr">
              <a:buNone/>
            </a:pPr>
            <a:endParaRPr lang="ru-RU" dirty="0" smtClean="0"/>
          </a:p>
          <a:p>
            <a:pPr marL="45720" indent="0" algn="ctr">
              <a:buNone/>
            </a:pPr>
            <a:endParaRPr lang="ru-RU" dirty="0" smtClean="0"/>
          </a:p>
          <a:p>
            <a:pPr marL="45720" indent="0" algn="ctr">
              <a:buNone/>
            </a:pPr>
            <a:endParaRPr lang="ru-RU" dirty="0"/>
          </a:p>
          <a:p>
            <a:pPr marL="45720" indent="0" algn="ctr">
              <a:buNone/>
            </a:pPr>
            <a:endParaRPr lang="ru-RU" dirty="0" smtClean="0"/>
          </a:p>
          <a:p>
            <a:pPr marL="45720" indent="0" algn="ctr">
              <a:buNone/>
            </a:pPr>
            <a:endParaRPr lang="ru-RU" dirty="0"/>
          </a:p>
          <a:p>
            <a:pPr marL="45720" indent="0" algn="ctr">
              <a:buNone/>
            </a:pPr>
            <a:endParaRPr lang="ru-RU" dirty="0" smtClean="0"/>
          </a:p>
          <a:p>
            <a:pPr marL="45720" indent="0" algn="ctr">
              <a:buNone/>
            </a:pPr>
            <a:endParaRPr lang="ru-RU" dirty="0"/>
          </a:p>
          <a:p>
            <a:pPr marL="45720" indent="0" algn="ctr">
              <a:buNone/>
            </a:pPr>
            <a:endParaRPr lang="ru-RU" dirty="0" smtClean="0"/>
          </a:p>
          <a:p>
            <a:pPr marL="45720" indent="0" algn="ctr">
              <a:buNone/>
            </a:pPr>
            <a:endParaRPr lang="ru-RU" dirty="0"/>
          </a:p>
          <a:p>
            <a:pPr marL="45720" indent="0" algn="ctr">
              <a:buNone/>
            </a:pPr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468544" y="5445224"/>
            <a:ext cx="493440" cy="144016"/>
          </a:xfrm>
        </p:spPr>
        <p:txBody>
          <a:bodyPr anchor="ctr">
            <a:no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972302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7920880" cy="5361776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Использование ИКТ в коррекционно- развивающем процессе – это одно из современных направлений в </a:t>
            </a:r>
            <a:r>
              <a:rPr lang="ru-RU" dirty="0" smtClean="0"/>
              <a:t>образовании</a:t>
            </a:r>
            <a:r>
              <a:rPr lang="ru-RU" dirty="0"/>
              <a:t>. Считаю, что применение компьютерных технологий  позволяет оптимизировать педагогический процесс, индивидуализировать обучение детей с нарушениями развития и значительно повысить </a:t>
            </a:r>
            <a:r>
              <a:rPr lang="ru-RU" dirty="0" smtClean="0"/>
              <a:t>эффективность </a:t>
            </a:r>
            <a:r>
              <a:rPr lang="ru-RU" dirty="0"/>
              <a:t>любой деятельности.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G:\1.АНТОН  ДЕФЕКТОЛОГ- 1 ЭТАП\4.НАГЛЯДНЫЙ ДЕМОНСТРАЦИОННЫЙ МАТЕРИАЛ\21.КАРТИНКИ НА ОБЛОЖКИ\скачанные файлы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717032"/>
            <a:ext cx="3456384" cy="25558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44136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64704"/>
            <a:ext cx="8064896" cy="54726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b="1" dirty="0"/>
              <a:t>Актуальными направлениями  внедрения информационных технологий в работу </a:t>
            </a:r>
            <a:r>
              <a:rPr lang="ru-RU" b="1" dirty="0" smtClean="0"/>
              <a:t>учителя-дефектолога являются</a:t>
            </a:r>
            <a:r>
              <a:rPr lang="ru-RU" b="1" dirty="0"/>
              <a:t>:</a:t>
            </a:r>
          </a:p>
          <a:p>
            <a:pPr lvl="0"/>
            <a:r>
              <a:rPr lang="ru-RU" dirty="0"/>
              <a:t>использование интерактивной доски, </a:t>
            </a:r>
          </a:p>
          <a:p>
            <a:pPr lvl="0"/>
            <a:r>
              <a:rPr lang="ru-RU" dirty="0"/>
              <a:t>создание собственных мультимедийных проектов с помощью программы </a:t>
            </a:r>
            <a:r>
              <a:rPr lang="ru-RU" dirty="0" err="1"/>
              <a:t>Power</a:t>
            </a:r>
            <a:r>
              <a:rPr lang="ru-RU" dirty="0"/>
              <a:t> </a:t>
            </a:r>
            <a:r>
              <a:rPr lang="ru-RU" dirty="0" err="1"/>
              <a:t>Point</a:t>
            </a:r>
            <a:r>
              <a:rPr lang="ru-RU" dirty="0"/>
              <a:t>, </a:t>
            </a:r>
          </a:p>
          <a:p>
            <a:pPr lvl="0"/>
            <a:r>
              <a:rPr lang="ru-RU" dirty="0"/>
              <a:t>использование Интернет-ресурсов, </a:t>
            </a:r>
          </a:p>
          <a:p>
            <a:pPr lvl="0"/>
            <a:r>
              <a:rPr lang="ru-RU" dirty="0"/>
              <a:t>использование компьютерных программ</a:t>
            </a:r>
            <a:r>
              <a:rPr lang="ru-RU" dirty="0" smtClean="0"/>
              <a:t>.</a:t>
            </a:r>
          </a:p>
          <a:p>
            <a:pPr marL="45720" indent="0">
              <a:buNone/>
            </a:pPr>
            <a:r>
              <a:rPr lang="ru-RU" dirty="0" smtClean="0"/>
              <a:t>У большинства  детей отмечается </a:t>
            </a:r>
            <a:r>
              <a:rPr lang="ru-RU" dirty="0"/>
              <a:t>нарушение </a:t>
            </a:r>
            <a:r>
              <a:rPr lang="ru-RU" dirty="0" smtClean="0"/>
              <a:t>многих компонентов </a:t>
            </a:r>
            <a:r>
              <a:rPr lang="ru-RU" dirty="0"/>
              <a:t>речевой системы: звукопроизношения, </a:t>
            </a:r>
            <a:r>
              <a:rPr lang="ru-RU" dirty="0" err="1"/>
              <a:t>звуконаполняемости</a:t>
            </a:r>
            <a:r>
              <a:rPr lang="ru-RU" dirty="0"/>
              <a:t> слов</a:t>
            </a:r>
            <a:r>
              <a:rPr lang="ru-RU" dirty="0" smtClean="0"/>
              <a:t>, у кого-то </a:t>
            </a:r>
            <a:r>
              <a:rPr lang="ru-RU" dirty="0"/>
              <a:t>недоразвитие фонематического слуха, выраженное отставание в формировании словарного запаса и грамматического строя речи.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971268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188624" y="5515166"/>
            <a:ext cx="432048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8064896" cy="5361776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dirty="0" smtClean="0"/>
              <a:t>            </a:t>
            </a:r>
            <a:r>
              <a:rPr lang="ru-RU" dirty="0"/>
              <a:t>Поэтому использование в образовательной деятельности с детьми </a:t>
            </a:r>
            <a:r>
              <a:rPr lang="ru-RU" dirty="0" smtClean="0"/>
              <a:t>информационно </a:t>
            </a:r>
            <a:r>
              <a:rPr lang="ru-RU" dirty="0"/>
              <a:t>– коммуникационных технологий стало необходимым условием обучения и социальной адаптации ребенка, а особенно детей с  проблемами в психическом и речевом развитии. Инновационные технологии позволяют поддержать мотивацию ребенка, заинтересовать его в получении и закреплении новых знаний, помочь найти свою нишу в окружающем его социуме.</a:t>
            </a:r>
          </a:p>
          <a:p>
            <a:pPr marL="45720" indent="0">
              <a:buNone/>
            </a:pPr>
            <a:r>
              <a:rPr lang="ru-RU" dirty="0" smtClean="0"/>
              <a:t>               На </a:t>
            </a:r>
            <a:r>
              <a:rPr lang="ru-RU" dirty="0"/>
              <a:t>своих занятиях по КПП, познавательно-речевому  развитию я часто использую </a:t>
            </a:r>
            <a:r>
              <a:rPr lang="ru-RU" dirty="0" err="1" smtClean="0"/>
              <a:t>видеопрезентации</a:t>
            </a:r>
            <a:r>
              <a:rPr lang="ru-RU" dirty="0" smtClean="0"/>
              <a:t>, </a:t>
            </a:r>
            <a:r>
              <a:rPr lang="ru-RU" dirty="0"/>
              <a:t>самостоятельно разработанные в программе </a:t>
            </a:r>
            <a:r>
              <a:rPr lang="ru-RU" dirty="0" err="1"/>
              <a:t>Power</a:t>
            </a:r>
            <a:r>
              <a:rPr lang="ru-RU" dirty="0"/>
              <a:t> </a:t>
            </a:r>
            <a:r>
              <a:rPr lang="ru-RU" dirty="0" err="1"/>
              <a:t>Point</a:t>
            </a:r>
            <a:r>
              <a:rPr lang="ru-RU" dirty="0"/>
              <a:t>  по изучаемой теме. Например: при изучении темы </a:t>
            </a:r>
            <a:r>
              <a:rPr lang="ru-RU" dirty="0" smtClean="0"/>
              <a:t>«Весна» </a:t>
            </a:r>
            <a:r>
              <a:rPr lang="ru-RU" dirty="0"/>
              <a:t>использую наглядную презентацию на компьютере. Благодаря последовательному появлению изображений на экране, </a:t>
            </a:r>
            <a:r>
              <a:rPr lang="ru-RU" dirty="0" smtClean="0"/>
              <a:t>ученики имеют </a:t>
            </a:r>
            <a:r>
              <a:rPr lang="ru-RU" dirty="0"/>
              <a:t>возможность  </a:t>
            </a:r>
            <a:r>
              <a:rPr lang="ru-RU" dirty="0" smtClean="0"/>
              <a:t>изучать что происходит весной, более </a:t>
            </a:r>
            <a:r>
              <a:rPr lang="ru-RU" dirty="0"/>
              <a:t>внимательно и в полном объеме, слушают </a:t>
            </a:r>
            <a:r>
              <a:rPr lang="ru-RU" dirty="0" smtClean="0"/>
              <a:t>звуки. Использование </a:t>
            </a:r>
            <a:r>
              <a:rPr lang="ru-RU" dirty="0" err="1" smtClean="0"/>
              <a:t>видеопрезентаций</a:t>
            </a:r>
            <a:r>
              <a:rPr lang="ru-RU" dirty="0" smtClean="0"/>
              <a:t> </a:t>
            </a:r>
            <a:r>
              <a:rPr lang="ru-RU" dirty="0"/>
              <a:t>делает коррекционный процесс интересным и выразительным. </a:t>
            </a:r>
          </a:p>
        </p:txBody>
      </p:sp>
    </p:spTree>
    <p:extLst>
      <p:ext uri="{BB962C8B-B14F-4D97-AF65-F5344CB8AC3E}">
        <p14:creationId xmlns="" xmlns:p14="http://schemas.microsoft.com/office/powerpoint/2010/main" val="25649544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828583" y="5229200"/>
            <a:ext cx="45719" cy="357976"/>
          </a:xfrm>
        </p:spPr>
        <p:txBody>
          <a:bodyPr>
            <a:no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064896" cy="5289768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dirty="0" smtClean="0"/>
              <a:t>      </a:t>
            </a:r>
            <a:r>
              <a:rPr lang="ru-RU" dirty="0"/>
              <a:t>На каждую тему в отдельной папке у меня собран материал </a:t>
            </a:r>
            <a:r>
              <a:rPr lang="ru-RU" dirty="0" smtClean="0"/>
              <a:t> из </a:t>
            </a:r>
            <a:r>
              <a:rPr lang="ru-RU" dirty="0" err="1" smtClean="0"/>
              <a:t>интернетресурсов</a:t>
            </a:r>
            <a:r>
              <a:rPr lang="ru-RU" dirty="0" smtClean="0"/>
              <a:t> : </a:t>
            </a:r>
            <a:r>
              <a:rPr lang="ru-RU" dirty="0"/>
              <a:t>конспекты </a:t>
            </a:r>
            <a:r>
              <a:rPr lang="ru-RU" dirty="0" smtClean="0"/>
              <a:t>игр и занятий </a:t>
            </a:r>
            <a:r>
              <a:rPr lang="ru-RU" dirty="0"/>
              <a:t>по данной теме, наглядный материал, </a:t>
            </a:r>
            <a:r>
              <a:rPr lang="ru-RU" dirty="0" smtClean="0"/>
              <a:t>аудио, видео, </a:t>
            </a:r>
            <a:r>
              <a:rPr lang="ru-RU" dirty="0" err="1" smtClean="0"/>
              <a:t>видеопрезентации</a:t>
            </a:r>
            <a:r>
              <a:rPr lang="ru-RU" dirty="0" smtClean="0"/>
              <a:t>. Данный </a:t>
            </a:r>
            <a:r>
              <a:rPr lang="ru-RU" dirty="0"/>
              <a:t>материал помогает мне сделать занятия для детей интересными и полезными.</a:t>
            </a:r>
          </a:p>
          <a:p>
            <a:r>
              <a:rPr lang="ru-RU" dirty="0"/>
              <a:t>Гармоничное сочетание традиционных средств с применением презентаций, разработанных в программе </a:t>
            </a:r>
            <a:r>
              <a:rPr lang="ru-RU" dirty="0" err="1"/>
              <a:t>Power</a:t>
            </a:r>
            <a:r>
              <a:rPr lang="ru-RU" dirty="0"/>
              <a:t> </a:t>
            </a:r>
            <a:r>
              <a:rPr lang="ru-RU" dirty="0" err="1"/>
              <a:t>Point</a:t>
            </a:r>
            <a:r>
              <a:rPr lang="ru-RU" dirty="0"/>
              <a:t>, позволяет существенно повысить мотивацию детей к занятию и, следовательно, существенно сократить время на преодоление речевых нарушений. Презентация является полифункциональным средством коррекции </a:t>
            </a:r>
            <a:r>
              <a:rPr lang="ru-RU" dirty="0" smtClean="0"/>
              <a:t>речи</a:t>
            </a:r>
            <a:r>
              <a:rPr lang="ru-RU" dirty="0"/>
              <a:t>. В презентации решаются задачи по автоматизации звука, активизации и уточнению словаря, формированию различных грамматических категорий, развитию зрительного внимания, логического мышления. При использовании информационных технологий осуществляются принципы </a:t>
            </a:r>
            <a:r>
              <a:rPr lang="ru-RU" dirty="0" err="1"/>
              <a:t>наглядности,активности</a:t>
            </a:r>
            <a:r>
              <a:rPr lang="ru-RU" dirty="0"/>
              <a:t> и </a:t>
            </a:r>
            <a:r>
              <a:rPr lang="ru-RU" dirty="0" err="1"/>
              <a:t>полифункциональности</a:t>
            </a:r>
            <a:r>
              <a:rPr lang="ru-RU" dirty="0"/>
              <a:t> обучения.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208713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44608" y="4077072"/>
            <a:ext cx="61392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7992888" cy="52177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Так </a:t>
            </a:r>
            <a:r>
              <a:rPr lang="ru-RU" dirty="0"/>
              <a:t>как санитарно-гигиенические нормы строго регламентируют время, проводимое детьми перед монитором,  считаю целесообразным использовать компьютерные технологии порционно: возможен показ </a:t>
            </a:r>
            <a:r>
              <a:rPr lang="ru-RU" dirty="0" err="1"/>
              <a:t>видеопрезентаций</a:t>
            </a:r>
            <a:r>
              <a:rPr lang="ru-RU" dirty="0"/>
              <a:t> при ознакомлении с новой лексической темой, включение в индивидуальные занятия игр по формированию речевого дыхания, развитию слухового внимания. Очень эффективно применение программы создания презентаций </a:t>
            </a:r>
            <a:r>
              <a:rPr lang="ru-RU" dirty="0" err="1"/>
              <a:t>Power</a:t>
            </a:r>
            <a:r>
              <a:rPr lang="ru-RU" dirty="0"/>
              <a:t> </a:t>
            </a:r>
            <a:r>
              <a:rPr lang="ru-RU" dirty="0" err="1"/>
              <a:t>Point</a:t>
            </a:r>
            <a:r>
              <a:rPr lang="ru-RU" dirty="0"/>
              <a:t> при подготовке к подгрупповым  и индивидуальным </a:t>
            </a:r>
            <a:r>
              <a:rPr lang="ru-RU" dirty="0" smtClean="0"/>
              <a:t>дефектологическим и логопедическим занятиям.</a:t>
            </a:r>
            <a:endParaRPr lang="ru-RU" dirty="0"/>
          </a:p>
          <a:p>
            <a:r>
              <a:rPr lang="ru-RU" dirty="0"/>
              <a:t>      </a:t>
            </a:r>
            <a:r>
              <a:rPr lang="ru-RU" dirty="0" smtClean="0"/>
              <a:t>Положительно оцениваю и считаю, что необходимо приобрести для использования в школе такие готовые программы, как «Видимая речь», «Игры для Тигры», «Говори правильно», логопедический тренажер «Дельфа-142», уроки тетушки </a:t>
            </a:r>
            <a:r>
              <a:rPr lang="ru-RU" dirty="0" smtClean="0"/>
              <a:t>Совы и </a:t>
            </a:r>
            <a:r>
              <a:rPr lang="ru-RU" dirty="0" err="1" smtClean="0"/>
              <a:t>тд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907040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188623" y="4372168"/>
            <a:ext cx="45719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7992888" cy="5721816"/>
          </a:xfrm>
        </p:spPr>
        <p:txBody>
          <a:bodyPr>
            <a:normAutofit fontScale="77500" lnSpcReduction="20000"/>
          </a:bodyPr>
          <a:lstStyle/>
          <a:p>
            <a:r>
              <a:rPr lang="ru-RU" sz="1900" b="1" dirty="0"/>
              <a:t>Коротко остановлюсь на компьютерной технологии логопедической коррекции  «Игры для Тигры» (автор Л.Р. Лизунова)</a:t>
            </a:r>
            <a:r>
              <a:rPr lang="ru-RU" sz="1900" dirty="0"/>
              <a:t>, которая</a:t>
            </a:r>
            <a:r>
              <a:rPr lang="ru-RU" sz="1900" b="1" dirty="0"/>
              <a:t> </a:t>
            </a:r>
            <a:r>
              <a:rPr lang="ru-RU" sz="1900" dirty="0"/>
              <a:t>включает СD-диск со специализированной компьютерной программой «Игры для Тигры» и учебно-методическое пособие с подробными рекомендациями. </a:t>
            </a:r>
            <a:endParaRPr lang="ru-RU" sz="1900" dirty="0" smtClean="0"/>
          </a:p>
          <a:p>
            <a:endParaRPr lang="ru-RU" sz="1200" dirty="0"/>
          </a:p>
          <a:p>
            <a:endParaRPr lang="ru-RU" sz="1200" dirty="0" smtClean="0"/>
          </a:p>
          <a:p>
            <a:endParaRPr lang="ru-RU" sz="1200" dirty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/>
          </a:p>
          <a:p>
            <a:endParaRPr lang="ru-RU" sz="1200" dirty="0" smtClean="0"/>
          </a:p>
          <a:p>
            <a:pPr marL="45720" indent="0">
              <a:buNone/>
            </a:pPr>
            <a:endParaRPr lang="ru-RU" sz="1900" dirty="0" smtClean="0"/>
          </a:p>
          <a:p>
            <a:pPr marL="45720" indent="0">
              <a:buNone/>
            </a:pPr>
            <a:endParaRPr lang="ru-RU" sz="1900" dirty="0"/>
          </a:p>
          <a:p>
            <a:pPr marL="45720" indent="0">
              <a:buNone/>
            </a:pPr>
            <a:endParaRPr lang="ru-RU" sz="2100" dirty="0" smtClean="0"/>
          </a:p>
          <a:p>
            <a:pPr marL="45720" indent="0">
              <a:buNone/>
            </a:pPr>
            <a:r>
              <a:rPr lang="ru-RU" sz="2100" dirty="0" smtClean="0"/>
              <a:t>Эта </a:t>
            </a:r>
            <a:r>
              <a:rPr lang="ru-RU" sz="2100" dirty="0"/>
              <a:t>программа предназначена для коррекции ФФНР, ОНР у детей </a:t>
            </a:r>
            <a:r>
              <a:rPr lang="ru-RU" sz="2100" dirty="0" smtClean="0"/>
              <a:t>младшего </a:t>
            </a:r>
            <a:r>
              <a:rPr lang="ru-RU" sz="2100" dirty="0"/>
              <a:t>школьного возраста. Программа позволяет эффективно работать над преодолением нарушений речи при дизартрии, </a:t>
            </a:r>
            <a:r>
              <a:rPr lang="ru-RU" sz="2100" dirty="0" err="1"/>
              <a:t>дислалии</a:t>
            </a:r>
            <a:r>
              <a:rPr lang="ru-RU" sz="2100" dirty="0"/>
              <a:t>, </a:t>
            </a:r>
            <a:r>
              <a:rPr lang="ru-RU" sz="2100" dirty="0" err="1"/>
              <a:t>ринолалии</a:t>
            </a:r>
            <a:r>
              <a:rPr lang="ru-RU" sz="2100" dirty="0"/>
              <a:t>, заикании, а также при вторичных речевых на рушениях. Отличные рисунки, объемное изображение, звуковое сопровождение действий, познавательная направленность упражнений, игровая интерактивная форма подачи учебного материала и веселый ведущий Тигренок делают программу привлекательной, способствуют повышению мотивационной готовности детей к логопедическим занятиям, индивидуализации и повышению эффективности коррекционно-образовательного процесса. В программе более 50 упражнений, объединенных в четыре тематических блока, представляющих основные направления коррекционной работы: «</a:t>
            </a:r>
            <a:r>
              <a:rPr lang="ru-RU" sz="2100" dirty="0" err="1"/>
              <a:t>Фонематика</a:t>
            </a:r>
            <a:r>
              <a:rPr lang="ru-RU" sz="2100" dirty="0"/>
              <a:t>», «Просодика», «Лексика» и «Звукопроизношение».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592796"/>
            <a:ext cx="1944216" cy="187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503" y="1628800"/>
            <a:ext cx="2200333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628800"/>
            <a:ext cx="1872208" cy="1878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181512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188624" y="4372168"/>
            <a:ext cx="72008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136904" cy="550579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Программа содержит различные по сложности или объему варианты заданий.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Также рекомендую провести в </a:t>
            </a:r>
            <a:r>
              <a:rPr lang="ru-RU" dirty="0" smtClean="0"/>
              <a:t>школе систему </a:t>
            </a:r>
            <a:r>
              <a:rPr lang="ru-RU" b="1" dirty="0" err="1"/>
              <a:t>Wi-Fi</a:t>
            </a:r>
            <a:r>
              <a:rPr lang="ru-RU" dirty="0"/>
              <a:t> , чтобы учителя –дефектологи и учителя- логопеды могли использовать в своей работе с детьми </a:t>
            </a:r>
            <a:endParaRPr lang="ru-RU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обучающие компьютерные </a:t>
            </a:r>
            <a:r>
              <a:rPr lang="ru-RU" dirty="0"/>
              <a:t>игры</a:t>
            </a:r>
            <a:r>
              <a:rPr lang="ru-RU" dirty="0" smtClean="0"/>
              <a:t>.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 </a:t>
            </a:r>
            <a:r>
              <a:rPr lang="ru-RU" sz="1600" dirty="0" smtClean="0"/>
              <a:t>Например</a:t>
            </a:r>
            <a:r>
              <a:rPr lang="ru-RU" sz="1600" dirty="0"/>
              <a:t>: игры с озорной Бабой-Ягой компании «</a:t>
            </a:r>
            <a:r>
              <a:rPr lang="ru-RU" sz="1600" dirty="0" err="1"/>
              <a:t>МедиаХауз</a:t>
            </a:r>
            <a:r>
              <a:rPr lang="ru-RU" sz="1600" dirty="0" smtClean="0"/>
              <a:t>»,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 smtClean="0"/>
              <a:t> </a:t>
            </a:r>
            <a:r>
              <a:rPr lang="ru-RU" sz="1600" dirty="0"/>
              <a:t>в основе которых положена методика опережающего обучения</a:t>
            </a:r>
            <a:r>
              <a:rPr lang="ru-RU" sz="1600" dirty="0" smtClean="0"/>
              <a:t>.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 smtClean="0"/>
              <a:t> </a:t>
            </a:r>
            <a:r>
              <a:rPr lang="ru-RU" sz="1600" dirty="0"/>
              <a:t>Игра «Баба-Яга учиться читать» - предназначена для того, </a:t>
            </a:r>
            <a:endParaRPr lang="ru-RU" sz="1600" dirty="0" smtClean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 smtClean="0"/>
              <a:t>чтобы ребенок </a:t>
            </a:r>
            <a:r>
              <a:rPr lang="ru-RU" sz="1600" dirty="0"/>
              <a:t>легко и естественно приобщился к чтению, </a:t>
            </a:r>
            <a:endParaRPr lang="ru-RU" sz="1600" dirty="0" smtClean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 smtClean="0"/>
              <a:t>а </a:t>
            </a:r>
            <a:r>
              <a:rPr lang="ru-RU" sz="1600" dirty="0"/>
              <a:t>буквы и </a:t>
            </a:r>
            <a:r>
              <a:rPr lang="ru-RU" sz="1600" dirty="0" smtClean="0"/>
              <a:t>слова </a:t>
            </a:r>
            <a:r>
              <a:rPr lang="ru-RU" sz="1600" dirty="0"/>
              <a:t>стали для него добрыми приятелями в играх </a:t>
            </a:r>
            <a:endParaRPr lang="ru-RU" sz="1600" dirty="0" smtClean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 smtClean="0"/>
              <a:t>и </a:t>
            </a:r>
            <a:r>
              <a:rPr lang="ru-RU" sz="1600" dirty="0"/>
              <a:t>забавах. </a:t>
            </a:r>
            <a:endParaRPr lang="ru-RU" sz="1600" dirty="0" smtClean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/>
              <a:t> Игры «Баба-Яга учится считать», «Школа на курьих ножках», «Баба-Яга в плену врага» можно порекомендовать родителям для занятий с детьми дома.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/>
              <a:t>Если руководство </a:t>
            </a:r>
            <a:r>
              <a:rPr lang="ru-RU" sz="1600" dirty="0" smtClean="0"/>
              <a:t>школы </a:t>
            </a:r>
            <a:r>
              <a:rPr lang="ru-RU" sz="1600" dirty="0"/>
              <a:t>будет иметь возможность приобрести обучающие программы, то необходимо ориентироваться на определенные требования</a:t>
            </a:r>
            <a:r>
              <a:rPr lang="ru-RU" sz="1600" b="1" dirty="0"/>
              <a:t>.</a:t>
            </a:r>
            <a:endParaRPr lang="ru-RU" sz="1600" dirty="0"/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233675"/>
            <a:ext cx="2016224" cy="197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64944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120</TotalTime>
  <Words>684</Words>
  <Application>Microsoft Office PowerPoint</Application>
  <PresentationFormat>Экран (4:3)</PresentationFormat>
  <Paragraphs>78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Использование ИКТ в коррекционно- речевой развивающей среде. (сообщение  из опыта работы учителя- дефектолога Кравченко Антона Сергеевича)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Антон</dc:creator>
  <cp:lastModifiedBy>Антон</cp:lastModifiedBy>
  <cp:revision>21</cp:revision>
  <dcterms:created xsi:type="dcterms:W3CDTF">2016-02-28T14:40:04Z</dcterms:created>
  <dcterms:modified xsi:type="dcterms:W3CDTF">2022-05-04T10:47:11Z</dcterms:modified>
</cp:coreProperties>
</file>