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96" r:id="rId1"/>
  </p:sldMasterIdLst>
  <p:notesMasterIdLst>
    <p:notesMasterId r:id="rId45"/>
  </p:notesMasterIdLst>
  <p:sldIdLst>
    <p:sldId id="256" r:id="rId2"/>
    <p:sldId id="257" r:id="rId3"/>
    <p:sldId id="259" r:id="rId4"/>
    <p:sldId id="260" r:id="rId5"/>
    <p:sldId id="261" r:id="rId6"/>
    <p:sldId id="262" r:id="rId7"/>
    <p:sldId id="305" r:id="rId8"/>
    <p:sldId id="307" r:id="rId9"/>
    <p:sldId id="309" r:id="rId10"/>
    <p:sldId id="263"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80" r:id="rId26"/>
    <p:sldId id="279" r:id="rId27"/>
    <p:sldId id="281" r:id="rId28"/>
    <p:sldId id="283" r:id="rId29"/>
    <p:sldId id="284" r:id="rId30"/>
    <p:sldId id="285" r:id="rId31"/>
    <p:sldId id="286" r:id="rId32"/>
    <p:sldId id="287" r:id="rId33"/>
    <p:sldId id="288" r:id="rId34"/>
    <p:sldId id="289" r:id="rId35"/>
    <p:sldId id="290" r:id="rId36"/>
    <p:sldId id="291" r:id="rId37"/>
    <p:sldId id="292" r:id="rId38"/>
    <p:sldId id="294" r:id="rId39"/>
    <p:sldId id="296" r:id="rId40"/>
    <p:sldId id="302" r:id="rId41"/>
    <p:sldId id="297" r:id="rId42"/>
    <p:sldId id="295" r:id="rId43"/>
    <p:sldId id="303" r:id="rId4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sus" initial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0E730"/>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778" autoAdjust="0"/>
    <p:restoredTop sz="86380" autoAdjust="0"/>
  </p:normalViewPr>
  <p:slideViewPr>
    <p:cSldViewPr>
      <p:cViewPr varScale="1">
        <p:scale>
          <a:sx n="73" d="100"/>
          <a:sy n="73" d="100"/>
        </p:scale>
        <p:origin x="-1284" y="-102"/>
      </p:cViewPr>
      <p:guideLst>
        <p:guide orient="horz" pos="2160"/>
        <p:guide pos="2880"/>
      </p:guideLst>
    </p:cSldViewPr>
  </p:slideViewPr>
  <p:outlineViewPr>
    <p:cViewPr>
      <p:scale>
        <a:sx n="33" d="100"/>
        <a:sy n="33" d="100"/>
      </p:scale>
      <p:origin x="246" y="300624"/>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EE237DDD-5431-4A85-A4CC-5BC5A7DE78C8}" type="datetimeFigureOut">
              <a:rPr lang="ru-RU"/>
              <a:pPr>
                <a:defRPr/>
              </a:pPr>
              <a:t>07.02.2022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2C5F9A26-5941-4BCC-9CDB-48026F2CCFC4}"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Образ слайда 1"/>
          <p:cNvSpPr>
            <a:spLocks noGrp="1" noRot="1" noChangeAspect="1"/>
          </p:cNvSpPr>
          <p:nvPr>
            <p:ph type="sldImg"/>
          </p:nvPr>
        </p:nvSpPr>
        <p:spPr bwMode="auto">
          <a:noFill/>
          <a:ln>
            <a:solidFill>
              <a:srgbClr val="000000"/>
            </a:solidFill>
            <a:miter lim="800000"/>
            <a:headEnd/>
            <a:tailEnd/>
          </a:ln>
        </p:spPr>
      </p:sp>
      <p:sp>
        <p:nvSpPr>
          <p:cNvPr id="38914"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38915"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32E5D1E-97ED-4348-964F-95FB4372919A}" type="slidenum">
              <a:rPr lang="ru-RU"/>
              <a:pPr fontAlgn="base">
                <a:spcBef>
                  <a:spcPct val="0"/>
                </a:spcBef>
                <a:spcAft>
                  <a:spcPct val="0"/>
                </a:spcAft>
              </a:pPr>
              <a:t>26</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pPr>
              <a:defRPr/>
            </a:pPr>
            <a:fld id="{DD6ECA16-33E4-4D16-B3C0-DCFB0CCD35AD}" type="datetimeFigureOut">
              <a:rPr lang="ru-RU" smtClean="0"/>
              <a:pPr>
                <a:defRPr/>
              </a:pPr>
              <a:t>07.02.2022</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48D363F1-A5B5-44AB-9ECB-83D1753DFEC3}" type="slidenum">
              <a:rPr lang="ru-RU" smtClean="0"/>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fld id="{CD9F1DC0-EEBE-42C7-9A59-0C15650AE103}" type="datetimeFigureOut">
              <a:rPr lang="ru-RU" smtClean="0"/>
              <a:pPr>
                <a:defRPr/>
              </a:pPr>
              <a:t>07.02.2022</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9867D946-5A52-4757-A7BB-51DDB87FB62F}" type="slidenum">
              <a:rPr lang="ru-RU" smtClean="0"/>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fld id="{84D14106-24CB-47A3-BFA2-5CD6ADE5E4ED}" type="datetimeFigureOut">
              <a:rPr lang="ru-RU" smtClean="0"/>
              <a:pPr>
                <a:defRPr/>
              </a:pPr>
              <a:t>07.02.2022</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5CF9553E-A0F9-41C0-B4BB-81EADA81F711}" type="slidenum">
              <a:rPr lang="ru-RU" smtClean="0"/>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fld id="{12C6EFB1-4453-41C6-9BD3-2DCC32993A9C}" type="datetimeFigureOut">
              <a:rPr lang="ru-RU" smtClean="0"/>
              <a:pPr>
                <a:defRPr/>
              </a:pPr>
              <a:t>07.02.2022</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66959901-1151-43E7-BFE1-2E059AD3D25B}" type="slidenum">
              <a:rPr lang="ru-RU" smtClean="0"/>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pPr>
              <a:defRPr/>
            </a:pPr>
            <a:fld id="{DD8E9CA3-6A3B-4836-849E-657FF5AAFCF8}" type="datetimeFigureOut">
              <a:rPr lang="ru-RU" smtClean="0"/>
              <a:pPr>
                <a:defRPr/>
              </a:pPr>
              <a:t>07.02.2022</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17EED55F-66C2-48D7-A3AA-6BF1FF76D394}" type="slidenum">
              <a:rPr lang="ru-RU" smtClean="0"/>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pPr>
              <a:defRPr/>
            </a:pPr>
            <a:fld id="{9D034A20-383C-4E4F-8525-F39BEA1513D6}" type="datetimeFigureOut">
              <a:rPr lang="ru-RU" smtClean="0"/>
              <a:pPr>
                <a:defRPr/>
              </a:pPr>
              <a:t>07.02.2022</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04AB2C95-9659-4F19-906A-C84552B8D348}" type="slidenum">
              <a:rPr lang="ru-RU" smtClean="0"/>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pPr>
              <a:defRPr/>
            </a:pPr>
            <a:fld id="{786B04D9-A634-4A23-A98F-37BBD4BFEE8E}" type="datetimeFigureOut">
              <a:rPr lang="ru-RU" smtClean="0"/>
              <a:pPr>
                <a:defRPr/>
              </a:pPr>
              <a:t>07.02.2022</a:t>
            </a:fld>
            <a:endParaRPr lang="ru-RU"/>
          </a:p>
        </p:txBody>
      </p:sp>
      <p:sp>
        <p:nvSpPr>
          <p:cNvPr id="8" name="Нижний колонтитул 7"/>
          <p:cNvSpPr>
            <a:spLocks noGrp="1"/>
          </p:cNvSpPr>
          <p:nvPr>
            <p:ph type="ftr" sz="quarter" idx="11"/>
          </p:nvPr>
        </p:nvSpPr>
        <p:spPr/>
        <p:txBody>
          <a:bodyPr/>
          <a:lstStyle/>
          <a:p>
            <a:pPr>
              <a:defRPr/>
            </a:pPr>
            <a:endParaRPr lang="ru-RU"/>
          </a:p>
        </p:txBody>
      </p:sp>
      <p:sp>
        <p:nvSpPr>
          <p:cNvPr id="9" name="Номер слайда 8"/>
          <p:cNvSpPr>
            <a:spLocks noGrp="1"/>
          </p:cNvSpPr>
          <p:nvPr>
            <p:ph type="sldNum" sz="quarter" idx="12"/>
          </p:nvPr>
        </p:nvSpPr>
        <p:spPr/>
        <p:txBody>
          <a:bodyPr/>
          <a:lstStyle/>
          <a:p>
            <a:pPr>
              <a:defRPr/>
            </a:pPr>
            <a:fld id="{D4DED95B-68DF-4CCC-BFCF-CDE637F26B81}" type="slidenum">
              <a:rPr lang="ru-RU" smtClean="0"/>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pPr>
              <a:defRPr/>
            </a:pPr>
            <a:fld id="{50D25B40-E7A7-4259-BE88-FE77341F9247}" type="datetimeFigureOut">
              <a:rPr lang="ru-RU" smtClean="0"/>
              <a:pPr>
                <a:defRPr/>
              </a:pPr>
              <a:t>07.02.2022</a:t>
            </a:fld>
            <a:endParaRPr lang="ru-RU"/>
          </a:p>
        </p:txBody>
      </p:sp>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25558045-1243-4037-8FE9-B186F906F2B1}" type="slidenum">
              <a:rPr lang="ru-RU" smtClean="0"/>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19767375-5C3D-47DE-98CC-6FD7EAA91C27}" type="datetimeFigureOut">
              <a:rPr lang="ru-RU" smtClean="0"/>
              <a:pPr>
                <a:defRPr/>
              </a:pPr>
              <a:t>07.02.2022</a:t>
            </a:fld>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pPr>
              <a:defRPr/>
            </a:pPr>
            <a:fld id="{6423B9E6-7355-4C0C-BBB3-3041DFD7D9A0}" type="slidenum">
              <a:rPr lang="ru-RU" smtClean="0"/>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a:defRPr/>
            </a:pPr>
            <a:fld id="{F4E7FB3A-F440-474B-A5C2-16543C084F03}" type="datetimeFigureOut">
              <a:rPr lang="ru-RU" smtClean="0"/>
              <a:pPr>
                <a:defRPr/>
              </a:pPr>
              <a:t>07.02.2022</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50DED62A-43D5-4C8F-81E3-B5EBE8BCE23B}" type="slidenum">
              <a:rPr lang="ru-RU" smtClean="0"/>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a:defRPr/>
            </a:pPr>
            <a:fld id="{FF2B46F0-BEE6-45A0-B404-64DD74C05141}" type="datetimeFigureOut">
              <a:rPr lang="ru-RU" smtClean="0"/>
              <a:pPr>
                <a:defRPr/>
              </a:pPr>
              <a:t>07.02.2022</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6A9FF24F-D90A-42B6-9628-B1D7B1B70D52}" type="slidenum">
              <a:rPr lang="ru-RU" smtClean="0"/>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48A2206F-DBF1-4EAF-A8DB-BE6016F45133}" type="datetimeFigureOut">
              <a:rPr lang="ru-RU" smtClean="0"/>
              <a:pPr>
                <a:defRPr/>
              </a:pPr>
              <a:t>07.02.2022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C2E62C05-ED2E-4EBF-A7A5-CCF02B782AC3}" type="slidenum">
              <a:rPr lang="ru-RU" smtClean="0"/>
              <a:pPr>
                <a:defRPr/>
              </a:pPr>
              <a:t>‹#›</a:t>
            </a:fld>
            <a:endParaRPr lang="ru-RU"/>
          </a:p>
        </p:txBody>
      </p:sp>
    </p:spTree>
  </p:cSld>
  <p:clrMap bg1="lt1" tx1="dk1" bg2="lt2" tx2="dk2" accent1="accent1" accent2="accent2" accent3="accent3" accent4="accent4" accent5="accent5" accent6="accent6" hlink="hlink" folHlink="folHlink"/>
  <p:sldLayoutIdLst>
    <p:sldLayoutId id="2147484297" r:id="rId1"/>
    <p:sldLayoutId id="2147484298" r:id="rId2"/>
    <p:sldLayoutId id="2147484299" r:id="rId3"/>
    <p:sldLayoutId id="2147484300" r:id="rId4"/>
    <p:sldLayoutId id="2147484301" r:id="rId5"/>
    <p:sldLayoutId id="2147484302" r:id="rId6"/>
    <p:sldLayoutId id="2147484303" r:id="rId7"/>
    <p:sldLayoutId id="2147484304" r:id="rId8"/>
    <p:sldLayoutId id="2147484305" r:id="rId9"/>
    <p:sldLayoutId id="2147484306" r:id="rId10"/>
    <p:sldLayoutId id="21474843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png"/><Relationship Id="rId1" Type="http://schemas.openxmlformats.org/officeDocument/2006/relationships/slideLayout" Target="../slideLayouts/slideLayout6.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 Id="rId9" Type="http://schemas.openxmlformats.org/officeDocument/2006/relationships/image" Target="../media/image20.jpeg"/></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Заголовок 15"/>
          <p:cNvSpPr>
            <a:spLocks noGrp="1"/>
          </p:cNvSpPr>
          <p:nvPr>
            <p:ph type="title"/>
          </p:nvPr>
        </p:nvSpPr>
        <p:spPr/>
        <p:txBody>
          <a:bodyPr>
            <a:noAutofit/>
          </a:bodyPr>
          <a:lstStyle/>
          <a:p>
            <a:pPr fontAlgn="auto">
              <a:spcAft>
                <a:spcPts val="0"/>
              </a:spcAft>
              <a:defRPr/>
            </a:pPr>
            <a:r>
              <a:rPr lang="ru-RU" sz="3200" b="1" dirty="0" smtClean="0">
                <a:solidFill>
                  <a:schemeClr val="tx1"/>
                </a:solidFill>
                <a:effectLst/>
                <a:latin typeface="Times New Roman" pitchFamily="18" charset="0"/>
                <a:cs typeface="Times New Roman" pitchFamily="18" charset="0"/>
              </a:rPr>
              <a:t/>
            </a:r>
            <a:br>
              <a:rPr lang="ru-RU" sz="3200" b="1" dirty="0" smtClean="0">
                <a:solidFill>
                  <a:schemeClr val="tx1"/>
                </a:solidFill>
                <a:effectLst/>
                <a:latin typeface="Times New Roman" pitchFamily="18" charset="0"/>
                <a:cs typeface="Times New Roman" pitchFamily="18" charset="0"/>
              </a:rPr>
            </a:br>
            <a:r>
              <a:rPr lang="ru-RU" sz="3200" b="1" dirty="0">
                <a:latin typeface="Times New Roman" pitchFamily="18" charset="0"/>
                <a:cs typeface="Times New Roman" pitchFamily="18" charset="0"/>
              </a:rPr>
              <a:t/>
            </a:r>
            <a:br>
              <a:rPr lang="ru-RU" sz="3200" b="1" dirty="0">
                <a:latin typeface="Times New Roman" pitchFamily="18" charset="0"/>
                <a:cs typeface="Times New Roman" pitchFamily="18" charset="0"/>
              </a:rPr>
            </a:br>
            <a:r>
              <a:rPr lang="ru-RU" sz="2800" b="1" dirty="0" smtClean="0">
                <a:solidFill>
                  <a:srgbClr val="002060"/>
                </a:solidFill>
                <a:latin typeface="Times New Roman" pitchFamily="18" charset="0"/>
                <a:cs typeface="Times New Roman" pitchFamily="18" charset="0"/>
              </a:rPr>
              <a:t>БПОУ ВО</a:t>
            </a:r>
            <a:br>
              <a:rPr lang="ru-RU" sz="2800" b="1" dirty="0" smtClean="0">
                <a:solidFill>
                  <a:srgbClr val="002060"/>
                </a:solidFill>
                <a:latin typeface="Times New Roman" pitchFamily="18" charset="0"/>
                <a:cs typeface="Times New Roman" pitchFamily="18" charset="0"/>
              </a:rPr>
            </a:br>
            <a:r>
              <a:rPr lang="ru-RU" sz="2800" b="1" dirty="0" smtClean="0">
                <a:solidFill>
                  <a:srgbClr val="002060"/>
                </a:solidFill>
                <a:latin typeface="Times New Roman" pitchFamily="18" charset="0"/>
                <a:cs typeface="Times New Roman" pitchFamily="18" charset="0"/>
              </a:rPr>
              <a:t>«</a:t>
            </a:r>
            <a:r>
              <a:rPr lang="ru-RU" sz="2800" b="1" dirty="0" err="1" smtClean="0">
                <a:solidFill>
                  <a:srgbClr val="002060"/>
                </a:solidFill>
                <a:latin typeface="Times New Roman" pitchFamily="18" charset="0"/>
                <a:cs typeface="Times New Roman" pitchFamily="18" charset="0"/>
              </a:rPr>
              <a:t>Борисоглебскмедколледж</a:t>
            </a:r>
            <a:r>
              <a:rPr lang="ru-RU" sz="2800" b="1" dirty="0" smtClean="0">
                <a:solidFill>
                  <a:srgbClr val="002060"/>
                </a:solidFill>
                <a:latin typeface="Times New Roman" pitchFamily="18" charset="0"/>
                <a:cs typeface="Times New Roman" pitchFamily="18" charset="0"/>
              </a:rPr>
              <a:t>»</a:t>
            </a:r>
            <a:br>
              <a:rPr lang="ru-RU" sz="2800" b="1" dirty="0" smtClean="0">
                <a:solidFill>
                  <a:srgbClr val="002060"/>
                </a:solidFill>
                <a:latin typeface="Times New Roman" pitchFamily="18" charset="0"/>
                <a:cs typeface="Times New Roman" pitchFamily="18" charset="0"/>
              </a:rPr>
            </a:br>
            <a:endParaRPr lang="ru-RU" sz="2800" dirty="0">
              <a:solidFill>
                <a:srgbClr val="002060"/>
              </a:solidFill>
              <a:effectLst/>
              <a:latin typeface="Times New Roman" pitchFamily="18" charset="0"/>
              <a:cs typeface="Times New Roman" pitchFamily="18" charset="0"/>
            </a:endParaRPr>
          </a:p>
        </p:txBody>
      </p:sp>
      <p:sp>
        <p:nvSpPr>
          <p:cNvPr id="4" name="Содержимое 3"/>
          <p:cNvSpPr>
            <a:spLocks noGrp="1"/>
          </p:cNvSpPr>
          <p:nvPr>
            <p:ph idx="1"/>
          </p:nvPr>
        </p:nvSpPr>
        <p:spPr/>
        <p:txBody>
          <a:bodyPr/>
          <a:lstStyle/>
          <a:p>
            <a:endParaRPr lang="ru-RU" dirty="0" smtClean="0"/>
          </a:p>
          <a:p>
            <a:pPr algn="ctr">
              <a:buNone/>
            </a:pPr>
            <a:r>
              <a:rPr lang="ru-RU" b="1" dirty="0" smtClean="0">
                <a:solidFill>
                  <a:srgbClr val="002060"/>
                </a:solidFill>
                <a:latin typeface="Times New Roman" pitchFamily="18" charset="0"/>
                <a:cs typeface="Times New Roman" pitchFamily="18" charset="0"/>
              </a:rPr>
              <a:t>Становление и развитие </a:t>
            </a:r>
          </a:p>
          <a:p>
            <a:pPr algn="ctr">
              <a:buNone/>
            </a:pPr>
            <a:r>
              <a:rPr lang="ru-RU" b="1" dirty="0" smtClean="0">
                <a:solidFill>
                  <a:srgbClr val="002060"/>
                </a:solidFill>
                <a:latin typeface="Times New Roman" pitchFamily="18" charset="0"/>
                <a:cs typeface="Times New Roman" pitchFamily="18" charset="0"/>
              </a:rPr>
              <a:t>русского национального языка</a:t>
            </a:r>
          </a:p>
          <a:p>
            <a:pPr algn="ctr">
              <a:buNone/>
            </a:pPr>
            <a:endParaRPr lang="ru-RU" sz="2800" b="1" dirty="0" smtClean="0">
              <a:latin typeface="Times New Roman" pitchFamily="18" charset="0"/>
              <a:cs typeface="Times New Roman" pitchFamily="18" charset="0"/>
            </a:endParaRPr>
          </a:p>
          <a:p>
            <a:pPr algn="ctr">
              <a:buNone/>
            </a:pPr>
            <a:endParaRPr lang="ru-RU" dirty="0">
              <a:latin typeface="Times New Roman" pitchFamily="18" charset="0"/>
              <a:cs typeface="Times New Roman" pitchFamily="18" charset="0"/>
            </a:endParaRPr>
          </a:p>
          <a:p>
            <a:pPr algn="r">
              <a:buNone/>
            </a:pPr>
            <a:r>
              <a:rPr lang="ru-RU" sz="2400" dirty="0" smtClean="0">
                <a:solidFill>
                  <a:srgbClr val="002060"/>
                </a:solidFill>
                <a:latin typeface="Times New Roman" pitchFamily="18" charset="0"/>
                <a:cs typeface="Times New Roman" pitchFamily="18" charset="0"/>
              </a:rPr>
              <a:t>Подготовила: И.М. </a:t>
            </a:r>
            <a:r>
              <a:rPr lang="ru-RU" sz="2400" dirty="0" err="1" smtClean="0">
                <a:solidFill>
                  <a:srgbClr val="002060"/>
                </a:solidFill>
                <a:latin typeface="Times New Roman" pitchFamily="18" charset="0"/>
                <a:cs typeface="Times New Roman" pitchFamily="18" charset="0"/>
              </a:rPr>
              <a:t>Архирейская</a:t>
            </a:r>
            <a:r>
              <a:rPr lang="ru-RU" sz="2400" dirty="0" smtClean="0">
                <a:solidFill>
                  <a:srgbClr val="002060"/>
                </a:solidFill>
                <a:latin typeface="Times New Roman" pitchFamily="18" charset="0"/>
                <a:cs typeface="Times New Roman" pitchFamily="18" charset="0"/>
              </a:rPr>
              <a:t>, </a:t>
            </a:r>
          </a:p>
          <a:p>
            <a:pPr algn="r">
              <a:buNone/>
            </a:pPr>
            <a:r>
              <a:rPr lang="ru-RU" sz="2400" dirty="0" smtClean="0">
                <a:solidFill>
                  <a:srgbClr val="002060"/>
                </a:solidFill>
                <a:latin typeface="Times New Roman" pitchFamily="18" charset="0"/>
                <a:cs typeface="Times New Roman" pitchFamily="18" charset="0"/>
              </a:rPr>
              <a:t>преподаватель русского языка и литературы</a:t>
            </a:r>
            <a:endParaRPr lang="ru-RU" sz="2400" dirty="0" smtClean="0">
              <a:solidFill>
                <a:srgbClr val="002060"/>
              </a:solidFill>
              <a:latin typeface="Times New Roman" pitchFamily="18" charset="0"/>
              <a:cs typeface="Times New Roman" pitchFamily="18" charset="0"/>
            </a:endParaRPr>
          </a:p>
          <a:p>
            <a:pPr algn="ctr">
              <a:buNone/>
            </a:pP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60" name="Picture 8" descr="http://mtdata.ru/u19/photo0C4A/20564229262-0/big.jpeg"/>
          <p:cNvPicPr>
            <a:picLocks noGrp="1" noChangeAspect="1" noChangeArrowheads="1"/>
          </p:cNvPicPr>
          <p:nvPr>
            <p:ph type="pic" idx="1"/>
          </p:nvPr>
        </p:nvPicPr>
        <p:blipFill>
          <a:blip r:embed="rId2"/>
          <a:srcRect t="9857" b="9857"/>
          <a:stretch>
            <a:fillRect/>
          </a:stretch>
        </p:blipFill>
        <p:spPr>
          <a:xfrm>
            <a:off x="928688" y="357188"/>
            <a:ext cx="7143774" cy="4500572"/>
          </a:xfrm>
          <a:ln>
            <a:noFill/>
          </a:ln>
          <a:effectLst>
            <a:softEdge rad="112500"/>
          </a:effectLst>
        </p:spPr>
      </p:pic>
      <p:sp>
        <p:nvSpPr>
          <p:cNvPr id="20482" name="Текст 8"/>
          <p:cNvSpPr>
            <a:spLocks noGrp="1"/>
          </p:cNvSpPr>
          <p:nvPr>
            <p:ph type="body" sz="half" idx="2"/>
          </p:nvPr>
        </p:nvSpPr>
        <p:spPr>
          <a:xfrm>
            <a:off x="857250" y="5072074"/>
            <a:ext cx="7143750" cy="1071570"/>
          </a:xfrm>
        </p:spPr>
        <p:txBody>
          <a:bodyPr>
            <a:noAutofit/>
          </a:bodyPr>
          <a:lstStyle/>
          <a:p>
            <a:pPr algn="ctr"/>
            <a:r>
              <a:rPr lang="ru-RU" sz="2800" b="1" dirty="0" smtClean="0">
                <a:solidFill>
                  <a:srgbClr val="002060"/>
                </a:solidFill>
                <a:latin typeface="Times New Roman" pitchFamily="18" charset="0"/>
                <a:cs typeface="Times New Roman" pitchFamily="18" charset="0"/>
              </a:rPr>
              <a:t>«Российская грамматика»  М.В.Ломоносова</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85728"/>
            <a:ext cx="8572560" cy="725470"/>
          </a:xfrm>
        </p:spPr>
        <p:txBody>
          <a:bodyPr>
            <a:normAutofit/>
          </a:bodyPr>
          <a:lstStyle/>
          <a:p>
            <a:pPr fontAlgn="auto">
              <a:spcAft>
                <a:spcPts val="0"/>
              </a:spcAft>
              <a:defRPr/>
            </a:pPr>
            <a:r>
              <a:rPr lang="ru-RU" sz="2800" b="1" dirty="0" smtClean="0">
                <a:solidFill>
                  <a:srgbClr val="002060"/>
                </a:solidFill>
                <a:effectLst/>
                <a:latin typeface="Times New Roman" pitchFamily="18" charset="0"/>
                <a:cs typeface="Times New Roman" pitchFamily="18" charset="0"/>
              </a:rPr>
              <a:t>Петровская реформа языка </a:t>
            </a:r>
            <a:endParaRPr lang="ru-RU" sz="2800" b="1" dirty="0">
              <a:solidFill>
                <a:srgbClr val="002060"/>
              </a:solidFill>
              <a:effectLst/>
              <a:latin typeface="Times New Roman" pitchFamily="18" charset="0"/>
              <a:cs typeface="Times New Roman" pitchFamily="18" charset="0"/>
            </a:endParaRPr>
          </a:p>
        </p:txBody>
      </p:sp>
      <p:sp>
        <p:nvSpPr>
          <p:cNvPr id="22530" name="Содержимое 3"/>
          <p:cNvSpPr>
            <a:spLocks noGrp="1"/>
          </p:cNvSpPr>
          <p:nvPr>
            <p:ph sz="half" idx="1"/>
          </p:nvPr>
        </p:nvSpPr>
        <p:spPr>
          <a:xfrm>
            <a:off x="4071938" y="1357297"/>
            <a:ext cx="4714875" cy="4472003"/>
          </a:xfrm>
        </p:spPr>
        <p:txBody>
          <a:bodyPr>
            <a:normAutofit/>
          </a:bodyPr>
          <a:lstStyle/>
          <a:p>
            <a:pPr algn="ctr">
              <a:buFont typeface="Wingdings 2" pitchFamily="18" charset="2"/>
              <a:buNone/>
            </a:pPr>
            <a:r>
              <a:rPr lang="ru-RU" sz="2400" dirty="0" smtClean="0">
                <a:solidFill>
                  <a:srgbClr val="002060"/>
                </a:solidFill>
                <a:latin typeface="Times New Roman" pitchFamily="18" charset="0"/>
                <a:cs typeface="Times New Roman" pitchFamily="18" charset="0"/>
              </a:rPr>
              <a:t>     </a:t>
            </a:r>
            <a:r>
              <a:rPr lang="ru-RU" sz="2400" b="1" dirty="0" smtClean="0">
                <a:solidFill>
                  <a:srgbClr val="002060"/>
                </a:solidFill>
                <a:latin typeface="Times New Roman" pitchFamily="18" charset="0"/>
                <a:cs typeface="Times New Roman" pitchFamily="18" charset="0"/>
              </a:rPr>
              <a:t>Отменил церковнославянскую азбуку и заменил ее новой, так называемой гражданской. Реформа состояла в том, что ряд церковнославянских букв и значков был изъят вовсе, а остальным был придан внешний облик западноевропейских букв</a:t>
            </a:r>
            <a:r>
              <a:rPr lang="ru-RU" sz="2400" dirty="0" smtClean="0">
                <a:solidFill>
                  <a:srgbClr val="002060"/>
                </a:solidFill>
                <a:latin typeface="Times New Roman" pitchFamily="18" charset="0"/>
                <a:cs typeface="Times New Roman" pitchFamily="18" charset="0"/>
              </a:rPr>
              <a:t>. </a:t>
            </a:r>
          </a:p>
        </p:txBody>
      </p:sp>
      <p:pic>
        <p:nvPicPr>
          <p:cNvPr id="25604" name="Picture 4" descr="http://s3-eu-west-1.amazonaws.com/brainlook/images/files/000/000/794/original/%D0%BF%D0%B5%D1%82%D1%80_%D0%BF%D0%B5%D1%80%D0%B2%D1%8B%D0%B9.jpg?1410007808"/>
          <p:cNvPicPr>
            <a:picLocks noChangeAspect="1" noChangeArrowheads="1"/>
          </p:cNvPicPr>
          <p:nvPr/>
        </p:nvPicPr>
        <p:blipFill>
          <a:blip r:embed="rId2"/>
          <a:srcRect/>
          <a:stretch>
            <a:fillRect/>
          </a:stretch>
        </p:blipFill>
        <p:spPr bwMode="auto">
          <a:xfrm rot="21209023">
            <a:off x="504825" y="1531938"/>
            <a:ext cx="3330575" cy="441325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571440" y="4714884"/>
            <a:ext cx="8072526" cy="1357322"/>
          </a:xfrm>
        </p:spPr>
        <p:txBody>
          <a:bodyPr>
            <a:noAutofit/>
          </a:bodyPr>
          <a:lstStyle/>
          <a:p>
            <a:pPr algn="ctr" fontAlgn="auto">
              <a:spcAft>
                <a:spcPts val="0"/>
              </a:spcAft>
              <a:defRPr/>
            </a:pPr>
            <a:r>
              <a:rPr lang="ru-RU" sz="2800" dirty="0" smtClean="0">
                <a:solidFill>
                  <a:srgbClr val="002060"/>
                </a:solidFill>
                <a:effectLst/>
                <a:latin typeface="Times New Roman" pitchFamily="18" charset="0"/>
                <a:cs typeface="Times New Roman" pitchFamily="18" charset="0"/>
              </a:rPr>
              <a:t>Журнал </a:t>
            </a:r>
            <a:br>
              <a:rPr lang="ru-RU" sz="2800" dirty="0" smtClean="0">
                <a:solidFill>
                  <a:srgbClr val="002060"/>
                </a:solidFill>
                <a:effectLst/>
                <a:latin typeface="Times New Roman" pitchFamily="18" charset="0"/>
                <a:cs typeface="Times New Roman" pitchFamily="18" charset="0"/>
              </a:rPr>
            </a:br>
            <a:r>
              <a:rPr lang="ru-RU" sz="2800" dirty="0" smtClean="0">
                <a:solidFill>
                  <a:srgbClr val="002060"/>
                </a:solidFill>
                <a:effectLst/>
                <a:latin typeface="Times New Roman" pitchFamily="18" charset="0"/>
                <a:cs typeface="Times New Roman" pitchFamily="18" charset="0"/>
              </a:rPr>
              <a:t>«Собеседник любителей  </a:t>
            </a:r>
            <a:br>
              <a:rPr lang="ru-RU" sz="2800" dirty="0" smtClean="0">
                <a:solidFill>
                  <a:srgbClr val="002060"/>
                </a:solidFill>
                <a:effectLst/>
                <a:latin typeface="Times New Roman" pitchFamily="18" charset="0"/>
                <a:cs typeface="Times New Roman" pitchFamily="18" charset="0"/>
              </a:rPr>
            </a:br>
            <a:r>
              <a:rPr lang="ru-RU" sz="2800" dirty="0" smtClean="0">
                <a:solidFill>
                  <a:srgbClr val="002060"/>
                </a:solidFill>
                <a:effectLst/>
                <a:latin typeface="Times New Roman" pitchFamily="18" charset="0"/>
                <a:cs typeface="Times New Roman" pitchFamily="18" charset="0"/>
              </a:rPr>
              <a:t>Российского слова»</a:t>
            </a:r>
            <a:endParaRPr lang="ru-RU" sz="2800" dirty="0">
              <a:solidFill>
                <a:srgbClr val="002060"/>
              </a:solidFill>
              <a:effectLst/>
              <a:latin typeface="Times New Roman" pitchFamily="18" charset="0"/>
              <a:cs typeface="Times New Roman" pitchFamily="18" charset="0"/>
            </a:endParaRPr>
          </a:p>
        </p:txBody>
      </p:sp>
      <p:pic>
        <p:nvPicPr>
          <p:cNvPr id="51202" name="Picture 2" descr="http://auto.ur.ru/img/books_ill/1005917384.jpg"/>
          <p:cNvPicPr>
            <a:picLocks noGrp="1" noChangeAspect="1" noChangeArrowheads="1"/>
          </p:cNvPicPr>
          <p:nvPr>
            <p:ph type="pic" idx="1"/>
          </p:nvPr>
        </p:nvPicPr>
        <p:blipFill>
          <a:blip r:embed="rId2"/>
          <a:srcRect t="2306" b="2306"/>
          <a:stretch>
            <a:fillRect/>
          </a:stretch>
        </p:blipFill>
        <p:spPr>
          <a:xfrm>
            <a:off x="1357290" y="214290"/>
            <a:ext cx="6132678" cy="4429156"/>
          </a:xfr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Заголовок 24"/>
          <p:cNvSpPr>
            <a:spLocks noGrp="1"/>
          </p:cNvSpPr>
          <p:nvPr>
            <p:ph type="title"/>
          </p:nvPr>
        </p:nvSpPr>
        <p:spPr>
          <a:xfrm>
            <a:off x="1792288" y="3571876"/>
            <a:ext cx="5486400" cy="428628"/>
          </a:xfrm>
        </p:spPr>
        <p:txBody>
          <a:bodyPr>
            <a:noAutofit/>
          </a:bodyPr>
          <a:lstStyle/>
          <a:p>
            <a:pPr fontAlgn="auto">
              <a:spcAft>
                <a:spcPts val="0"/>
              </a:spcAft>
              <a:defRPr/>
            </a:pPr>
            <a:r>
              <a:rPr lang="ru-RU" sz="2400" dirty="0" smtClean="0">
                <a:solidFill>
                  <a:schemeClr val="tx1"/>
                </a:solidFill>
                <a:effectLst/>
                <a:latin typeface="Times New Roman" pitchFamily="18" charset="0"/>
                <a:cs typeface="Times New Roman" pitchFamily="18" charset="0"/>
              </a:rPr>
              <a:t>Суворов Александр Васильевич</a:t>
            </a:r>
            <a:endParaRPr lang="ru-RU" sz="2400" dirty="0">
              <a:solidFill>
                <a:schemeClr val="tx1"/>
              </a:solidFill>
              <a:effectLst/>
              <a:latin typeface="Times New Roman" pitchFamily="18" charset="0"/>
              <a:cs typeface="Times New Roman" pitchFamily="18" charset="0"/>
            </a:endParaRPr>
          </a:p>
        </p:txBody>
      </p:sp>
      <p:sp>
        <p:nvSpPr>
          <p:cNvPr id="26" name="Рисунок 25"/>
          <p:cNvSpPr>
            <a:spLocks noGrp="1"/>
          </p:cNvSpPr>
          <p:nvPr>
            <p:ph type="pic" idx="1"/>
          </p:nvPr>
        </p:nvSpPr>
        <p:spPr>
          <a:xfrm>
            <a:off x="2643174" y="357166"/>
            <a:ext cx="3357586" cy="3357586"/>
          </a:xfrm>
          <a:ln/>
        </p:spPr>
      </p:sp>
      <p:sp>
        <p:nvSpPr>
          <p:cNvPr id="24581" name="Текст 26"/>
          <p:cNvSpPr>
            <a:spLocks noGrp="1"/>
          </p:cNvSpPr>
          <p:nvPr>
            <p:ph type="body" sz="half" idx="2"/>
          </p:nvPr>
        </p:nvSpPr>
        <p:spPr>
          <a:xfrm>
            <a:off x="571500" y="4071943"/>
            <a:ext cx="8215313" cy="2286016"/>
          </a:xfrm>
        </p:spPr>
        <p:txBody>
          <a:bodyPr>
            <a:noAutofit/>
          </a:bodyPr>
          <a:lstStyle/>
          <a:p>
            <a:pPr algn="just"/>
            <a:r>
              <a:rPr lang="ru-RU" sz="2400" b="1" dirty="0" smtClean="0">
                <a:solidFill>
                  <a:srgbClr val="002060"/>
                </a:solidFill>
                <a:latin typeface="Times New Roman" pitchFamily="18" charset="0"/>
                <a:cs typeface="Times New Roman" pitchFamily="18" charset="0"/>
              </a:rPr>
              <a:t>«Суворов знал прекрасно французский язык, </a:t>
            </a:r>
          </a:p>
          <a:p>
            <a:pPr algn="just"/>
            <a:r>
              <a:rPr lang="ru-RU" sz="2400" b="1" dirty="0" smtClean="0">
                <a:solidFill>
                  <a:srgbClr val="002060"/>
                </a:solidFill>
                <a:latin typeface="Times New Roman" pitchFamily="18" charset="0"/>
                <a:cs typeface="Times New Roman" pitchFamily="18" charset="0"/>
              </a:rPr>
              <a:t>а говорил всегда по-русски. Он был русский полководец».</a:t>
            </a:r>
            <a:endParaRPr lang="ru-RU" sz="2400" b="1" dirty="0">
              <a:solidFill>
                <a:srgbClr val="002060"/>
              </a:solidFill>
              <a:latin typeface="Times New Roman" pitchFamily="18" charset="0"/>
              <a:cs typeface="Times New Roman" pitchFamily="18" charset="0"/>
            </a:endParaRPr>
          </a:p>
          <a:p>
            <a:pPr algn="r"/>
            <a:r>
              <a:rPr lang="ru-RU" sz="2400" b="1" i="1" dirty="0" smtClean="0">
                <a:solidFill>
                  <a:srgbClr val="002060"/>
                </a:solidFill>
                <a:latin typeface="Times New Roman" pitchFamily="18" charset="0"/>
                <a:cs typeface="Times New Roman" pitchFamily="18" charset="0"/>
              </a:rPr>
              <a:t>Ф.Н. Глинка, публицист, </a:t>
            </a:r>
          </a:p>
          <a:p>
            <a:pPr algn="r"/>
            <a:r>
              <a:rPr lang="ru-RU" sz="2400" b="1" i="1" dirty="0" smtClean="0">
                <a:solidFill>
                  <a:srgbClr val="002060"/>
                </a:solidFill>
                <a:latin typeface="Times New Roman" pitchFamily="18" charset="0"/>
                <a:cs typeface="Times New Roman" pitchFamily="18" charset="0"/>
              </a:rPr>
              <a:t>участник Отечественной войны 1812 года.</a:t>
            </a:r>
          </a:p>
        </p:txBody>
      </p:sp>
      <p:pic>
        <p:nvPicPr>
          <p:cNvPr id="52228" name="Picture 4" descr="http://coollib.net/i/47/107347/i_050.jpg"/>
          <p:cNvPicPr>
            <a:picLocks noChangeAspect="1" noChangeArrowheads="1"/>
          </p:cNvPicPr>
          <p:nvPr/>
        </p:nvPicPr>
        <p:blipFill>
          <a:blip r:embed="rId2"/>
          <a:srcRect/>
          <a:stretch>
            <a:fillRect/>
          </a:stretch>
        </p:blipFill>
        <p:spPr bwMode="auto">
          <a:xfrm>
            <a:off x="2214546" y="285728"/>
            <a:ext cx="4071951" cy="314327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642910" y="785794"/>
            <a:ext cx="7772400" cy="2143140"/>
          </a:xfrm>
        </p:spPr>
        <p:txBody>
          <a:bodyPr>
            <a:normAutofit/>
          </a:bodyPr>
          <a:lstStyle/>
          <a:p>
            <a:pPr fontAlgn="auto">
              <a:spcAft>
                <a:spcPts val="0"/>
              </a:spcAft>
              <a:defRPr/>
            </a:pPr>
            <a:r>
              <a:rPr lang="ru-RU" sz="4000" b="1" dirty="0" smtClean="0">
                <a:solidFill>
                  <a:schemeClr val="tx1"/>
                </a:solidFill>
                <a:effectLst/>
                <a:latin typeface="Times New Roman" pitchFamily="18" charset="0"/>
                <a:cs typeface="Times New Roman" pitchFamily="18" charset="0"/>
              </a:rPr>
              <a:t/>
            </a:r>
            <a:br>
              <a:rPr lang="ru-RU" sz="4000" b="1" dirty="0" smtClean="0">
                <a:solidFill>
                  <a:schemeClr val="tx1"/>
                </a:solidFill>
                <a:effectLst/>
                <a:latin typeface="Times New Roman" pitchFamily="18" charset="0"/>
                <a:cs typeface="Times New Roman" pitchFamily="18" charset="0"/>
              </a:rPr>
            </a:br>
            <a:r>
              <a:rPr lang="ru-RU" sz="3200" b="1" dirty="0" smtClean="0">
                <a:solidFill>
                  <a:srgbClr val="002060"/>
                </a:solidFill>
                <a:effectLst/>
                <a:latin typeface="Times New Roman" pitchFamily="18" charset="0"/>
                <a:cs typeface="Times New Roman" pitchFamily="18" charset="0"/>
              </a:rPr>
              <a:t>Русский язык </a:t>
            </a:r>
            <a:r>
              <a:rPr lang="en-US" sz="3200" b="1" dirty="0" smtClean="0">
                <a:solidFill>
                  <a:srgbClr val="002060"/>
                </a:solidFill>
                <a:effectLst/>
                <a:latin typeface="Times New Roman" pitchFamily="18" charset="0"/>
                <a:cs typeface="Times New Roman" pitchFamily="18" charset="0"/>
              </a:rPr>
              <a:t>XIX </a:t>
            </a:r>
            <a:r>
              <a:rPr lang="ru-RU" sz="3200" b="1" dirty="0" smtClean="0">
                <a:solidFill>
                  <a:srgbClr val="002060"/>
                </a:solidFill>
                <a:effectLst/>
                <a:latin typeface="Times New Roman" pitchFamily="18" charset="0"/>
                <a:cs typeface="Times New Roman" pitchFamily="18" charset="0"/>
              </a:rPr>
              <a:t>века</a:t>
            </a:r>
            <a:endParaRPr lang="ru-RU" sz="3200" b="1" dirty="0">
              <a:solidFill>
                <a:srgbClr val="002060"/>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Заголовок 16"/>
          <p:cNvSpPr>
            <a:spLocks noGrp="1"/>
          </p:cNvSpPr>
          <p:nvPr>
            <p:ph type="title"/>
          </p:nvPr>
        </p:nvSpPr>
        <p:spPr>
          <a:xfrm>
            <a:off x="571472" y="357166"/>
            <a:ext cx="8229600" cy="714380"/>
          </a:xfrm>
        </p:spPr>
        <p:txBody>
          <a:bodyPr>
            <a:noAutofit/>
          </a:bodyPr>
          <a:lstStyle/>
          <a:p>
            <a:pPr fontAlgn="auto">
              <a:spcAft>
                <a:spcPts val="0"/>
              </a:spcAft>
              <a:defRPr/>
            </a:pP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a:latin typeface="Times New Roman" pitchFamily="18" charset="0"/>
                <a:cs typeface="Times New Roman" pitchFamily="18" charset="0"/>
              </a:rPr>
              <a:t/>
            </a:r>
            <a:br>
              <a:rPr lang="ru-RU" sz="1400" dirty="0">
                <a:latin typeface="Times New Roman" pitchFamily="18" charset="0"/>
                <a:cs typeface="Times New Roman" pitchFamily="18" charset="0"/>
              </a:rPr>
            </a:b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2800" b="1" dirty="0" smtClean="0">
                <a:solidFill>
                  <a:srgbClr val="002060"/>
                </a:solidFill>
                <a:effectLst/>
                <a:latin typeface="Times New Roman" pitchFamily="18" charset="0"/>
                <a:cs typeface="Times New Roman" pitchFamily="18" charset="0"/>
              </a:rPr>
              <a:t>Николай Михайлович Карамзин</a:t>
            </a:r>
            <a:br>
              <a:rPr lang="ru-RU" sz="2800" b="1" dirty="0" smtClean="0">
                <a:solidFill>
                  <a:srgbClr val="002060"/>
                </a:solidFill>
                <a:effectLst/>
                <a:latin typeface="Times New Roman" pitchFamily="18" charset="0"/>
                <a:cs typeface="Times New Roman" pitchFamily="18" charset="0"/>
              </a:rPr>
            </a:br>
            <a:r>
              <a:rPr lang="ru-RU" sz="3200" b="1" dirty="0" smtClean="0">
                <a:effectLst/>
                <a:latin typeface="Times New Roman" pitchFamily="18" charset="0"/>
                <a:cs typeface="Times New Roman" pitchFamily="18" charset="0"/>
              </a:rPr>
              <a:t/>
            </a:r>
            <a:br>
              <a:rPr lang="ru-RU" sz="3200" b="1" dirty="0" smtClean="0">
                <a:effectLst/>
                <a:latin typeface="Times New Roman" pitchFamily="18" charset="0"/>
                <a:cs typeface="Times New Roman" pitchFamily="18" charset="0"/>
              </a:rPr>
            </a:br>
            <a:endParaRPr lang="ru-RU" sz="3200" b="1" dirty="0">
              <a:effectLst/>
              <a:latin typeface="Times New Roman" pitchFamily="18" charset="0"/>
              <a:cs typeface="Times New Roman" pitchFamily="18" charset="0"/>
            </a:endParaRPr>
          </a:p>
        </p:txBody>
      </p:sp>
      <p:pic>
        <p:nvPicPr>
          <p:cNvPr id="1026" name="Picture 2" descr="http://lgaki.info/sites/default/files/297_2.jpg?1448954480"/>
          <p:cNvPicPr>
            <a:picLocks noGrp="1" noChangeAspect="1" noChangeArrowheads="1"/>
          </p:cNvPicPr>
          <p:nvPr>
            <p:ph sz="half" idx="2"/>
          </p:nvPr>
        </p:nvPicPr>
        <p:blipFill>
          <a:blip r:embed="rId2"/>
          <a:stretch>
            <a:fillRect/>
          </a:stretch>
        </p:blipFill>
        <p:spPr>
          <a:xfrm>
            <a:off x="357158" y="1500174"/>
            <a:ext cx="3929090" cy="4155768"/>
          </a:xfrm>
          <a:effectLst>
            <a:softEdge rad="112500"/>
          </a:effectLst>
        </p:spPr>
      </p:pic>
      <p:sp>
        <p:nvSpPr>
          <p:cNvPr id="20" name="Содержимое 19"/>
          <p:cNvSpPr>
            <a:spLocks noGrp="1"/>
          </p:cNvSpPr>
          <p:nvPr>
            <p:ph sz="quarter" idx="4"/>
          </p:nvPr>
        </p:nvSpPr>
        <p:spPr>
          <a:xfrm>
            <a:off x="4286248" y="1214422"/>
            <a:ext cx="4572000" cy="4929222"/>
          </a:xfrm>
        </p:spPr>
        <p:txBody>
          <a:bodyPr>
            <a:normAutofit fontScale="92500" lnSpcReduction="20000"/>
          </a:bodyPr>
          <a:lstStyle/>
          <a:p>
            <a:pPr marL="548640" indent="-411480" fontAlgn="auto">
              <a:spcAft>
                <a:spcPts val="0"/>
              </a:spcAft>
              <a:buClr>
                <a:schemeClr val="tx1">
                  <a:shade val="95000"/>
                </a:schemeClr>
              </a:buClr>
              <a:buFont typeface="Wingdings" pitchFamily="2" charset="2"/>
              <a:buChar char="Ø"/>
              <a:defRPr/>
            </a:pPr>
            <a:r>
              <a:rPr lang="ru-RU" sz="2600" b="1" dirty="0" smtClean="0">
                <a:solidFill>
                  <a:srgbClr val="002060"/>
                </a:solidFill>
                <a:latin typeface="Times New Roman" pitchFamily="18" charset="0"/>
                <a:cs typeface="Times New Roman" pitchFamily="18" charset="0"/>
              </a:rPr>
              <a:t>освободить русский язык от последствий влияния церковнославянского языка;</a:t>
            </a:r>
          </a:p>
          <a:p>
            <a:pPr marL="548640" indent="-411480" fontAlgn="auto">
              <a:spcAft>
                <a:spcPts val="0"/>
              </a:spcAft>
              <a:buClr>
                <a:schemeClr val="tx1">
                  <a:shade val="95000"/>
                </a:schemeClr>
              </a:buClr>
              <a:buFont typeface="Wingdings" pitchFamily="2" charset="2"/>
              <a:buChar char="Ø"/>
              <a:defRPr/>
            </a:pPr>
            <a:r>
              <a:rPr lang="ru-RU" sz="2600" b="1" dirty="0" smtClean="0">
                <a:solidFill>
                  <a:srgbClr val="002060"/>
                </a:solidFill>
                <a:latin typeface="Times New Roman" pitchFamily="18" charset="0"/>
                <a:cs typeface="Times New Roman" pitchFamily="18" charset="0"/>
              </a:rPr>
              <a:t>придать русскому языку  легкость, сделать его простым и понятным широкому кругу читателей;</a:t>
            </a:r>
          </a:p>
          <a:p>
            <a:pPr marL="548640" indent="-411480" fontAlgn="auto">
              <a:spcAft>
                <a:spcPts val="0"/>
              </a:spcAft>
              <a:buClr>
                <a:schemeClr val="tx1">
                  <a:shade val="95000"/>
                </a:schemeClr>
              </a:buClr>
              <a:buFont typeface="Wingdings" pitchFamily="2" charset="2"/>
              <a:buChar char="Ø"/>
              <a:defRPr/>
            </a:pPr>
            <a:r>
              <a:rPr lang="ru-RU" sz="2600" b="1" dirty="0" smtClean="0">
                <a:solidFill>
                  <a:srgbClr val="002060"/>
                </a:solidFill>
                <a:latin typeface="Times New Roman" pitchFamily="18" charset="0"/>
                <a:cs typeface="Times New Roman" pitchFamily="18" charset="0"/>
              </a:rPr>
              <a:t>расширить семантику старых слов для обозначения вводимых в обиход, в основном светского общества,   понятий.</a:t>
            </a:r>
          </a:p>
          <a:p>
            <a:pPr marL="548640" indent="-411480" fontAlgn="auto">
              <a:spcAft>
                <a:spcPts val="0"/>
              </a:spcAft>
              <a:buClr>
                <a:schemeClr val="tx1">
                  <a:shade val="95000"/>
                </a:schemeClr>
              </a:buClr>
              <a:buFont typeface="Wingdings 2"/>
              <a:buNone/>
              <a:defRPr/>
            </a:pPr>
            <a:endParaRPr lang="ru-RU"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0"/>
          <p:cNvSpPr>
            <a:spLocks noGrp="1"/>
          </p:cNvSpPr>
          <p:nvPr>
            <p:ph type="title"/>
          </p:nvPr>
        </p:nvSpPr>
        <p:spPr>
          <a:xfrm>
            <a:off x="457200" y="500042"/>
            <a:ext cx="8229600" cy="857256"/>
          </a:xfrm>
        </p:spPr>
        <p:txBody>
          <a:bodyPr>
            <a:noAutofit/>
          </a:bodyPr>
          <a:lstStyle/>
          <a:p>
            <a:pPr fontAlgn="auto">
              <a:spcAft>
                <a:spcPts val="0"/>
              </a:spcAft>
              <a:defRPr/>
            </a:pPr>
            <a:r>
              <a:rPr lang="ru-RU" sz="3200" b="1" dirty="0" smtClean="0">
                <a:solidFill>
                  <a:srgbClr val="002060"/>
                </a:solidFill>
                <a:effectLst/>
                <a:latin typeface="Times New Roman" pitchFamily="18" charset="0"/>
                <a:cs typeface="Times New Roman" pitchFamily="18" charset="0"/>
              </a:rPr>
              <a:t>Александр Семенович Шишков</a:t>
            </a:r>
            <a:br>
              <a:rPr lang="ru-RU" sz="3200" b="1" dirty="0" smtClean="0">
                <a:solidFill>
                  <a:srgbClr val="002060"/>
                </a:solidFill>
                <a:effectLst/>
                <a:latin typeface="Times New Roman" pitchFamily="18" charset="0"/>
                <a:cs typeface="Times New Roman" pitchFamily="18" charset="0"/>
              </a:rPr>
            </a:br>
            <a:endParaRPr lang="ru-RU" sz="3200" b="1" dirty="0">
              <a:solidFill>
                <a:srgbClr val="002060"/>
              </a:solidFill>
              <a:effectLst/>
              <a:latin typeface="Times New Roman" pitchFamily="18" charset="0"/>
              <a:cs typeface="Times New Roman" pitchFamily="18" charset="0"/>
            </a:endParaRPr>
          </a:p>
        </p:txBody>
      </p:sp>
      <p:sp>
        <p:nvSpPr>
          <p:cNvPr id="13" name="Текст 12"/>
          <p:cNvSpPr>
            <a:spLocks noGrp="1"/>
          </p:cNvSpPr>
          <p:nvPr>
            <p:ph type="body" idx="1"/>
          </p:nvPr>
        </p:nvSpPr>
        <p:spPr>
          <a:xfrm>
            <a:off x="4786313" y="2214563"/>
            <a:ext cx="4041775" cy="500062"/>
          </a:xfrm>
        </p:spPr>
        <p:txBody>
          <a:bodyPr>
            <a:normAutofit/>
          </a:bodyPr>
          <a:lstStyle/>
          <a:p>
            <a:pPr fontAlgn="auto">
              <a:spcAft>
                <a:spcPts val="0"/>
              </a:spcAft>
              <a:buClr>
                <a:schemeClr val="tx1">
                  <a:shade val="95000"/>
                </a:schemeClr>
              </a:buClr>
              <a:buFont typeface="Wingdings 2"/>
              <a:buNone/>
              <a:defRPr/>
            </a:pPr>
            <a:endParaRPr lang="ru-RU" sz="1800" b="1" dirty="0" smtClean="0">
              <a:cs typeface="Times New Roman" pitchFamily="18" charset="0"/>
            </a:endParaRPr>
          </a:p>
          <a:p>
            <a:pPr fontAlgn="auto">
              <a:spcAft>
                <a:spcPts val="0"/>
              </a:spcAft>
              <a:buClr>
                <a:schemeClr val="tx1">
                  <a:shade val="95000"/>
                </a:schemeClr>
              </a:buClr>
              <a:buFont typeface="Wingdings 2"/>
              <a:buNone/>
              <a:defRPr/>
            </a:pPr>
            <a:endParaRPr lang="ru-RU" sz="1800" b="1" dirty="0">
              <a:cs typeface="Times New Roman" pitchFamily="18" charset="0"/>
            </a:endParaRPr>
          </a:p>
        </p:txBody>
      </p:sp>
      <p:pic>
        <p:nvPicPr>
          <p:cNvPr id="27650" name="Picture 2" descr="http://www.glinskie.ru/sites/default/files/156_shishkov.jpg"/>
          <p:cNvPicPr>
            <a:picLocks noGrp="1" noChangeAspect="1" noChangeArrowheads="1"/>
          </p:cNvPicPr>
          <p:nvPr>
            <p:ph sz="half" idx="2"/>
          </p:nvPr>
        </p:nvPicPr>
        <p:blipFill>
          <a:blip r:embed="rId2"/>
          <a:stretch>
            <a:fillRect/>
          </a:stretch>
        </p:blipFill>
        <p:spPr>
          <a:xfrm>
            <a:off x="285720" y="1357298"/>
            <a:ext cx="4035015" cy="4500594"/>
          </a:xfrm>
          <a:effectLst>
            <a:softEdge rad="112500"/>
          </a:effectLst>
        </p:spPr>
      </p:pic>
      <p:sp>
        <p:nvSpPr>
          <p:cNvPr id="27652" name="Содержимое 13"/>
          <p:cNvSpPr>
            <a:spLocks noGrp="1"/>
          </p:cNvSpPr>
          <p:nvPr>
            <p:ph sz="quarter" idx="4"/>
          </p:nvPr>
        </p:nvSpPr>
        <p:spPr>
          <a:xfrm>
            <a:off x="4500563" y="1571613"/>
            <a:ext cx="4257675" cy="4143404"/>
          </a:xfrm>
        </p:spPr>
        <p:txBody>
          <a:bodyPr/>
          <a:lstStyle/>
          <a:p>
            <a:pPr>
              <a:buFont typeface="Wingdings" pitchFamily="2" charset="2"/>
              <a:buChar char="Ø"/>
            </a:pPr>
            <a:r>
              <a:rPr lang="ru-RU" b="1" dirty="0" smtClean="0">
                <a:solidFill>
                  <a:srgbClr val="002060"/>
                </a:solidFill>
                <a:latin typeface="Times New Roman" pitchFamily="18" charset="0"/>
                <a:cs typeface="Times New Roman" pitchFamily="18" charset="0"/>
              </a:rPr>
              <a:t>старославянский язык должен стать основой русской литературной речи;</a:t>
            </a:r>
          </a:p>
          <a:p>
            <a:pPr>
              <a:buFont typeface="Wingdings" pitchFamily="2" charset="2"/>
              <a:buChar char="Ø"/>
            </a:pPr>
            <a:r>
              <a:rPr lang="ru-RU" b="1" dirty="0" smtClean="0">
                <a:solidFill>
                  <a:srgbClr val="002060"/>
                </a:solidFill>
                <a:latin typeface="Times New Roman" pitchFamily="18" charset="0"/>
                <a:cs typeface="Times New Roman" pitchFamily="18" charset="0"/>
              </a:rPr>
              <a:t>между церковнославянским  и русским языками существуют только стилистические различия.</a:t>
            </a:r>
          </a:p>
          <a:p>
            <a:pPr>
              <a:buFont typeface="Wingdings" pitchFamily="2" charset="2"/>
              <a:buChar char="Ø"/>
            </a:pPr>
            <a:endParaRPr lang="ru-RU" dirty="0" smtClean="0">
              <a:cs typeface="Times New Roman" pitchFamily="18" charset="0"/>
            </a:endParaRPr>
          </a:p>
          <a:p>
            <a:pPr>
              <a:buFont typeface="Wingdings" pitchFamily="2" charset="2"/>
              <a:buChar char="Ø"/>
            </a:pPr>
            <a:endParaRPr lang="ru-RU"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00034" y="214290"/>
            <a:ext cx="8229600" cy="1285884"/>
          </a:xfrm>
        </p:spPr>
        <p:txBody>
          <a:bodyPr>
            <a:noAutofit/>
          </a:bodyPr>
          <a:lstStyle/>
          <a:p>
            <a:pPr fontAlgn="auto">
              <a:spcAft>
                <a:spcPts val="0"/>
              </a:spcAft>
              <a:defRPr/>
            </a:pPr>
            <a:r>
              <a:rPr lang="ru-RU" sz="2400" b="1" dirty="0" smtClean="0">
                <a:solidFill>
                  <a:srgbClr val="002060"/>
                </a:solidFill>
                <a:effectLst/>
                <a:latin typeface="Times New Roman" pitchFamily="18" charset="0"/>
                <a:cs typeface="Times New Roman" pitchFamily="18" charset="0"/>
              </a:rPr>
              <a:t>А.С.Пушкин –создатель современного  русского литературного языка. Принцип соразмерности и сообразности.</a:t>
            </a:r>
            <a:endParaRPr lang="ru-RU" sz="2400" b="1" dirty="0">
              <a:solidFill>
                <a:srgbClr val="002060"/>
              </a:solidFill>
              <a:effectLst/>
              <a:latin typeface="Times New Roman" pitchFamily="18" charset="0"/>
              <a:cs typeface="Times New Roman" pitchFamily="18" charset="0"/>
            </a:endParaRPr>
          </a:p>
        </p:txBody>
      </p:sp>
      <p:sp>
        <p:nvSpPr>
          <p:cNvPr id="16" name="Содержимое 15"/>
          <p:cNvSpPr>
            <a:spLocks noGrp="1"/>
          </p:cNvSpPr>
          <p:nvPr>
            <p:ph sz="half" idx="2"/>
          </p:nvPr>
        </p:nvSpPr>
        <p:spPr>
          <a:xfrm>
            <a:off x="3857620" y="1643050"/>
            <a:ext cx="4857755" cy="3786214"/>
          </a:xfrm>
        </p:spPr>
        <p:txBody>
          <a:bodyPr>
            <a:noAutofit/>
          </a:bodyPr>
          <a:lstStyle/>
          <a:p>
            <a:pPr marL="548640" indent="-411480" fontAlgn="auto">
              <a:lnSpc>
                <a:spcPct val="120000"/>
              </a:lnSpc>
              <a:spcAft>
                <a:spcPts val="0"/>
              </a:spcAft>
              <a:buClr>
                <a:schemeClr val="tx1">
                  <a:shade val="95000"/>
                </a:schemeClr>
              </a:buClr>
              <a:buFont typeface="Wingdings 2"/>
              <a:buNone/>
              <a:defRPr/>
            </a:pPr>
            <a:r>
              <a:rPr lang="ru-RU" sz="2000" b="1" i="1" dirty="0" smtClean="0">
                <a:solidFill>
                  <a:srgbClr val="002060"/>
                </a:solidFill>
                <a:latin typeface="Times New Roman" pitchFamily="18" charset="0"/>
                <a:cs typeface="Times New Roman" pitchFamily="18" charset="0"/>
              </a:rPr>
              <a:t>     «Заслуги Пушкина перед Россией велики и достойны народной признательности. Он дал окончательную  обработку нашему языку, который теперь  по своему богатству, силе, логике и красоте формы признается даже иностранными филологами едва ли не первым после древнегреческого».</a:t>
            </a:r>
          </a:p>
          <a:p>
            <a:pPr marL="548640" indent="-411480" algn="r" fontAlgn="auto">
              <a:lnSpc>
                <a:spcPct val="120000"/>
              </a:lnSpc>
              <a:spcAft>
                <a:spcPts val="0"/>
              </a:spcAft>
              <a:buClr>
                <a:schemeClr val="tx1">
                  <a:shade val="95000"/>
                </a:schemeClr>
              </a:buClr>
              <a:buFont typeface="Wingdings 2"/>
              <a:buNone/>
              <a:defRPr/>
            </a:pPr>
            <a:r>
              <a:rPr lang="ru-RU" sz="2000" b="1" dirty="0" smtClean="0">
                <a:solidFill>
                  <a:srgbClr val="002060"/>
                </a:solidFill>
                <a:latin typeface="Times New Roman" pitchFamily="18" charset="0"/>
                <a:cs typeface="Times New Roman" pitchFamily="18" charset="0"/>
              </a:rPr>
              <a:t>И.С.Тургенев</a:t>
            </a:r>
            <a:endParaRPr lang="ru-RU" sz="2000" b="1" dirty="0">
              <a:solidFill>
                <a:srgbClr val="002060"/>
              </a:solidFill>
              <a:latin typeface="Times New Roman" pitchFamily="18" charset="0"/>
              <a:cs typeface="Times New Roman" pitchFamily="18" charset="0"/>
            </a:endParaRPr>
          </a:p>
        </p:txBody>
      </p:sp>
      <p:pic>
        <p:nvPicPr>
          <p:cNvPr id="28675" name="Picture 4" descr="http://home.arcor.de/berick/illeguan/images/puschkin3.jpg"/>
          <p:cNvPicPr>
            <a:picLocks noChangeAspect="1" noChangeArrowheads="1"/>
          </p:cNvPicPr>
          <p:nvPr/>
        </p:nvPicPr>
        <p:blipFill>
          <a:blip r:embed="rId2"/>
          <a:srcRect/>
          <a:stretch>
            <a:fillRect/>
          </a:stretch>
        </p:blipFill>
        <p:spPr bwMode="auto">
          <a:xfrm>
            <a:off x="285721" y="1643051"/>
            <a:ext cx="3357586" cy="37147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16" descr="http://h.120-bal.ru/pars_docs/refs/20/19734/19734_html_m139920fe.gif"/>
          <p:cNvPicPr>
            <a:picLocks noChangeAspect="1" noChangeArrowheads="1"/>
          </p:cNvPicPr>
          <p:nvPr/>
        </p:nvPicPr>
        <p:blipFill>
          <a:blip r:embed="rId2"/>
          <a:srcRect/>
          <a:stretch>
            <a:fillRect/>
          </a:stretch>
        </p:blipFill>
        <p:spPr bwMode="auto">
          <a:xfrm>
            <a:off x="2643174" y="3571876"/>
            <a:ext cx="2000250" cy="2244725"/>
          </a:xfrm>
          <a:prstGeom prst="rect">
            <a:avLst/>
          </a:prstGeom>
          <a:noFill/>
          <a:ln w="9525">
            <a:noFill/>
            <a:miter lim="800000"/>
            <a:headEnd/>
            <a:tailEnd/>
          </a:ln>
        </p:spPr>
      </p:pic>
      <p:sp>
        <p:nvSpPr>
          <p:cNvPr id="14" name="Заголовок 13"/>
          <p:cNvSpPr>
            <a:spLocks noGrp="1"/>
          </p:cNvSpPr>
          <p:nvPr>
            <p:ph type="title"/>
          </p:nvPr>
        </p:nvSpPr>
        <p:spPr>
          <a:xfrm>
            <a:off x="428596" y="214290"/>
            <a:ext cx="8229600" cy="785818"/>
          </a:xfrm>
        </p:spPr>
        <p:txBody>
          <a:bodyPr>
            <a:noAutofit/>
          </a:bodyPr>
          <a:lstStyle/>
          <a:p>
            <a:pPr fontAlgn="auto">
              <a:spcAft>
                <a:spcPts val="0"/>
              </a:spcAft>
              <a:defRPr/>
            </a:pPr>
            <a:r>
              <a:rPr lang="en-US" sz="2400" b="1" dirty="0" smtClean="0">
                <a:solidFill>
                  <a:srgbClr val="002060"/>
                </a:solidFill>
                <a:effectLst/>
                <a:latin typeface="Times New Roman" pitchFamily="18" charset="0"/>
                <a:cs typeface="Times New Roman" pitchFamily="18" charset="0"/>
              </a:rPr>
              <a:t>XIX</a:t>
            </a:r>
            <a:r>
              <a:rPr lang="ru-RU" sz="2400" b="1" dirty="0" smtClean="0">
                <a:solidFill>
                  <a:srgbClr val="002060"/>
                </a:solidFill>
                <a:effectLst/>
                <a:latin typeface="Times New Roman" pitchFamily="18" charset="0"/>
                <a:cs typeface="Times New Roman" pitchFamily="18" charset="0"/>
              </a:rPr>
              <a:t> век- серебряный век русской словесности  </a:t>
            </a:r>
            <a:br>
              <a:rPr lang="ru-RU" sz="2400" b="1" dirty="0" smtClean="0">
                <a:solidFill>
                  <a:srgbClr val="002060"/>
                </a:solidFill>
                <a:effectLst/>
                <a:latin typeface="Times New Roman" pitchFamily="18" charset="0"/>
                <a:cs typeface="Times New Roman" pitchFamily="18" charset="0"/>
              </a:rPr>
            </a:br>
            <a:r>
              <a:rPr lang="ru-RU" sz="2400" b="1" dirty="0" smtClean="0">
                <a:solidFill>
                  <a:srgbClr val="002060"/>
                </a:solidFill>
                <a:effectLst/>
                <a:latin typeface="Times New Roman" pitchFamily="18" charset="0"/>
                <a:cs typeface="Times New Roman" pitchFamily="18" charset="0"/>
              </a:rPr>
              <a:t>и русского языка</a:t>
            </a:r>
            <a:endParaRPr lang="ru-RU" sz="2400" b="1" dirty="0">
              <a:solidFill>
                <a:srgbClr val="002060"/>
              </a:solidFill>
              <a:effectLst/>
              <a:latin typeface="Times New Roman" pitchFamily="18" charset="0"/>
              <a:cs typeface="Times New Roman" pitchFamily="18" charset="0"/>
            </a:endParaRPr>
          </a:p>
        </p:txBody>
      </p:sp>
      <p:pic>
        <p:nvPicPr>
          <p:cNvPr id="29699" name="Picture 8" descr="http://www.intermedia.ru/img/news/277543.jpg"/>
          <p:cNvPicPr>
            <a:picLocks noChangeAspect="1" noChangeArrowheads="1"/>
          </p:cNvPicPr>
          <p:nvPr/>
        </p:nvPicPr>
        <p:blipFill>
          <a:blip r:embed="rId3"/>
          <a:srcRect/>
          <a:stretch>
            <a:fillRect/>
          </a:stretch>
        </p:blipFill>
        <p:spPr bwMode="auto">
          <a:xfrm rot="-410492">
            <a:off x="326707" y="3830985"/>
            <a:ext cx="2071688" cy="2011362"/>
          </a:xfrm>
          <a:prstGeom prst="rect">
            <a:avLst/>
          </a:prstGeom>
          <a:noFill/>
          <a:ln w="9525">
            <a:noFill/>
            <a:miter lim="800000"/>
            <a:headEnd/>
            <a:tailEnd/>
          </a:ln>
        </p:spPr>
      </p:pic>
      <p:pic>
        <p:nvPicPr>
          <p:cNvPr id="29706" name="Picture 10" descr="http://www.pronk.ru/files/news/news4906.jpg"/>
          <p:cNvPicPr>
            <a:picLocks noChangeAspect="1" noChangeArrowheads="1"/>
          </p:cNvPicPr>
          <p:nvPr/>
        </p:nvPicPr>
        <p:blipFill>
          <a:blip r:embed="rId4"/>
          <a:srcRect/>
          <a:stretch>
            <a:fillRect/>
          </a:stretch>
        </p:blipFill>
        <p:spPr bwMode="auto">
          <a:xfrm rot="338002">
            <a:off x="6752321" y="3593032"/>
            <a:ext cx="2000263" cy="2311463"/>
          </a:xfrm>
          <a:prstGeom prst="rect">
            <a:avLst/>
          </a:prstGeom>
          <a:ln>
            <a:noFill/>
          </a:ln>
          <a:effectLst>
            <a:softEdge rad="112500"/>
          </a:effectLst>
        </p:spPr>
      </p:pic>
      <p:pic>
        <p:nvPicPr>
          <p:cNvPr id="29708" name="Picture 12" descr="http://russia-ic.com/img/news/news_17774_n.jpg"/>
          <p:cNvPicPr>
            <a:picLocks noChangeAspect="1" noChangeArrowheads="1"/>
          </p:cNvPicPr>
          <p:nvPr/>
        </p:nvPicPr>
        <p:blipFill>
          <a:blip r:embed="rId5"/>
          <a:srcRect/>
          <a:stretch>
            <a:fillRect/>
          </a:stretch>
        </p:blipFill>
        <p:spPr bwMode="auto">
          <a:xfrm rot="213416">
            <a:off x="6778018" y="1273175"/>
            <a:ext cx="1958856" cy="2087798"/>
          </a:xfrm>
          <a:prstGeom prst="roundRect">
            <a:avLst>
              <a:gd name="adj" fmla="val 8594"/>
            </a:avLst>
          </a:prstGeom>
          <a:solidFill>
            <a:srgbClr val="FFFFFF">
              <a:shade val="85000"/>
            </a:srgbClr>
          </a:solidFill>
          <a:ln>
            <a:noFill/>
          </a:ln>
          <a:effectLst/>
        </p:spPr>
      </p:pic>
      <p:pic>
        <p:nvPicPr>
          <p:cNvPr id="29702" name="Picture 14" descr="http://pandoraopen.ru/wp-content/plugins/wp-o-matic/cache/47b46_1314897400_8saltykov-2jpg.jpg"/>
          <p:cNvPicPr>
            <a:picLocks noChangeAspect="1" noChangeArrowheads="1"/>
          </p:cNvPicPr>
          <p:nvPr/>
        </p:nvPicPr>
        <p:blipFill>
          <a:blip r:embed="rId6"/>
          <a:srcRect/>
          <a:stretch>
            <a:fillRect/>
          </a:stretch>
        </p:blipFill>
        <p:spPr bwMode="auto">
          <a:xfrm>
            <a:off x="4714876" y="3429000"/>
            <a:ext cx="2000250" cy="2438400"/>
          </a:xfrm>
          <a:prstGeom prst="rect">
            <a:avLst/>
          </a:prstGeom>
          <a:noFill/>
          <a:ln w="9525">
            <a:noFill/>
            <a:miter lim="800000"/>
            <a:headEnd/>
            <a:tailEnd/>
          </a:ln>
        </p:spPr>
      </p:pic>
      <p:pic>
        <p:nvPicPr>
          <p:cNvPr id="29714" name="Picture 18" descr="http://profilib.com/reader/91/56/b125691/086.jpg"/>
          <p:cNvPicPr>
            <a:picLocks noChangeAspect="1" noChangeArrowheads="1"/>
          </p:cNvPicPr>
          <p:nvPr/>
        </p:nvPicPr>
        <p:blipFill>
          <a:blip r:embed="rId7"/>
          <a:srcRect/>
          <a:stretch>
            <a:fillRect/>
          </a:stretch>
        </p:blipFill>
        <p:spPr bwMode="auto">
          <a:xfrm>
            <a:off x="4572000" y="1214422"/>
            <a:ext cx="1976430" cy="2136097"/>
          </a:xfrm>
          <a:prstGeom prst="roundRect">
            <a:avLst>
              <a:gd name="adj" fmla="val 8594"/>
            </a:avLst>
          </a:prstGeom>
          <a:solidFill>
            <a:srgbClr val="FFFFFF">
              <a:shade val="85000"/>
            </a:srgbClr>
          </a:solidFill>
          <a:ln>
            <a:noFill/>
          </a:ln>
          <a:effectLst/>
        </p:spPr>
      </p:pic>
      <p:pic>
        <p:nvPicPr>
          <p:cNvPr id="29700" name="Picture 4" descr="http://profilib.com/reader/18/96/b149618/002.jpg"/>
          <p:cNvPicPr>
            <a:picLocks noChangeAspect="1" noChangeArrowheads="1"/>
          </p:cNvPicPr>
          <p:nvPr/>
        </p:nvPicPr>
        <p:blipFill>
          <a:blip r:embed="rId8"/>
          <a:srcRect/>
          <a:stretch>
            <a:fillRect/>
          </a:stretch>
        </p:blipFill>
        <p:spPr bwMode="auto">
          <a:xfrm rot="21252242">
            <a:off x="316135" y="1383609"/>
            <a:ext cx="2043249" cy="2120614"/>
          </a:xfrm>
          <a:prstGeom prst="roundRect">
            <a:avLst>
              <a:gd name="adj" fmla="val 8594"/>
            </a:avLst>
          </a:prstGeom>
          <a:solidFill>
            <a:srgbClr val="FFFFFF">
              <a:shade val="85000"/>
            </a:srgbClr>
          </a:solidFill>
          <a:ln>
            <a:noFill/>
          </a:ln>
          <a:effectLst/>
        </p:spPr>
      </p:pic>
      <p:pic>
        <p:nvPicPr>
          <p:cNvPr id="29705" name="Picture 2" descr="http://pravda-kmv.ru/files/2015/09/lermontov81.jpg"/>
          <p:cNvPicPr>
            <a:picLocks noChangeAspect="1" noChangeArrowheads="1"/>
          </p:cNvPicPr>
          <p:nvPr/>
        </p:nvPicPr>
        <p:blipFill>
          <a:blip r:embed="rId9"/>
          <a:srcRect/>
          <a:stretch>
            <a:fillRect/>
          </a:stretch>
        </p:blipFill>
        <p:spPr bwMode="auto">
          <a:xfrm>
            <a:off x="2500298" y="1285860"/>
            <a:ext cx="2000250" cy="2143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6chuvstvo.pereprava.org/uploads/posts/2015-12/thumbs/1449467602_dal-2.jpg"/>
          <p:cNvPicPr>
            <a:picLocks noGrp="1" noChangeAspect="1" noChangeArrowheads="1"/>
          </p:cNvPicPr>
          <p:nvPr>
            <p:ph type="pic" idx="1"/>
          </p:nvPr>
        </p:nvPicPr>
        <p:blipFill>
          <a:blip r:embed="rId2"/>
          <a:srcRect t="19185" b="19185"/>
          <a:stretch>
            <a:fillRect/>
          </a:stretch>
        </p:blipFill>
        <p:spPr>
          <a:xfrm>
            <a:off x="1785918" y="428604"/>
            <a:ext cx="5486400" cy="3962400"/>
          </a:xfrm>
          <a:noFill/>
        </p:spPr>
      </p:pic>
      <p:sp>
        <p:nvSpPr>
          <p:cNvPr id="4" name="Текст 3"/>
          <p:cNvSpPr>
            <a:spLocks noGrp="1"/>
          </p:cNvSpPr>
          <p:nvPr>
            <p:ph type="body" sz="half" idx="2"/>
          </p:nvPr>
        </p:nvSpPr>
        <p:spPr>
          <a:xfrm>
            <a:off x="857250" y="4786313"/>
            <a:ext cx="7358063" cy="1357312"/>
          </a:xfrm>
        </p:spPr>
        <p:txBody>
          <a:bodyPr>
            <a:normAutofit fontScale="40000" lnSpcReduction="20000"/>
          </a:bodyPr>
          <a:lstStyle/>
          <a:p>
            <a:pPr algn="ctr" fontAlgn="auto">
              <a:spcAft>
                <a:spcPts val="0"/>
              </a:spcAft>
              <a:buClr>
                <a:schemeClr val="tx1">
                  <a:shade val="95000"/>
                </a:schemeClr>
              </a:buClr>
              <a:buFont typeface="Wingdings 2"/>
              <a:buNone/>
              <a:defRPr/>
            </a:pPr>
            <a:r>
              <a:rPr lang="ru-RU" sz="8000" b="1" dirty="0" smtClean="0">
                <a:solidFill>
                  <a:srgbClr val="002060"/>
                </a:solidFill>
                <a:latin typeface="Times New Roman" pitchFamily="18" charset="0"/>
                <a:cs typeface="Times New Roman" pitchFamily="18" charset="0"/>
              </a:rPr>
              <a:t>Владимир Иванович Даль</a:t>
            </a:r>
          </a:p>
          <a:p>
            <a:pPr algn="ctr" fontAlgn="auto">
              <a:spcAft>
                <a:spcPts val="0"/>
              </a:spcAft>
              <a:buClr>
                <a:schemeClr val="tx1">
                  <a:shade val="95000"/>
                </a:schemeClr>
              </a:buClr>
              <a:buFont typeface="Wingdings 2"/>
              <a:buNone/>
              <a:defRPr/>
            </a:pPr>
            <a:r>
              <a:rPr lang="ru-RU" sz="4000" b="1" dirty="0" smtClean="0">
                <a:solidFill>
                  <a:srgbClr val="002060"/>
                </a:solidFill>
                <a:latin typeface="Times New Roman" pitchFamily="18" charset="0"/>
                <a:cs typeface="Times New Roman" pitchFamily="18" charset="0"/>
              </a:rPr>
              <a:t>(</a:t>
            </a:r>
            <a:r>
              <a:rPr lang="ru-RU" sz="5100" b="1" dirty="0" smtClean="0">
                <a:solidFill>
                  <a:srgbClr val="002060"/>
                </a:solidFill>
                <a:latin typeface="Times New Roman" pitchFamily="18" charset="0"/>
                <a:cs typeface="Times New Roman" pitchFamily="18" charset="0"/>
              </a:rPr>
              <a:t>русский учёный, писатель и лексикограф, составитель «Толкового словаря живого великорусского языка» </a:t>
            </a:r>
          </a:p>
          <a:p>
            <a:pPr algn="ctr" fontAlgn="auto">
              <a:spcAft>
                <a:spcPts val="0"/>
              </a:spcAft>
              <a:buClr>
                <a:schemeClr val="tx1">
                  <a:shade val="95000"/>
                </a:schemeClr>
              </a:buClr>
              <a:buFont typeface="Wingdings 2"/>
              <a:buNone/>
              <a:defRPr/>
            </a:pPr>
            <a:r>
              <a:rPr lang="ru-RU" sz="5100" b="1" dirty="0" smtClean="0">
                <a:solidFill>
                  <a:srgbClr val="002060"/>
                </a:solidFill>
                <a:latin typeface="Times New Roman" pitchFamily="18" charset="0"/>
                <a:cs typeface="Times New Roman" pitchFamily="18" charset="0"/>
              </a:rPr>
              <a:t>1863-1866)</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45983" y="428604"/>
            <a:ext cx="8229600" cy="1785950"/>
          </a:xfrm>
        </p:spPr>
        <p:txBody>
          <a:bodyPr>
            <a:noAutofit/>
          </a:bodyPr>
          <a:lstStyle/>
          <a:p>
            <a:pPr algn="l" fontAlgn="auto">
              <a:spcAft>
                <a:spcPts val="0"/>
              </a:spcAft>
              <a:defRPr/>
            </a:pPr>
            <a:r>
              <a:rPr lang="ru-RU" sz="2400" b="1" dirty="0" smtClean="0">
                <a:solidFill>
                  <a:srgbClr val="002060"/>
                </a:solidFill>
                <a:effectLst/>
                <a:latin typeface="Times New Roman" pitchFamily="18" charset="0"/>
                <a:cs typeface="Times New Roman" pitchFamily="18" charset="0"/>
              </a:rPr>
              <a:t>Цель: изучить историю русского национального языка, выделить основные этапы его развития и дать им характеристику.</a:t>
            </a:r>
            <a:endParaRPr lang="ru-RU" sz="2400" b="1" dirty="0">
              <a:solidFill>
                <a:srgbClr val="002060"/>
              </a:solidFill>
              <a:effectLst/>
              <a:latin typeface="Times New Roman" pitchFamily="18" charset="0"/>
              <a:cs typeface="Times New Roman" pitchFamily="18" charset="0"/>
            </a:endParaRPr>
          </a:p>
        </p:txBody>
      </p:sp>
      <p:sp>
        <p:nvSpPr>
          <p:cNvPr id="15362" name="Содержимое 1"/>
          <p:cNvSpPr>
            <a:spLocks noGrp="1"/>
          </p:cNvSpPr>
          <p:nvPr>
            <p:ph idx="1"/>
          </p:nvPr>
        </p:nvSpPr>
        <p:spPr>
          <a:xfrm>
            <a:off x="457200" y="2071678"/>
            <a:ext cx="8229600" cy="4024322"/>
          </a:xfrm>
        </p:spPr>
        <p:txBody>
          <a:bodyPr/>
          <a:lstStyle/>
          <a:p>
            <a:pPr>
              <a:buFont typeface="Wingdings 2" pitchFamily="18" charset="2"/>
              <a:buNone/>
            </a:pPr>
            <a:r>
              <a:rPr lang="ru-RU" dirty="0" smtClean="0">
                <a:cs typeface="Times New Roman" pitchFamily="18" charset="0"/>
              </a:rPr>
              <a:t>   </a:t>
            </a:r>
            <a:r>
              <a:rPr lang="ru-RU" sz="2400" b="1" dirty="0" smtClean="0">
                <a:solidFill>
                  <a:srgbClr val="002060"/>
                </a:solidFill>
                <a:latin typeface="Times New Roman" pitchFamily="18" charset="0"/>
                <a:cs typeface="Times New Roman" pitchFamily="18" charset="0"/>
              </a:rPr>
              <a:t>Задачи:</a:t>
            </a:r>
          </a:p>
          <a:p>
            <a:pPr>
              <a:buFont typeface="Wingdings" pitchFamily="2" charset="2"/>
              <a:buChar char="q"/>
            </a:pPr>
            <a:r>
              <a:rPr lang="ru-RU" sz="2400" b="1" dirty="0" smtClean="0">
                <a:solidFill>
                  <a:srgbClr val="002060"/>
                </a:solidFill>
                <a:latin typeface="Times New Roman" pitchFamily="18" charset="0"/>
                <a:cs typeface="Times New Roman" pitchFamily="18" charset="0"/>
              </a:rPr>
              <a:t>рассмотреть причины зарождения и распада древнерусского языка;</a:t>
            </a:r>
          </a:p>
          <a:p>
            <a:pPr>
              <a:buFont typeface="Wingdings" pitchFamily="2" charset="2"/>
              <a:buChar char="q"/>
            </a:pPr>
            <a:r>
              <a:rPr lang="ru-RU" sz="2400" b="1" dirty="0" smtClean="0">
                <a:solidFill>
                  <a:srgbClr val="002060"/>
                </a:solidFill>
                <a:latin typeface="Times New Roman" pitchFamily="18" charset="0"/>
                <a:cs typeface="Times New Roman" pitchFamily="18" charset="0"/>
              </a:rPr>
              <a:t>проанализировать процесс  образования  русского национального языка;</a:t>
            </a:r>
          </a:p>
          <a:p>
            <a:pPr>
              <a:buFont typeface="Wingdings" pitchFamily="2" charset="2"/>
              <a:buChar char="q"/>
            </a:pPr>
            <a:r>
              <a:rPr lang="ru-RU" sz="2400" b="1" dirty="0" smtClean="0">
                <a:solidFill>
                  <a:srgbClr val="002060"/>
                </a:solidFill>
                <a:latin typeface="Times New Roman" pitchFamily="18" charset="0"/>
                <a:cs typeface="Times New Roman" pitchFamily="18" charset="0"/>
              </a:rPr>
              <a:t>выделить характерные черты развития русского языка в </a:t>
            </a:r>
            <a:r>
              <a:rPr lang="en-US" sz="2400" b="1" dirty="0" smtClean="0">
                <a:solidFill>
                  <a:srgbClr val="002060"/>
                </a:solidFill>
                <a:latin typeface="Times New Roman" pitchFamily="18" charset="0"/>
                <a:cs typeface="Times New Roman" pitchFamily="18" charset="0"/>
              </a:rPr>
              <a:t>XVIII-XX </a:t>
            </a:r>
            <a:r>
              <a:rPr lang="ru-RU" sz="2400" b="1" dirty="0" smtClean="0">
                <a:solidFill>
                  <a:srgbClr val="002060"/>
                </a:solidFill>
                <a:latin typeface="Times New Roman" pitchFamily="18" charset="0"/>
                <a:cs typeface="Times New Roman" pitchFamily="18" charset="0"/>
              </a:rPr>
              <a:t>веках.</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Содержимое 7"/>
          <p:cNvSpPr>
            <a:spLocks noGrp="1"/>
          </p:cNvSpPr>
          <p:nvPr>
            <p:ph idx="1"/>
          </p:nvPr>
        </p:nvSpPr>
        <p:spPr>
          <a:xfrm>
            <a:off x="4929188" y="571500"/>
            <a:ext cx="3900487" cy="5286375"/>
          </a:xfrm>
        </p:spPr>
        <p:txBody>
          <a:bodyPr/>
          <a:lstStyle/>
          <a:p>
            <a:endParaRPr lang="ru-RU" dirty="0" smtClean="0"/>
          </a:p>
        </p:txBody>
      </p:sp>
      <p:sp>
        <p:nvSpPr>
          <p:cNvPr id="31745" name="Текст 8"/>
          <p:cNvSpPr>
            <a:spLocks noGrp="1"/>
          </p:cNvSpPr>
          <p:nvPr>
            <p:ph type="body" sz="half" idx="2"/>
          </p:nvPr>
        </p:nvSpPr>
        <p:spPr>
          <a:xfrm>
            <a:off x="285750" y="642917"/>
            <a:ext cx="4500563" cy="6000771"/>
          </a:xfrm>
        </p:spPr>
        <p:txBody>
          <a:bodyPr>
            <a:normAutofit/>
          </a:bodyPr>
          <a:lstStyle/>
          <a:p>
            <a:r>
              <a:rPr lang="ru-RU" sz="2000" b="1" i="1" dirty="0" smtClean="0">
                <a:solidFill>
                  <a:srgbClr val="002060"/>
                </a:solidFill>
                <a:latin typeface="Times New Roman" pitchFamily="18" charset="0"/>
                <a:cs typeface="Times New Roman" pitchFamily="18" charset="0"/>
              </a:rPr>
              <a:t>«Есть книги, которым суждена не просто долгая жизнь, они не просто памятники науки, это вечные книги. Вечные они потому, что их содержание не подвластно времени, над ними не властны ни социальные, ни политические, ни даже исторические изменения любых масштабов.  </a:t>
            </a:r>
          </a:p>
          <a:p>
            <a:r>
              <a:rPr lang="ru-RU" sz="2000" b="1" i="1" dirty="0" smtClean="0">
                <a:solidFill>
                  <a:srgbClr val="002060"/>
                </a:solidFill>
                <a:latin typeface="Times New Roman" pitchFamily="18" charset="0"/>
                <a:cs typeface="Times New Roman" pitchFamily="18" charset="0"/>
              </a:rPr>
              <a:t>К таким книгам, без сомнения, следует отнести и «Толковый словарь живого великорусского языка» Владимира Ивановича Даля».</a:t>
            </a:r>
          </a:p>
          <a:p>
            <a:pPr algn="r"/>
            <a:r>
              <a:rPr lang="ru-RU" sz="2000" b="1" dirty="0" smtClean="0">
                <a:solidFill>
                  <a:srgbClr val="002060"/>
                </a:solidFill>
                <a:latin typeface="Times New Roman" pitchFamily="18" charset="0"/>
                <a:cs typeface="Times New Roman" pitchFamily="18" charset="0"/>
              </a:rPr>
              <a:t>П.П. </a:t>
            </a:r>
            <a:r>
              <a:rPr lang="ru-RU" sz="2000" b="1" dirty="0" err="1" smtClean="0">
                <a:solidFill>
                  <a:srgbClr val="002060"/>
                </a:solidFill>
                <a:latin typeface="Times New Roman" pitchFamily="18" charset="0"/>
                <a:cs typeface="Times New Roman" pitchFamily="18" charset="0"/>
              </a:rPr>
              <a:t>Червинский</a:t>
            </a:r>
            <a:r>
              <a:rPr lang="ru-RU" sz="2000" b="1" dirty="0" smtClean="0">
                <a:solidFill>
                  <a:srgbClr val="002060"/>
                </a:solidFill>
                <a:latin typeface="Times New Roman" pitchFamily="18" charset="0"/>
                <a:cs typeface="Times New Roman" pitchFamily="18" charset="0"/>
              </a:rPr>
              <a:t>.</a:t>
            </a:r>
          </a:p>
        </p:txBody>
      </p:sp>
      <p:pic>
        <p:nvPicPr>
          <p:cNvPr id="31747" name="Picture 4" descr="http://61.img.avito.st/640x480/2009475561.jpg"/>
          <p:cNvPicPr>
            <a:picLocks noChangeAspect="1" noChangeArrowheads="1"/>
          </p:cNvPicPr>
          <p:nvPr/>
        </p:nvPicPr>
        <p:blipFill>
          <a:blip r:embed="rId2"/>
          <a:srcRect/>
          <a:stretch>
            <a:fillRect/>
          </a:stretch>
        </p:blipFill>
        <p:spPr bwMode="auto">
          <a:xfrm>
            <a:off x="5214938" y="1071563"/>
            <a:ext cx="3500437" cy="4500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ctrTitle"/>
          </p:nvPr>
        </p:nvSpPr>
        <p:spPr>
          <a:xfrm>
            <a:off x="642910" y="857232"/>
            <a:ext cx="7772400" cy="2214578"/>
          </a:xfrm>
        </p:spPr>
        <p:txBody>
          <a:bodyPr>
            <a:normAutofit/>
          </a:bodyPr>
          <a:lstStyle/>
          <a:p>
            <a:pPr fontAlgn="auto">
              <a:spcAft>
                <a:spcPts val="0"/>
              </a:spcAft>
              <a:defRPr/>
            </a:pPr>
            <a:r>
              <a:rPr lang="ru-RU" sz="3200" b="1" dirty="0" smtClean="0">
                <a:solidFill>
                  <a:srgbClr val="002060"/>
                </a:solidFill>
                <a:effectLst/>
                <a:latin typeface="Times New Roman" pitchFamily="18" charset="0"/>
                <a:cs typeface="Times New Roman" pitchFamily="18" charset="0"/>
              </a:rPr>
              <a:t>Русский язык </a:t>
            </a:r>
            <a:r>
              <a:rPr lang="en-US" sz="3200" b="1" dirty="0" smtClean="0">
                <a:solidFill>
                  <a:srgbClr val="002060"/>
                </a:solidFill>
                <a:effectLst/>
                <a:latin typeface="Times New Roman" pitchFamily="18" charset="0"/>
                <a:cs typeface="Times New Roman" pitchFamily="18" charset="0"/>
              </a:rPr>
              <a:t>XX </a:t>
            </a:r>
            <a:r>
              <a:rPr lang="ru-RU" sz="3200" b="1" dirty="0" smtClean="0">
                <a:solidFill>
                  <a:srgbClr val="002060"/>
                </a:solidFill>
                <a:effectLst/>
                <a:latin typeface="Times New Roman" pitchFamily="18" charset="0"/>
                <a:cs typeface="Times New Roman" pitchFamily="18" charset="0"/>
              </a:rPr>
              <a:t>века.</a:t>
            </a:r>
            <a:endParaRPr lang="ru-RU" sz="3200" b="1" dirty="0">
              <a:solidFill>
                <a:srgbClr val="002060"/>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457200" y="274638"/>
            <a:ext cx="8229600" cy="725470"/>
          </a:xfrm>
        </p:spPr>
        <p:txBody>
          <a:bodyPr>
            <a:noAutofit/>
          </a:bodyPr>
          <a:lstStyle/>
          <a:p>
            <a:pPr fontAlgn="auto">
              <a:spcAft>
                <a:spcPts val="0"/>
              </a:spcAft>
              <a:defRPr/>
            </a:pPr>
            <a:r>
              <a:rPr lang="ru-RU" sz="2400" b="1" dirty="0" smtClean="0">
                <a:solidFill>
                  <a:srgbClr val="C00000"/>
                </a:solidFill>
                <a:effectLst/>
                <a:latin typeface="Times New Roman" pitchFamily="18" charset="0"/>
                <a:cs typeface="Times New Roman" pitchFamily="18" charset="0"/>
              </a:rPr>
              <a:t>Развитие русского языка  с октября 1917 года </a:t>
            </a:r>
            <a:br>
              <a:rPr lang="ru-RU" sz="2400" b="1" dirty="0" smtClean="0">
                <a:solidFill>
                  <a:srgbClr val="C00000"/>
                </a:solidFill>
                <a:effectLst/>
                <a:latin typeface="Times New Roman" pitchFamily="18" charset="0"/>
                <a:cs typeface="Times New Roman" pitchFamily="18" charset="0"/>
              </a:rPr>
            </a:br>
            <a:r>
              <a:rPr lang="ru-RU" sz="2400" b="1" dirty="0" smtClean="0">
                <a:solidFill>
                  <a:srgbClr val="C00000"/>
                </a:solidFill>
                <a:effectLst/>
                <a:latin typeface="Times New Roman" pitchFamily="18" charset="0"/>
                <a:cs typeface="Times New Roman" pitchFamily="18" charset="0"/>
              </a:rPr>
              <a:t>по апрель 1985 года </a:t>
            </a:r>
            <a:endParaRPr lang="ru-RU" sz="2400" b="1" dirty="0">
              <a:solidFill>
                <a:srgbClr val="C00000"/>
              </a:solidFill>
              <a:effectLst/>
              <a:latin typeface="Times New Roman" pitchFamily="18" charset="0"/>
              <a:cs typeface="Times New Roman" pitchFamily="18" charset="0"/>
            </a:endParaRPr>
          </a:p>
        </p:txBody>
      </p:sp>
      <p:sp>
        <p:nvSpPr>
          <p:cNvPr id="33794" name="Содержимое 12"/>
          <p:cNvSpPr>
            <a:spLocks noGrp="1"/>
          </p:cNvSpPr>
          <p:nvPr>
            <p:ph sz="half" idx="2"/>
          </p:nvPr>
        </p:nvSpPr>
        <p:spPr>
          <a:xfrm>
            <a:off x="214313" y="1143000"/>
            <a:ext cx="3714750" cy="4000500"/>
          </a:xfrm>
        </p:spPr>
        <p:txBody>
          <a:bodyPr/>
          <a:lstStyle/>
          <a:p>
            <a:endParaRPr lang="ru-RU" dirty="0" smtClean="0"/>
          </a:p>
        </p:txBody>
      </p:sp>
      <p:sp>
        <p:nvSpPr>
          <p:cNvPr id="33795" name="Содержимое 10"/>
          <p:cNvSpPr>
            <a:spLocks noGrp="1"/>
          </p:cNvSpPr>
          <p:nvPr>
            <p:ph sz="quarter" idx="4"/>
          </p:nvPr>
        </p:nvSpPr>
        <p:spPr>
          <a:xfrm>
            <a:off x="4286250" y="1214438"/>
            <a:ext cx="4500563" cy="5072062"/>
          </a:xfrm>
        </p:spPr>
        <p:txBody>
          <a:bodyPr>
            <a:normAutofit lnSpcReduction="10000"/>
          </a:bodyPr>
          <a:lstStyle/>
          <a:p>
            <a:pPr>
              <a:buFont typeface="Wingdings" pitchFamily="2" charset="2"/>
              <a:buChar char="Ø"/>
            </a:pPr>
            <a:r>
              <a:rPr lang="ru-RU" sz="2800" b="1" dirty="0" smtClean="0">
                <a:solidFill>
                  <a:srgbClr val="002060"/>
                </a:solidFill>
                <a:latin typeface="Times New Roman" pitchFamily="18" charset="0"/>
                <a:cs typeface="Times New Roman" pitchFamily="18" charset="0"/>
              </a:rPr>
              <a:t>многие слова уходят в пассив;</a:t>
            </a:r>
          </a:p>
          <a:p>
            <a:pPr>
              <a:buFont typeface="Wingdings" pitchFamily="2" charset="2"/>
              <a:buChar char="Ø"/>
            </a:pPr>
            <a:r>
              <a:rPr lang="ru-RU" sz="2800" b="1" dirty="0" smtClean="0">
                <a:solidFill>
                  <a:srgbClr val="002060"/>
                </a:solidFill>
                <a:latin typeface="Times New Roman" pitchFamily="18" charset="0"/>
                <a:cs typeface="Times New Roman" pitchFamily="18" charset="0"/>
              </a:rPr>
              <a:t>появляются новые слова;</a:t>
            </a:r>
          </a:p>
          <a:p>
            <a:pPr>
              <a:buFont typeface="Wingdings" pitchFamily="2" charset="2"/>
              <a:buChar char="Ø"/>
            </a:pPr>
            <a:r>
              <a:rPr lang="ru-RU" sz="2800" b="1" dirty="0" smtClean="0">
                <a:solidFill>
                  <a:srgbClr val="002060"/>
                </a:solidFill>
                <a:latin typeface="Times New Roman" pitchFamily="18" charset="0"/>
                <a:cs typeface="Times New Roman" pitchFamily="18" charset="0"/>
              </a:rPr>
              <a:t>«наводнение» казенными сокращениями;</a:t>
            </a:r>
          </a:p>
          <a:p>
            <a:pPr>
              <a:buFont typeface="Wingdings" pitchFamily="2" charset="2"/>
              <a:buChar char="Ø"/>
            </a:pPr>
            <a:r>
              <a:rPr lang="ru-RU" sz="2800" b="1" dirty="0" smtClean="0">
                <a:solidFill>
                  <a:srgbClr val="002060"/>
                </a:solidFill>
                <a:latin typeface="Times New Roman" pitchFamily="18" charset="0"/>
                <a:cs typeface="Times New Roman" pitchFamily="18" charset="0"/>
              </a:rPr>
              <a:t>интерференция (взаимодействие) противопоставленного;</a:t>
            </a:r>
          </a:p>
          <a:p>
            <a:pPr>
              <a:buFont typeface="Wingdings" pitchFamily="2" charset="2"/>
              <a:buChar char="Ø"/>
            </a:pPr>
            <a:r>
              <a:rPr lang="ru-RU" sz="2800" b="1" dirty="0" smtClean="0">
                <a:solidFill>
                  <a:srgbClr val="002060"/>
                </a:solidFill>
                <a:latin typeface="Times New Roman" pitchFamily="18" charset="0"/>
                <a:cs typeface="Times New Roman" pitchFamily="18" charset="0"/>
              </a:rPr>
              <a:t>замена старых названий.</a:t>
            </a:r>
          </a:p>
          <a:p>
            <a:pPr>
              <a:buFont typeface="Wingdings 2" pitchFamily="18" charset="2"/>
              <a:buNone/>
            </a:pPr>
            <a:endParaRPr lang="ru-RU" sz="2000" dirty="0" smtClean="0">
              <a:cs typeface="Times New Roman" pitchFamily="18" charset="0"/>
            </a:endParaRPr>
          </a:p>
        </p:txBody>
      </p:sp>
      <p:pic>
        <p:nvPicPr>
          <p:cNvPr id="33796" name="Picture 4" descr="https://pp.vk.me/c629129/v629129850/19508/vmhuAjqfacY.jpg"/>
          <p:cNvPicPr>
            <a:picLocks noChangeAspect="1" noChangeArrowheads="1"/>
          </p:cNvPicPr>
          <p:nvPr/>
        </p:nvPicPr>
        <p:blipFill>
          <a:blip r:embed="rId2"/>
          <a:srcRect/>
          <a:stretch>
            <a:fillRect/>
          </a:stretch>
        </p:blipFill>
        <p:spPr bwMode="auto">
          <a:xfrm>
            <a:off x="214282" y="1785926"/>
            <a:ext cx="3571875"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0"/>
          <p:cNvSpPr>
            <a:spLocks noGrp="1"/>
          </p:cNvSpPr>
          <p:nvPr>
            <p:ph type="title"/>
          </p:nvPr>
        </p:nvSpPr>
        <p:spPr>
          <a:xfrm>
            <a:off x="571472" y="428604"/>
            <a:ext cx="8229600" cy="1214446"/>
          </a:xfrm>
        </p:spPr>
        <p:txBody>
          <a:bodyPr>
            <a:noAutofit/>
          </a:bodyPr>
          <a:lstStyle/>
          <a:p>
            <a:pPr fontAlgn="auto">
              <a:spcAft>
                <a:spcPts val="0"/>
              </a:spcAft>
              <a:defRPr/>
            </a:pPr>
            <a:r>
              <a:rPr lang="ru-RU" sz="2800" b="1" dirty="0" smtClean="0">
                <a:solidFill>
                  <a:srgbClr val="002060"/>
                </a:solidFill>
                <a:effectLst/>
                <a:latin typeface="Times New Roman" pitchFamily="18" charset="0"/>
                <a:cs typeface="Times New Roman" pitchFamily="18" charset="0"/>
              </a:rPr>
              <a:t>Интерференция противопоставленного в средствах массовой коммуникации по параметрам:</a:t>
            </a:r>
            <a:endParaRPr lang="ru-RU" sz="2800" b="1" dirty="0">
              <a:solidFill>
                <a:srgbClr val="002060"/>
              </a:solidFill>
              <a:effectLst/>
              <a:latin typeface="Times New Roman" pitchFamily="18" charset="0"/>
              <a:cs typeface="Times New Roman" pitchFamily="18" charset="0"/>
            </a:endParaRPr>
          </a:p>
        </p:txBody>
      </p:sp>
      <p:pic>
        <p:nvPicPr>
          <p:cNvPr id="34818" name="Picture 2" descr="http://cs625622.vk.me/v625622500/126f5/P7rJacJhv5Q.jpg"/>
          <p:cNvPicPr>
            <a:picLocks noGrp="1" noChangeAspect="1" noChangeArrowheads="1"/>
          </p:cNvPicPr>
          <p:nvPr>
            <p:ph sz="half" idx="1"/>
          </p:nvPr>
        </p:nvPicPr>
        <p:blipFill>
          <a:blip r:embed="rId2"/>
          <a:srcRect/>
          <a:stretch>
            <a:fillRect/>
          </a:stretch>
        </p:blipFill>
        <p:spPr>
          <a:xfrm>
            <a:off x="357158" y="1857364"/>
            <a:ext cx="3143250" cy="4000500"/>
          </a:xfrm>
        </p:spPr>
      </p:pic>
      <p:sp>
        <p:nvSpPr>
          <p:cNvPr id="34819" name="Содержимое 11"/>
          <p:cNvSpPr>
            <a:spLocks noGrp="1"/>
          </p:cNvSpPr>
          <p:nvPr>
            <p:ph sz="half" idx="2"/>
          </p:nvPr>
        </p:nvSpPr>
        <p:spPr>
          <a:xfrm>
            <a:off x="3786188" y="1428750"/>
            <a:ext cx="5072062" cy="4697413"/>
          </a:xfrm>
        </p:spPr>
        <p:txBody>
          <a:bodyPr/>
          <a:lstStyle/>
          <a:p>
            <a:pPr>
              <a:buFont typeface="Wingdings 2" pitchFamily="18" charset="2"/>
              <a:buNone/>
            </a:pPr>
            <a:endParaRPr lang="ru-RU" u="sng" dirty="0" smtClean="0">
              <a:cs typeface="Times New Roman" pitchFamily="18" charset="0"/>
            </a:endParaRPr>
          </a:p>
          <a:p>
            <a:pPr>
              <a:buFont typeface="Wingdings 2" pitchFamily="18" charset="2"/>
              <a:buNone/>
            </a:pPr>
            <a:r>
              <a:rPr lang="ru-RU" b="1" u="sng" dirty="0" smtClean="0">
                <a:solidFill>
                  <a:srgbClr val="002060"/>
                </a:solidFill>
                <a:latin typeface="Times New Roman" pitchFamily="18" charset="0"/>
                <a:cs typeface="Times New Roman" pitchFamily="18" charset="0"/>
              </a:rPr>
              <a:t>у нас </a:t>
            </a:r>
            <a:r>
              <a:rPr lang="ru-RU" dirty="0" smtClean="0">
                <a:solidFill>
                  <a:srgbClr val="002060"/>
                </a:solidFill>
                <a:latin typeface="Times New Roman" pitchFamily="18" charset="0"/>
                <a:cs typeface="Times New Roman" pitchFamily="18" charset="0"/>
              </a:rPr>
              <a:t>(идеологически близкое, нравственное, партийное, идейное);</a:t>
            </a:r>
          </a:p>
          <a:p>
            <a:pPr>
              <a:buFont typeface="Wingdings 2" pitchFamily="18" charset="2"/>
              <a:buNone/>
            </a:pPr>
            <a:r>
              <a:rPr lang="ru-RU" b="1" u="sng" dirty="0" smtClean="0">
                <a:solidFill>
                  <a:srgbClr val="002060"/>
                </a:solidFill>
                <a:latin typeface="Times New Roman" pitchFamily="18" charset="0"/>
                <a:cs typeface="Times New Roman" pitchFamily="18" charset="0"/>
              </a:rPr>
              <a:t>у них </a:t>
            </a:r>
            <a:r>
              <a:rPr lang="ru-RU" dirty="0" smtClean="0">
                <a:solidFill>
                  <a:srgbClr val="002060"/>
                </a:solidFill>
                <a:latin typeface="Times New Roman" pitchFamily="18" charset="0"/>
                <a:cs typeface="Times New Roman" pitchFamily="18" charset="0"/>
              </a:rPr>
              <a:t>(идеологически чуждое, безнравственное, антипартийное, безыдейное).</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9"/>
          <p:cNvSpPr>
            <a:spLocks noGrp="1"/>
          </p:cNvSpPr>
          <p:nvPr>
            <p:ph type="title"/>
          </p:nvPr>
        </p:nvSpPr>
        <p:spPr>
          <a:xfrm>
            <a:off x="457200" y="274638"/>
            <a:ext cx="8229600" cy="868346"/>
          </a:xfrm>
        </p:spPr>
        <p:txBody>
          <a:bodyPr>
            <a:noAutofit/>
          </a:bodyPr>
          <a:lstStyle/>
          <a:p>
            <a:pPr fontAlgn="auto">
              <a:spcAft>
                <a:spcPts val="0"/>
              </a:spcAft>
              <a:defRPr/>
            </a:pPr>
            <a:r>
              <a:rPr lang="ru-RU" sz="2800" b="1" dirty="0" smtClean="0">
                <a:solidFill>
                  <a:srgbClr val="002060"/>
                </a:solidFill>
                <a:effectLst/>
                <a:latin typeface="Times New Roman" pitchFamily="18" charset="0"/>
                <a:cs typeface="Times New Roman" pitchFamily="18" charset="0"/>
              </a:rPr>
              <a:t>Интерференция противопоставленного в лингвистических словарях</a:t>
            </a:r>
            <a:endParaRPr lang="ru-RU" sz="2800" b="1" dirty="0">
              <a:solidFill>
                <a:srgbClr val="002060"/>
              </a:solidFill>
              <a:effectLst/>
              <a:latin typeface="Times New Roman" pitchFamily="18" charset="0"/>
              <a:cs typeface="Times New Roman" pitchFamily="18" charset="0"/>
            </a:endParaRPr>
          </a:p>
        </p:txBody>
      </p:sp>
      <p:sp>
        <p:nvSpPr>
          <p:cNvPr id="11" name="Текст 10"/>
          <p:cNvSpPr>
            <a:spLocks noGrp="1"/>
          </p:cNvSpPr>
          <p:nvPr>
            <p:ph type="body" idx="1"/>
          </p:nvPr>
        </p:nvSpPr>
        <p:spPr/>
        <p:txBody>
          <a:bodyPr>
            <a:normAutofit/>
          </a:bodyPr>
          <a:lstStyle/>
          <a:p>
            <a:pPr fontAlgn="auto">
              <a:spcAft>
                <a:spcPts val="0"/>
              </a:spcAft>
              <a:buClr>
                <a:schemeClr val="tx1">
                  <a:shade val="95000"/>
                </a:schemeClr>
              </a:buClr>
              <a:buFont typeface="Wingdings 2"/>
              <a:buNone/>
              <a:defRPr/>
            </a:pPr>
            <a:endParaRPr lang="ru-RU"/>
          </a:p>
        </p:txBody>
      </p:sp>
      <p:sp>
        <p:nvSpPr>
          <p:cNvPr id="35844" name="Содержимое 11"/>
          <p:cNvSpPr>
            <a:spLocks noGrp="1"/>
          </p:cNvSpPr>
          <p:nvPr>
            <p:ph sz="half" idx="2"/>
          </p:nvPr>
        </p:nvSpPr>
        <p:spPr>
          <a:xfrm>
            <a:off x="457200" y="1071546"/>
            <a:ext cx="3971925" cy="5054617"/>
          </a:xfrm>
        </p:spPr>
        <p:txBody>
          <a:bodyPr/>
          <a:lstStyle/>
          <a:p>
            <a:endParaRPr lang="ru-RU" dirty="0" smtClean="0"/>
          </a:p>
          <a:p>
            <a:endParaRPr lang="ru-RU" dirty="0" smtClean="0"/>
          </a:p>
        </p:txBody>
      </p:sp>
      <p:sp>
        <p:nvSpPr>
          <p:cNvPr id="13" name="Текст 12"/>
          <p:cNvSpPr>
            <a:spLocks noGrp="1"/>
          </p:cNvSpPr>
          <p:nvPr>
            <p:ph type="body" sz="quarter" idx="3"/>
          </p:nvPr>
        </p:nvSpPr>
        <p:spPr>
          <a:xfrm>
            <a:off x="4645025" y="1535113"/>
            <a:ext cx="4041775" cy="107950"/>
          </a:xfrm>
        </p:spPr>
        <p:txBody>
          <a:bodyPr>
            <a:normAutofit fontScale="25000" lnSpcReduction="20000"/>
          </a:bodyPr>
          <a:lstStyle/>
          <a:p>
            <a:pPr fontAlgn="auto">
              <a:spcAft>
                <a:spcPts val="0"/>
              </a:spcAft>
              <a:buClr>
                <a:schemeClr val="tx1">
                  <a:shade val="95000"/>
                </a:schemeClr>
              </a:buClr>
              <a:buFont typeface="Wingdings 2"/>
              <a:buNone/>
              <a:defRPr/>
            </a:pPr>
            <a:endParaRPr lang="ru-RU" dirty="0" smtClean="0"/>
          </a:p>
          <a:p>
            <a:pPr fontAlgn="auto">
              <a:spcAft>
                <a:spcPts val="0"/>
              </a:spcAft>
              <a:buClr>
                <a:schemeClr val="tx1">
                  <a:shade val="95000"/>
                </a:schemeClr>
              </a:buClr>
              <a:buFont typeface="Wingdings 2"/>
              <a:buNone/>
              <a:defRPr/>
            </a:pPr>
            <a:endParaRPr lang="ru-RU" dirty="0"/>
          </a:p>
        </p:txBody>
      </p:sp>
      <p:sp>
        <p:nvSpPr>
          <p:cNvPr id="14" name="Содержимое 13"/>
          <p:cNvSpPr>
            <a:spLocks noGrp="1"/>
          </p:cNvSpPr>
          <p:nvPr>
            <p:ph sz="quarter" idx="4"/>
          </p:nvPr>
        </p:nvSpPr>
        <p:spPr>
          <a:xfrm>
            <a:off x="4071934" y="1357298"/>
            <a:ext cx="4643470" cy="4483100"/>
          </a:xfrm>
        </p:spPr>
        <p:txBody>
          <a:bodyPr anchor="ctr">
            <a:normAutofit/>
          </a:bodyPr>
          <a:lstStyle/>
          <a:p>
            <a:pPr marL="548640" indent="-411480" fontAlgn="auto">
              <a:spcAft>
                <a:spcPts val="0"/>
              </a:spcAft>
              <a:buClr>
                <a:schemeClr val="tx1">
                  <a:shade val="95000"/>
                </a:schemeClr>
              </a:buClr>
              <a:buFont typeface="Wingdings 2"/>
              <a:buNone/>
              <a:defRPr/>
            </a:pPr>
            <a:r>
              <a:rPr lang="ru-RU" sz="2800" b="1" dirty="0" smtClean="0">
                <a:solidFill>
                  <a:srgbClr val="002060"/>
                </a:solidFill>
                <a:latin typeface="Times New Roman" pitchFamily="18" charset="0"/>
                <a:cs typeface="Times New Roman" pitchFamily="18" charset="0"/>
              </a:rPr>
              <a:t>Богема-</a:t>
            </a:r>
            <a:r>
              <a:rPr lang="ru-RU" sz="2800" dirty="0" smtClean="0">
                <a:solidFill>
                  <a:srgbClr val="002060"/>
                </a:solidFill>
                <a:latin typeface="Times New Roman" pitchFamily="18" charset="0"/>
                <a:cs typeface="Times New Roman" pitchFamily="18" charset="0"/>
              </a:rPr>
              <a:t>  </a:t>
            </a:r>
            <a:r>
              <a:rPr lang="ru-RU" sz="2800" u="sng" dirty="0">
                <a:solidFill>
                  <a:srgbClr val="002060"/>
                </a:solidFill>
                <a:latin typeface="Times New Roman" pitchFamily="18" charset="0"/>
                <a:cs typeface="Times New Roman" pitchFamily="18" charset="0"/>
              </a:rPr>
              <a:t>в</a:t>
            </a:r>
            <a:r>
              <a:rPr lang="ru-RU" sz="2800" u="sng" dirty="0" smtClean="0">
                <a:solidFill>
                  <a:srgbClr val="002060"/>
                </a:solidFill>
                <a:latin typeface="Times New Roman" pitchFamily="18" charset="0"/>
                <a:cs typeface="Times New Roman" pitchFamily="18" charset="0"/>
              </a:rPr>
              <a:t> </a:t>
            </a:r>
            <a:r>
              <a:rPr lang="ru-RU" sz="2800" u="sng" dirty="0" err="1" smtClean="0">
                <a:solidFill>
                  <a:srgbClr val="002060"/>
                </a:solidFill>
                <a:latin typeface="Times New Roman" pitchFamily="18" charset="0"/>
                <a:cs typeface="Times New Roman" pitchFamily="18" charset="0"/>
              </a:rPr>
              <a:t>бурж</a:t>
            </a:r>
            <a:r>
              <a:rPr lang="ru-RU" sz="2800" u="sng" dirty="0" smtClean="0">
                <a:solidFill>
                  <a:srgbClr val="002060"/>
                </a:solidFill>
                <a:latin typeface="Times New Roman" pitchFamily="18" charset="0"/>
                <a:cs typeface="Times New Roman" pitchFamily="18" charset="0"/>
              </a:rPr>
              <a:t>. обществе </a:t>
            </a:r>
            <a:r>
              <a:rPr lang="ru-RU" sz="2800" dirty="0" smtClean="0">
                <a:solidFill>
                  <a:srgbClr val="002060"/>
                </a:solidFill>
                <a:latin typeface="Times New Roman" pitchFamily="18" charset="0"/>
                <a:cs typeface="Times New Roman" pitchFamily="18" charset="0"/>
              </a:rPr>
              <a:t>интеллигенция, не имеющая устойчивого  материального обеспечения и постоянного места жительства (преимущественно актеры, музыканты и пр.)</a:t>
            </a:r>
            <a:endParaRPr lang="ru-RU" sz="2800" dirty="0">
              <a:solidFill>
                <a:srgbClr val="002060"/>
              </a:solidFill>
              <a:latin typeface="Times New Roman" pitchFamily="18" charset="0"/>
              <a:cs typeface="Times New Roman" pitchFamily="18" charset="0"/>
            </a:endParaRPr>
          </a:p>
        </p:txBody>
      </p:sp>
      <p:pic>
        <p:nvPicPr>
          <p:cNvPr id="35846" name="Picture 4" descr="http://image.politiko.ua/f/group_photo/3098-1655437.jpg"/>
          <p:cNvPicPr>
            <a:picLocks noChangeAspect="1" noChangeArrowheads="1"/>
          </p:cNvPicPr>
          <p:nvPr/>
        </p:nvPicPr>
        <p:blipFill>
          <a:blip r:embed="rId2"/>
          <a:srcRect/>
          <a:stretch>
            <a:fillRect/>
          </a:stretch>
        </p:blipFill>
        <p:spPr bwMode="auto">
          <a:xfrm rot="-311048">
            <a:off x="392668" y="1361102"/>
            <a:ext cx="3360737" cy="2519363"/>
          </a:xfrm>
          <a:prstGeom prst="rect">
            <a:avLst/>
          </a:prstGeom>
          <a:noFill/>
          <a:ln w="9525">
            <a:noFill/>
            <a:miter lim="800000"/>
            <a:headEnd/>
            <a:tailEnd/>
          </a:ln>
        </p:spPr>
      </p:pic>
      <p:pic>
        <p:nvPicPr>
          <p:cNvPr id="35847" name="Picture 2" descr="http://aceka.ru/i/full1353741225.jpg"/>
          <p:cNvPicPr>
            <a:picLocks noChangeAspect="1" noChangeArrowheads="1"/>
          </p:cNvPicPr>
          <p:nvPr/>
        </p:nvPicPr>
        <p:blipFill>
          <a:blip r:embed="rId3"/>
          <a:srcRect/>
          <a:stretch>
            <a:fillRect/>
          </a:stretch>
        </p:blipFill>
        <p:spPr bwMode="auto">
          <a:xfrm rot="-574584">
            <a:off x="424959" y="3994686"/>
            <a:ext cx="3530333" cy="19696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Заголовок 27"/>
          <p:cNvSpPr>
            <a:spLocks noGrp="1"/>
          </p:cNvSpPr>
          <p:nvPr>
            <p:ph type="title"/>
          </p:nvPr>
        </p:nvSpPr>
        <p:spPr>
          <a:xfrm>
            <a:off x="457200" y="274638"/>
            <a:ext cx="8229600" cy="1511288"/>
          </a:xfrm>
        </p:spPr>
        <p:txBody>
          <a:bodyPr>
            <a:noAutofit/>
          </a:bodyPr>
          <a:lstStyle/>
          <a:p>
            <a:pPr fontAlgn="auto">
              <a:spcAft>
                <a:spcPts val="0"/>
              </a:spcAft>
              <a:defRPr/>
            </a:pPr>
            <a:r>
              <a:rPr lang="ru-RU" sz="2400" b="1" dirty="0" smtClean="0">
                <a:solidFill>
                  <a:srgbClr val="002060"/>
                </a:solidFill>
                <a:effectLst/>
                <a:latin typeface="Times New Roman" pitchFamily="18" charset="0"/>
                <a:cs typeface="Times New Roman" pitchFamily="18" charset="0"/>
              </a:rPr>
              <a:t>Постоянное использование определений советский привнесло в его лексическое значение </a:t>
            </a:r>
            <a:r>
              <a:rPr lang="ru-RU" sz="2400" b="1" dirty="0" err="1" smtClean="0">
                <a:solidFill>
                  <a:srgbClr val="002060"/>
                </a:solidFill>
                <a:effectLst/>
                <a:latin typeface="Times New Roman" pitchFamily="18" charset="0"/>
                <a:cs typeface="Times New Roman" pitchFamily="18" charset="0"/>
              </a:rPr>
              <a:t>оценочность</a:t>
            </a:r>
            <a:r>
              <a:rPr lang="ru-RU" sz="2400" b="1" dirty="0" smtClean="0">
                <a:solidFill>
                  <a:srgbClr val="002060"/>
                </a:solidFill>
                <a:effectLst/>
                <a:latin typeface="Times New Roman" pitchFamily="18" charset="0"/>
                <a:cs typeface="Times New Roman" pitchFamily="18" charset="0"/>
              </a:rPr>
              <a:t> — «лучший» : </a:t>
            </a:r>
            <a:r>
              <a:rPr lang="ru-RU" sz="2400" b="1" i="1" dirty="0" smtClean="0">
                <a:solidFill>
                  <a:srgbClr val="002060"/>
                </a:solidFill>
                <a:effectLst/>
                <a:latin typeface="Times New Roman" pitchFamily="18" charset="0"/>
                <a:cs typeface="Times New Roman" pitchFamily="18" charset="0"/>
              </a:rPr>
              <a:t>советский человек, советский учитель,</a:t>
            </a:r>
            <a:br>
              <a:rPr lang="ru-RU" sz="2400" b="1" i="1" dirty="0" smtClean="0">
                <a:solidFill>
                  <a:srgbClr val="002060"/>
                </a:solidFill>
                <a:effectLst/>
                <a:latin typeface="Times New Roman" pitchFamily="18" charset="0"/>
                <a:cs typeface="Times New Roman" pitchFamily="18" charset="0"/>
              </a:rPr>
            </a:br>
            <a:r>
              <a:rPr lang="ru-RU" sz="2400" b="1" i="1" dirty="0" smtClean="0">
                <a:solidFill>
                  <a:srgbClr val="002060"/>
                </a:solidFill>
                <a:effectLst/>
                <a:latin typeface="Times New Roman" pitchFamily="18" charset="0"/>
                <a:cs typeface="Times New Roman" pitchFamily="18" charset="0"/>
              </a:rPr>
              <a:t> советская молодежь.</a:t>
            </a:r>
            <a:endParaRPr lang="ru-RU" sz="2400" b="1" i="1" dirty="0">
              <a:solidFill>
                <a:srgbClr val="002060"/>
              </a:solidFill>
              <a:effectLst/>
              <a:latin typeface="Times New Roman" pitchFamily="18" charset="0"/>
              <a:cs typeface="Times New Roman" pitchFamily="18" charset="0"/>
            </a:endParaRPr>
          </a:p>
        </p:txBody>
      </p:sp>
      <p:sp>
        <p:nvSpPr>
          <p:cNvPr id="36866" name="Содержимое 35"/>
          <p:cNvSpPr>
            <a:spLocks noGrp="1"/>
          </p:cNvSpPr>
          <p:nvPr>
            <p:ph idx="1"/>
          </p:nvPr>
        </p:nvSpPr>
        <p:spPr>
          <a:xfrm>
            <a:off x="457200" y="2000251"/>
            <a:ext cx="8229600" cy="4000518"/>
          </a:xfrm>
        </p:spPr>
        <p:txBody>
          <a:bodyPr/>
          <a:lstStyle/>
          <a:p>
            <a:endParaRPr lang="ru-RU" dirty="0" smtClean="0"/>
          </a:p>
        </p:txBody>
      </p:sp>
      <p:pic>
        <p:nvPicPr>
          <p:cNvPr id="36867" name="Picture 8" descr="http://img.nn.ru/forum350/0/data/forum/images/2015-02/113029157-1329381344_kino-ussr_ru-semya018.jpg"/>
          <p:cNvPicPr>
            <a:picLocks noChangeAspect="1" noChangeArrowheads="1"/>
          </p:cNvPicPr>
          <p:nvPr/>
        </p:nvPicPr>
        <p:blipFill>
          <a:blip r:embed="rId2"/>
          <a:srcRect/>
          <a:stretch>
            <a:fillRect/>
          </a:stretch>
        </p:blipFill>
        <p:spPr bwMode="auto">
          <a:xfrm>
            <a:off x="5143504" y="2071678"/>
            <a:ext cx="3500437" cy="3429024"/>
          </a:xfrm>
          <a:prstGeom prst="rect">
            <a:avLst/>
          </a:prstGeom>
          <a:noFill/>
          <a:ln w="9525">
            <a:noFill/>
            <a:miter lim="800000"/>
            <a:headEnd/>
            <a:tailEnd/>
          </a:ln>
        </p:spPr>
      </p:pic>
      <p:pic>
        <p:nvPicPr>
          <p:cNvPr id="36868" name="Picture 10" descr="http://www.playcast.ru/uploads/2014/04/11/8196154.jpg"/>
          <p:cNvPicPr>
            <a:picLocks noChangeAspect="1" noChangeArrowheads="1"/>
          </p:cNvPicPr>
          <p:nvPr/>
        </p:nvPicPr>
        <p:blipFill>
          <a:blip r:embed="rId3"/>
          <a:srcRect/>
          <a:stretch>
            <a:fillRect/>
          </a:stretch>
        </p:blipFill>
        <p:spPr bwMode="auto">
          <a:xfrm>
            <a:off x="500063" y="2000250"/>
            <a:ext cx="4214812" cy="3500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0"/>
          <p:cNvSpPr>
            <a:spLocks noGrp="1"/>
          </p:cNvSpPr>
          <p:nvPr>
            <p:ph type="title"/>
          </p:nvPr>
        </p:nvSpPr>
        <p:spPr>
          <a:xfrm>
            <a:off x="428596" y="285728"/>
            <a:ext cx="8229600" cy="1071570"/>
          </a:xfrm>
        </p:spPr>
        <p:txBody>
          <a:bodyPr>
            <a:noAutofit/>
          </a:bodyPr>
          <a:lstStyle/>
          <a:p>
            <a:pPr fontAlgn="auto">
              <a:spcAft>
                <a:spcPts val="0"/>
              </a:spcAft>
              <a:defRPr/>
            </a:pPr>
            <a:r>
              <a:rPr lang="ru-RU" sz="2400" b="1" dirty="0" smtClean="0">
                <a:solidFill>
                  <a:srgbClr val="002060"/>
                </a:solidFill>
                <a:effectLst/>
                <a:latin typeface="Times New Roman" pitchFamily="18" charset="0"/>
                <a:cs typeface="Times New Roman" pitchFamily="18" charset="0"/>
              </a:rPr>
              <a:t>Образование новых наименований с целью формирования не только массового сознания, но и самого общества</a:t>
            </a:r>
            <a:endParaRPr lang="ru-RU" sz="2400" b="1" dirty="0">
              <a:solidFill>
                <a:srgbClr val="002060"/>
              </a:solidFill>
              <a:effectLst/>
              <a:latin typeface="Times New Roman" pitchFamily="18" charset="0"/>
              <a:cs typeface="Times New Roman" pitchFamily="18" charset="0"/>
            </a:endParaRPr>
          </a:p>
        </p:txBody>
      </p:sp>
      <p:sp>
        <p:nvSpPr>
          <p:cNvPr id="37890" name="Содержимое 11"/>
          <p:cNvSpPr>
            <a:spLocks noGrp="1"/>
          </p:cNvSpPr>
          <p:nvPr>
            <p:ph idx="1"/>
          </p:nvPr>
        </p:nvSpPr>
        <p:spPr/>
        <p:txBody>
          <a:bodyPr/>
          <a:lstStyle/>
          <a:p>
            <a:r>
              <a:rPr lang="ru-RU" smtClean="0"/>
              <a:t>                                       </a:t>
            </a:r>
          </a:p>
        </p:txBody>
      </p:sp>
      <p:sp>
        <p:nvSpPr>
          <p:cNvPr id="37891" name="AutoShape 2" descr="http://leonidbrezhnev.narod.ru/Plokati_big/Br_265.jpg"/>
          <p:cNvSpPr>
            <a:spLocks noChangeAspect="1" noChangeArrowheads="1"/>
          </p:cNvSpPr>
          <p:nvPr/>
        </p:nvSpPr>
        <p:spPr bwMode="auto">
          <a:xfrm>
            <a:off x="63500" y="-136525"/>
            <a:ext cx="304800" cy="304800"/>
          </a:xfrm>
          <a:prstGeom prst="rect">
            <a:avLst/>
          </a:prstGeom>
          <a:noFill/>
          <a:ln w="9525">
            <a:noFill/>
            <a:miter lim="800000"/>
            <a:headEnd/>
            <a:tailEnd/>
          </a:ln>
        </p:spPr>
        <p:txBody>
          <a:bodyPr/>
          <a:lstStyle/>
          <a:p>
            <a:endParaRPr lang="ru-RU">
              <a:latin typeface="Times New Roman" pitchFamily="18" charset="0"/>
            </a:endParaRPr>
          </a:p>
        </p:txBody>
      </p:sp>
      <p:pic>
        <p:nvPicPr>
          <p:cNvPr id="37892" name="Picture 4" descr="http://www.e1.ru/news/images/287/028/287028/300x217_reklama_rabota.jpg"/>
          <p:cNvPicPr>
            <a:picLocks noChangeAspect="1" noChangeArrowheads="1"/>
          </p:cNvPicPr>
          <p:nvPr/>
        </p:nvPicPr>
        <p:blipFill>
          <a:blip r:embed="rId3"/>
          <a:srcRect/>
          <a:stretch>
            <a:fillRect/>
          </a:stretch>
        </p:blipFill>
        <p:spPr bwMode="auto">
          <a:xfrm>
            <a:off x="642910" y="1714488"/>
            <a:ext cx="2990850" cy="1873250"/>
          </a:xfrm>
          <a:prstGeom prst="rect">
            <a:avLst/>
          </a:prstGeom>
          <a:noFill/>
          <a:ln w="9525">
            <a:noFill/>
            <a:miter lim="800000"/>
            <a:headEnd/>
            <a:tailEnd/>
          </a:ln>
        </p:spPr>
      </p:pic>
      <p:pic>
        <p:nvPicPr>
          <p:cNvPr id="37893" name="Picture 8" descr="http://cp14.nevsepic.com.ua/183/18258/thumbs/1384986199-1985aktual-29.jpg"/>
          <p:cNvPicPr>
            <a:picLocks noChangeAspect="1" noChangeArrowheads="1"/>
          </p:cNvPicPr>
          <p:nvPr/>
        </p:nvPicPr>
        <p:blipFill>
          <a:blip r:embed="rId4"/>
          <a:srcRect/>
          <a:stretch>
            <a:fillRect/>
          </a:stretch>
        </p:blipFill>
        <p:spPr bwMode="auto">
          <a:xfrm>
            <a:off x="4071934" y="1571612"/>
            <a:ext cx="3575050" cy="2071687"/>
          </a:xfrm>
          <a:prstGeom prst="rect">
            <a:avLst/>
          </a:prstGeom>
          <a:noFill/>
          <a:ln w="9525">
            <a:noFill/>
            <a:miter lim="800000"/>
            <a:headEnd/>
            <a:tailEnd/>
          </a:ln>
        </p:spPr>
      </p:pic>
      <p:pic>
        <p:nvPicPr>
          <p:cNvPr id="37894" name="Picture 4" descr="http://euromaidanpress.com/wp-content/uploads/2015/08/virus1-362x320.jpg"/>
          <p:cNvPicPr>
            <a:picLocks noChangeAspect="1" noChangeArrowheads="1"/>
          </p:cNvPicPr>
          <p:nvPr/>
        </p:nvPicPr>
        <p:blipFill>
          <a:blip r:embed="rId5"/>
          <a:srcRect/>
          <a:stretch>
            <a:fillRect/>
          </a:stretch>
        </p:blipFill>
        <p:spPr bwMode="auto">
          <a:xfrm rot="154587">
            <a:off x="2685115" y="3787631"/>
            <a:ext cx="3286125" cy="1939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8229600" cy="868346"/>
          </a:xfrm>
        </p:spPr>
        <p:txBody>
          <a:bodyPr>
            <a:noAutofit/>
          </a:bodyPr>
          <a:lstStyle/>
          <a:p>
            <a:pPr fontAlgn="auto">
              <a:spcAft>
                <a:spcPts val="0"/>
              </a:spcAft>
              <a:defRPr/>
            </a:pPr>
            <a:r>
              <a:rPr lang="ru-RU" sz="3200" b="1" dirty="0" smtClean="0">
                <a:solidFill>
                  <a:srgbClr val="002060"/>
                </a:solidFill>
                <a:effectLst/>
                <a:latin typeface="Times New Roman" pitchFamily="18" charset="0"/>
                <a:cs typeface="Times New Roman" pitchFamily="18" charset="0"/>
              </a:rPr>
              <a:t>История наименования людей, отличившихся в работе :</a:t>
            </a:r>
            <a:endParaRPr lang="ru-RU" sz="3200" b="1" dirty="0">
              <a:solidFill>
                <a:srgbClr val="002060"/>
              </a:solidFill>
              <a:effectLst/>
              <a:latin typeface="Times New Roman" pitchFamily="18" charset="0"/>
              <a:cs typeface="Times New Roman" pitchFamily="18" charset="0"/>
            </a:endParaRPr>
          </a:p>
        </p:txBody>
      </p:sp>
      <p:sp>
        <p:nvSpPr>
          <p:cNvPr id="39938" name="Содержимое 2"/>
          <p:cNvSpPr>
            <a:spLocks noGrp="1"/>
          </p:cNvSpPr>
          <p:nvPr>
            <p:ph idx="1"/>
          </p:nvPr>
        </p:nvSpPr>
        <p:spPr>
          <a:xfrm>
            <a:off x="457200" y="1428750"/>
            <a:ext cx="8229600" cy="4697413"/>
          </a:xfrm>
        </p:spPr>
        <p:txBody>
          <a:bodyPr>
            <a:normAutofit/>
          </a:bodyPr>
          <a:lstStyle/>
          <a:p>
            <a:pPr>
              <a:buFont typeface="Wingdings" pitchFamily="2" charset="2"/>
              <a:buChar char="Ø"/>
            </a:pPr>
            <a:r>
              <a:rPr lang="ru-RU" sz="2800" b="1" i="1" u="sng" dirty="0" smtClean="0">
                <a:solidFill>
                  <a:srgbClr val="002060"/>
                </a:solidFill>
                <a:latin typeface="Times New Roman" pitchFamily="18" charset="0"/>
                <a:cs typeface="Times New Roman" pitchFamily="18" charset="0"/>
              </a:rPr>
              <a:t>Ударник</a:t>
            </a:r>
            <a:r>
              <a:rPr lang="ru-RU" sz="2800" b="1" dirty="0" smtClean="0">
                <a:solidFill>
                  <a:srgbClr val="002060"/>
                </a:solidFill>
                <a:latin typeface="Times New Roman" pitchFamily="18" charset="0"/>
                <a:cs typeface="Times New Roman" pitchFamily="18" charset="0"/>
              </a:rPr>
              <a:t>- «Передовой работник социалистического производства, перевыполняющий нормы, активно овладевающий техникой и показывающий образцы производственной дисциплины».</a:t>
            </a:r>
          </a:p>
          <a:p>
            <a:pPr algn="r">
              <a:buFont typeface="Wingdings 2" pitchFamily="18" charset="2"/>
              <a:buNone/>
            </a:pPr>
            <a:r>
              <a:rPr lang="ru-RU" sz="2800" dirty="0" smtClean="0">
                <a:solidFill>
                  <a:srgbClr val="002060"/>
                </a:solidFill>
                <a:latin typeface="Times New Roman" pitchFamily="18" charset="0"/>
                <a:cs typeface="Times New Roman" pitchFamily="18" charset="0"/>
              </a:rPr>
              <a:t>«Толковый словарь русского языка» под редакцией Д.Н.Ушакова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Содержимое 2"/>
          <p:cNvSpPr>
            <a:spLocks noGrp="1"/>
          </p:cNvSpPr>
          <p:nvPr>
            <p:ph idx="1"/>
          </p:nvPr>
        </p:nvSpPr>
        <p:spPr>
          <a:xfrm>
            <a:off x="457200" y="1142984"/>
            <a:ext cx="8229600" cy="4983179"/>
          </a:xfrm>
        </p:spPr>
        <p:txBody>
          <a:bodyPr/>
          <a:lstStyle/>
          <a:p>
            <a:pPr>
              <a:buFont typeface="Wingdings" pitchFamily="2" charset="2"/>
              <a:buChar char="Ø"/>
            </a:pPr>
            <a:r>
              <a:rPr lang="ru-RU" sz="2800" b="1" i="1" u="sng" dirty="0" smtClean="0">
                <a:solidFill>
                  <a:srgbClr val="002060"/>
                </a:solidFill>
                <a:latin typeface="Times New Roman" pitchFamily="18" charset="0"/>
                <a:cs typeface="Times New Roman" pitchFamily="18" charset="0"/>
              </a:rPr>
              <a:t>Передовик </a:t>
            </a:r>
            <a:r>
              <a:rPr lang="ru-RU" sz="2800" b="1" i="1" dirty="0" smtClean="0">
                <a:solidFill>
                  <a:srgbClr val="002060"/>
                </a:solidFill>
                <a:latin typeface="Times New Roman" pitchFamily="18" charset="0"/>
                <a:cs typeface="Times New Roman" pitchFamily="18" charset="0"/>
              </a:rPr>
              <a:t>- </a:t>
            </a:r>
            <a:r>
              <a:rPr lang="ru-RU" sz="2800" b="1" dirty="0" smtClean="0">
                <a:solidFill>
                  <a:srgbClr val="002060"/>
                </a:solidFill>
                <a:latin typeface="Times New Roman" pitchFamily="18" charset="0"/>
                <a:cs typeface="Times New Roman" pitchFamily="18" charset="0"/>
              </a:rPr>
              <a:t> «Человек, проявляющий раньше других инициативу в чем-нибудь, показывающий в работе пример другим». </a:t>
            </a:r>
          </a:p>
          <a:p>
            <a:pPr>
              <a:buFont typeface="Wingdings 2" pitchFamily="18" charset="2"/>
              <a:buNone/>
            </a:pPr>
            <a:r>
              <a:rPr lang="ru-RU" sz="2800" dirty="0" smtClean="0">
                <a:solidFill>
                  <a:srgbClr val="002060"/>
                </a:solidFill>
                <a:latin typeface="Times New Roman" pitchFamily="18" charset="0"/>
                <a:cs typeface="Times New Roman" pitchFamily="18" charset="0"/>
              </a:rPr>
              <a:t>   </a:t>
            </a:r>
            <a:r>
              <a:rPr lang="ru-RU" sz="2800" i="1" dirty="0" smtClean="0">
                <a:solidFill>
                  <a:srgbClr val="002060"/>
                </a:solidFill>
                <a:latin typeface="Times New Roman" pitchFamily="18" charset="0"/>
                <a:cs typeface="Times New Roman" pitchFamily="18" charset="0"/>
              </a:rPr>
              <a:t>Возникают словосочетания: передовик производства, передовик соцсоревнования, рабочие-передовики.</a:t>
            </a:r>
          </a:p>
          <a:p>
            <a:endParaRPr lang="ru-RU"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9"/>
            <a:ext cx="8229600" cy="368280"/>
          </a:xfrm>
        </p:spPr>
        <p:txBody>
          <a:bodyPr>
            <a:normAutofit fontScale="90000"/>
          </a:bodyPr>
          <a:lstStyle/>
          <a:p>
            <a:pPr fontAlgn="auto">
              <a:spcAft>
                <a:spcPts val="0"/>
              </a:spcAft>
              <a:defRPr/>
            </a:pPr>
            <a:r>
              <a:rPr lang="ru-RU" dirty="0" smtClean="0"/>
              <a:t/>
            </a:r>
            <a:br>
              <a:rPr lang="ru-RU" dirty="0" smtClean="0"/>
            </a:br>
            <a:endParaRPr lang="ru-RU" dirty="0"/>
          </a:p>
        </p:txBody>
      </p:sp>
      <p:sp>
        <p:nvSpPr>
          <p:cNvPr id="3" name="Содержимое 2"/>
          <p:cNvSpPr>
            <a:spLocks noGrp="1"/>
          </p:cNvSpPr>
          <p:nvPr>
            <p:ph idx="1"/>
          </p:nvPr>
        </p:nvSpPr>
        <p:spPr>
          <a:xfrm>
            <a:off x="457200" y="428604"/>
            <a:ext cx="8229600" cy="5697559"/>
          </a:xfrm>
        </p:spPr>
        <p:txBody>
          <a:bodyPr>
            <a:noAutofit/>
          </a:bodyPr>
          <a:lstStyle/>
          <a:p>
            <a:pPr marL="548640" indent="-411480" fontAlgn="auto">
              <a:spcAft>
                <a:spcPts val="0"/>
              </a:spcAft>
              <a:buClr>
                <a:schemeClr val="tx1">
                  <a:shade val="95000"/>
                </a:schemeClr>
              </a:buClr>
              <a:buFont typeface="Wingdings" pitchFamily="2" charset="2"/>
              <a:buChar char="Ø"/>
              <a:defRPr/>
            </a:pPr>
            <a:r>
              <a:rPr lang="ru-RU" sz="2800" b="1" i="1" u="sng" dirty="0" smtClean="0">
                <a:latin typeface="Times New Roman" pitchFamily="18" charset="0"/>
                <a:cs typeface="Times New Roman" pitchFamily="18" charset="0"/>
              </a:rPr>
              <a:t>Стахановец</a:t>
            </a:r>
            <a:r>
              <a:rPr lang="ru-RU" sz="2800" b="1" u="sng"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«Работник социалистической эпохи, который в социалистическом соревновании добивается наивысшей производительности труда, наилучшего использования техники и превышений производственных планов путем преодоления старых технических норм и существующих проектных мощностей». </a:t>
            </a:r>
          </a:p>
          <a:p>
            <a:pPr marL="548640" indent="-411480" fontAlgn="auto">
              <a:spcAft>
                <a:spcPts val="0"/>
              </a:spcAft>
              <a:buClr>
                <a:schemeClr val="tx1">
                  <a:shade val="95000"/>
                </a:schemeClr>
              </a:buClr>
              <a:buFont typeface="Wingdings 2"/>
              <a:buNone/>
              <a:defRPr/>
            </a:pPr>
            <a:r>
              <a:rPr lang="ru-RU" sz="2800" i="1" dirty="0" smtClean="0">
                <a:latin typeface="Times New Roman" pitchFamily="18" charset="0"/>
                <a:cs typeface="Times New Roman" pitchFamily="18" charset="0"/>
              </a:rPr>
              <a:t>Данное слово  наглядно демонстрирует стремление составителей словаря подчеркнуть качественное изменение в отношении к труду со стороны трудящихся масс.</a:t>
            </a:r>
            <a:endParaRPr lang="ru-RU" sz="2800"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357158" y="500042"/>
            <a:ext cx="8358246" cy="3000396"/>
          </a:xfrm>
        </p:spPr>
        <p:txBody>
          <a:bodyPr>
            <a:normAutofit fontScale="90000"/>
          </a:bodyPr>
          <a:lstStyle/>
          <a:p>
            <a:pPr fontAlgn="auto">
              <a:spcAft>
                <a:spcPts val="0"/>
              </a:spcAft>
              <a:defRPr/>
            </a:pPr>
            <a:r>
              <a:rPr lang="ru-RU" sz="4000" dirty="0" smtClean="0">
                <a:solidFill>
                  <a:schemeClr val="tx1"/>
                </a:solidFill>
                <a:latin typeface="+mn-lt"/>
              </a:rPr>
              <a:t/>
            </a:r>
            <a:br>
              <a:rPr lang="ru-RU" sz="4000" dirty="0" smtClean="0">
                <a:solidFill>
                  <a:schemeClr val="tx1"/>
                </a:solidFill>
                <a:latin typeface="+mn-lt"/>
              </a:rPr>
            </a:br>
            <a:r>
              <a:rPr lang="ru-RU" sz="4000" dirty="0" smtClean="0">
                <a:solidFill>
                  <a:schemeClr val="tx1"/>
                </a:solidFill>
                <a:latin typeface="+mn-lt"/>
              </a:rPr>
              <a:t/>
            </a:r>
            <a:br>
              <a:rPr lang="ru-RU" sz="4000" dirty="0" smtClean="0">
                <a:solidFill>
                  <a:schemeClr val="tx1"/>
                </a:solidFill>
                <a:latin typeface="+mn-lt"/>
              </a:rPr>
            </a:br>
            <a:r>
              <a:rPr lang="ru-RU" sz="3600" b="1" dirty="0" smtClean="0">
                <a:solidFill>
                  <a:srgbClr val="002060"/>
                </a:solidFill>
                <a:effectLst/>
                <a:latin typeface="Times New Roman" pitchFamily="18" charset="0"/>
                <a:cs typeface="Times New Roman" pitchFamily="18" charset="0"/>
              </a:rPr>
              <a:t>Происхождение русского языка. </a:t>
            </a:r>
            <a:br>
              <a:rPr lang="ru-RU" sz="3600" b="1" dirty="0" smtClean="0">
                <a:solidFill>
                  <a:srgbClr val="002060"/>
                </a:solidFill>
                <a:effectLst/>
                <a:latin typeface="Times New Roman" pitchFamily="18" charset="0"/>
                <a:cs typeface="Times New Roman" pitchFamily="18" charset="0"/>
              </a:rPr>
            </a:br>
            <a:r>
              <a:rPr lang="ru-RU" sz="3600" b="1" dirty="0" smtClean="0">
                <a:solidFill>
                  <a:srgbClr val="002060"/>
                </a:solidFill>
                <a:effectLst/>
                <a:latin typeface="Times New Roman" pitchFamily="18" charset="0"/>
                <a:cs typeface="Times New Roman" pitchFamily="18" charset="0"/>
              </a:rPr>
              <a:t>Развитие русского языка  </a:t>
            </a:r>
            <a:br>
              <a:rPr lang="ru-RU" sz="3600" b="1" dirty="0" smtClean="0">
                <a:solidFill>
                  <a:srgbClr val="002060"/>
                </a:solidFill>
                <a:effectLst/>
                <a:latin typeface="Times New Roman" pitchFamily="18" charset="0"/>
                <a:cs typeface="Times New Roman" pitchFamily="18" charset="0"/>
              </a:rPr>
            </a:br>
            <a:r>
              <a:rPr lang="ru-RU" sz="3600" b="1" dirty="0" smtClean="0">
                <a:solidFill>
                  <a:srgbClr val="002060"/>
                </a:solidFill>
                <a:effectLst/>
                <a:latin typeface="Times New Roman" pitchFamily="18" charset="0"/>
                <a:cs typeface="Times New Roman" pitchFamily="18" charset="0"/>
              </a:rPr>
              <a:t>в </a:t>
            </a:r>
            <a:r>
              <a:rPr lang="en-US" sz="3600" b="1" dirty="0" smtClean="0">
                <a:solidFill>
                  <a:srgbClr val="002060"/>
                </a:solidFill>
                <a:effectLst/>
                <a:latin typeface="Times New Roman" pitchFamily="18" charset="0"/>
                <a:cs typeface="Times New Roman" pitchFamily="18" charset="0"/>
              </a:rPr>
              <a:t>XVIII </a:t>
            </a:r>
            <a:r>
              <a:rPr lang="ru-RU" sz="3600" b="1" dirty="0" smtClean="0">
                <a:solidFill>
                  <a:srgbClr val="002060"/>
                </a:solidFill>
                <a:effectLst/>
                <a:latin typeface="Times New Roman" pitchFamily="18" charset="0"/>
                <a:cs typeface="Times New Roman" pitchFamily="18" charset="0"/>
              </a:rPr>
              <a:t>веке</a:t>
            </a:r>
            <a:r>
              <a:rPr lang="ru-RU" b="1" dirty="0" smtClean="0">
                <a:solidFill>
                  <a:schemeClr val="tx1"/>
                </a:solidFill>
                <a:latin typeface="Times New Roman" pitchFamily="18" charset="0"/>
                <a:cs typeface="Times New Roman" pitchFamily="18" charset="0"/>
              </a:rPr>
              <a:t/>
            </a:r>
            <a:br>
              <a:rPr lang="ru-RU" b="1" dirty="0" smtClean="0">
                <a:solidFill>
                  <a:schemeClr val="tx1"/>
                </a:solidFill>
                <a:latin typeface="Times New Roman" pitchFamily="18" charset="0"/>
                <a:cs typeface="Times New Roman" pitchFamily="18" charset="0"/>
              </a:rPr>
            </a:br>
            <a:r>
              <a:rPr lang="ru-RU" sz="4000" dirty="0" smtClean="0">
                <a:solidFill>
                  <a:schemeClr val="tx1"/>
                </a:solidFill>
                <a:latin typeface="+mn-lt"/>
              </a:rPr>
              <a:t> </a:t>
            </a:r>
            <a:endParaRPr lang="ru-RU" sz="4000" dirty="0">
              <a:solidFill>
                <a:schemeClr val="tx1"/>
              </a:solidFill>
              <a:latin typeface="+mn-l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626121"/>
          </a:xfrm>
        </p:spPr>
        <p:txBody>
          <a:bodyPr>
            <a:normAutofit fontScale="92500" lnSpcReduction="10000"/>
          </a:bodyPr>
          <a:lstStyle/>
          <a:p>
            <a:pPr marL="548640" indent="-411480" fontAlgn="auto">
              <a:spcAft>
                <a:spcPts val="0"/>
              </a:spcAft>
              <a:buClr>
                <a:schemeClr val="tx1">
                  <a:shade val="95000"/>
                </a:schemeClr>
              </a:buClr>
              <a:buFont typeface="Wingdings" pitchFamily="2" charset="2"/>
              <a:buChar char="Ø"/>
              <a:defRPr/>
            </a:pPr>
            <a:r>
              <a:rPr lang="ru-RU" b="1" u="sng" dirty="0" smtClean="0">
                <a:latin typeface="Times New Roman" pitchFamily="18" charset="0"/>
                <a:cs typeface="Times New Roman" pitchFamily="18" charset="0"/>
              </a:rPr>
              <a:t>Бригады  коммунистического труда</a:t>
            </a:r>
            <a:r>
              <a:rPr lang="ru-RU" i="1"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 </a:t>
            </a:r>
          </a:p>
          <a:p>
            <a:pPr marL="548640" indent="-411480" fontAlgn="auto">
              <a:spcAft>
                <a:spcPts val="0"/>
              </a:spcAft>
              <a:buClr>
                <a:schemeClr val="tx1">
                  <a:shade val="95000"/>
                </a:schemeClr>
              </a:buClr>
              <a:buFont typeface="Wingdings 2"/>
              <a:buNone/>
              <a:defRPr/>
            </a:pPr>
            <a:r>
              <a:rPr lang="ru-RU" dirty="0" smtClean="0">
                <a:latin typeface="Times New Roman" pitchFamily="18" charset="0"/>
                <a:cs typeface="Times New Roman" pitchFamily="18" charset="0"/>
              </a:rPr>
              <a:t>    Новая номинация  подчеркивает, что речь идет о приближении высшей фазы развития общества, о коммунистическом отношении к труду, и участие в нем принимают не индивиды, а целые коллективы. </a:t>
            </a:r>
          </a:p>
          <a:p>
            <a:pPr marL="548640" indent="-411480" fontAlgn="auto">
              <a:spcAft>
                <a:spcPts val="0"/>
              </a:spcAft>
              <a:buClr>
                <a:schemeClr val="tx1">
                  <a:shade val="95000"/>
                </a:schemeClr>
              </a:buClr>
              <a:buFont typeface="Wingdings 2"/>
              <a:buNone/>
              <a:defRPr/>
            </a:pPr>
            <a:r>
              <a:rPr lang="ru-RU" dirty="0" smtClean="0">
                <a:latin typeface="Times New Roman" pitchFamily="18" charset="0"/>
                <a:cs typeface="Times New Roman" pitchFamily="18" charset="0"/>
              </a:rPr>
              <a:t>   Так изменение наименования создавало видимость бурной деятельности, полного благополучия в развитии социалистического хозяйства, подчеркивало постоянный рост трудового энтузиазма советских людей, их стремление приблизить светлое будущее.</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2594"/>
          </a:xfrm>
        </p:spPr>
        <p:txBody>
          <a:bodyPr>
            <a:noAutofit/>
          </a:bodyPr>
          <a:lstStyle/>
          <a:p>
            <a:pPr fontAlgn="auto">
              <a:spcAft>
                <a:spcPts val="0"/>
              </a:spcAft>
              <a:defRPr/>
            </a:pPr>
            <a:r>
              <a:rPr lang="ru-RU" sz="2400" b="1" dirty="0" smtClean="0">
                <a:solidFill>
                  <a:srgbClr val="002060"/>
                </a:solidFill>
                <a:effectLst/>
                <a:latin typeface="Times New Roman" pitchFamily="18" charset="0"/>
                <a:cs typeface="Times New Roman" pitchFamily="18" charset="0"/>
              </a:rPr>
              <a:t>Процесс замены старых названий</a:t>
            </a:r>
            <a:endParaRPr lang="ru-RU" sz="2400" b="1" dirty="0">
              <a:solidFill>
                <a:srgbClr val="002060"/>
              </a:solidFill>
              <a:effectLst/>
              <a:latin typeface="Times New Roman" pitchFamily="18" charset="0"/>
              <a:cs typeface="Times New Roman" pitchFamily="18" charset="0"/>
            </a:endParaRPr>
          </a:p>
        </p:txBody>
      </p:sp>
      <p:sp>
        <p:nvSpPr>
          <p:cNvPr id="3" name="Содержимое 2"/>
          <p:cNvSpPr>
            <a:spLocks noGrp="1"/>
          </p:cNvSpPr>
          <p:nvPr>
            <p:ph idx="1"/>
          </p:nvPr>
        </p:nvSpPr>
        <p:spPr>
          <a:xfrm>
            <a:off x="357188" y="857250"/>
            <a:ext cx="8501062" cy="5572125"/>
          </a:xfrm>
        </p:spPr>
        <p:txBody>
          <a:bodyPr>
            <a:normAutofit fontScale="92500" lnSpcReduction="10000"/>
          </a:bodyPr>
          <a:lstStyle/>
          <a:p>
            <a:pPr marL="514350" indent="-514350" fontAlgn="auto">
              <a:spcAft>
                <a:spcPts val="0"/>
              </a:spcAft>
              <a:buClr>
                <a:schemeClr val="tx1">
                  <a:shade val="95000"/>
                </a:schemeClr>
              </a:buClr>
              <a:buFont typeface="Wingdings" pitchFamily="2" charset="2"/>
              <a:buChar char="Ø"/>
              <a:defRPr/>
            </a:pPr>
            <a:r>
              <a:rPr lang="ru-RU" sz="3000" b="1" dirty="0" smtClean="0">
                <a:solidFill>
                  <a:srgbClr val="002060"/>
                </a:solidFill>
                <a:latin typeface="Times New Roman" pitchFamily="18" charset="0"/>
                <a:cs typeface="Times New Roman" pitchFamily="18" charset="0"/>
              </a:rPr>
              <a:t>Вместо губерний, уездов, волостей появляются </a:t>
            </a:r>
            <a:r>
              <a:rPr lang="ru-RU" sz="3000" b="1" u="sng" dirty="0" smtClean="0">
                <a:solidFill>
                  <a:srgbClr val="002060"/>
                </a:solidFill>
                <a:latin typeface="Times New Roman" pitchFamily="18" charset="0"/>
                <a:cs typeface="Times New Roman" pitchFamily="18" charset="0"/>
              </a:rPr>
              <a:t>республики</a:t>
            </a:r>
            <a:r>
              <a:rPr lang="ru-RU" sz="3000" b="1" dirty="0" smtClean="0">
                <a:solidFill>
                  <a:srgbClr val="002060"/>
                </a:solidFill>
                <a:latin typeface="Times New Roman" pitchFamily="18" charset="0"/>
                <a:cs typeface="Times New Roman" pitchFamily="18" charset="0"/>
              </a:rPr>
              <a:t>, </a:t>
            </a:r>
            <a:r>
              <a:rPr lang="ru-RU" sz="3000" b="1" u="sng" dirty="0" smtClean="0">
                <a:solidFill>
                  <a:srgbClr val="002060"/>
                </a:solidFill>
                <a:latin typeface="Times New Roman" pitchFamily="18" charset="0"/>
                <a:cs typeface="Times New Roman" pitchFamily="18" charset="0"/>
              </a:rPr>
              <a:t>области</a:t>
            </a:r>
            <a:r>
              <a:rPr lang="ru-RU" sz="3000" b="1" dirty="0" smtClean="0">
                <a:solidFill>
                  <a:srgbClr val="002060"/>
                </a:solidFill>
                <a:latin typeface="Times New Roman" pitchFamily="18" charset="0"/>
                <a:cs typeface="Times New Roman" pitchFamily="18" charset="0"/>
              </a:rPr>
              <a:t>,  </a:t>
            </a:r>
            <a:r>
              <a:rPr lang="ru-RU" sz="3000" b="1" u="sng" dirty="0" smtClean="0">
                <a:solidFill>
                  <a:srgbClr val="002060"/>
                </a:solidFill>
                <a:latin typeface="Times New Roman" pitchFamily="18" charset="0"/>
                <a:cs typeface="Times New Roman" pitchFamily="18" charset="0"/>
              </a:rPr>
              <a:t>районы</a:t>
            </a:r>
            <a:r>
              <a:rPr lang="ru-RU" sz="3000" b="1" dirty="0" smtClean="0">
                <a:solidFill>
                  <a:srgbClr val="002060"/>
                </a:solidFill>
                <a:latin typeface="Times New Roman" pitchFamily="18" charset="0"/>
                <a:cs typeface="Times New Roman" pitchFamily="18" charset="0"/>
              </a:rPr>
              <a:t>.</a:t>
            </a:r>
          </a:p>
          <a:p>
            <a:pPr marL="548640" indent="-411480" fontAlgn="auto">
              <a:spcAft>
                <a:spcPts val="0"/>
              </a:spcAft>
              <a:buClr>
                <a:schemeClr val="tx1">
                  <a:shade val="95000"/>
                </a:schemeClr>
              </a:buClr>
              <a:buFont typeface="Wingdings" pitchFamily="2" charset="2"/>
              <a:buChar char="Ø"/>
              <a:defRPr/>
            </a:pPr>
            <a:r>
              <a:rPr lang="ru-RU" sz="3000" b="1" dirty="0" smtClean="0">
                <a:solidFill>
                  <a:srgbClr val="002060"/>
                </a:solidFill>
                <a:latin typeface="Times New Roman" pitchFamily="18" charset="0"/>
                <a:cs typeface="Times New Roman" pitchFamily="18" charset="0"/>
              </a:rPr>
              <a:t>Вместо солдат-</a:t>
            </a:r>
            <a:r>
              <a:rPr lang="ru-RU" sz="3000" b="1" u="sng" dirty="0" smtClean="0">
                <a:solidFill>
                  <a:srgbClr val="002060"/>
                </a:solidFill>
                <a:latin typeface="Times New Roman" pitchFamily="18" charset="0"/>
                <a:cs typeface="Times New Roman" pitchFamily="18" charset="0"/>
              </a:rPr>
              <a:t>красноармеец</a:t>
            </a:r>
            <a:r>
              <a:rPr lang="ru-RU" sz="3000" b="1" dirty="0" smtClean="0">
                <a:solidFill>
                  <a:srgbClr val="002060"/>
                </a:solidFill>
                <a:latin typeface="Times New Roman" pitchFamily="18" charset="0"/>
                <a:cs typeface="Times New Roman" pitchFamily="18" charset="0"/>
              </a:rPr>
              <a:t>;</a:t>
            </a:r>
          </a:p>
          <a:p>
            <a:pPr marL="548640" indent="-411480" algn="ctr" fontAlgn="auto">
              <a:spcAft>
                <a:spcPts val="0"/>
              </a:spcAft>
              <a:buClr>
                <a:schemeClr val="tx1">
                  <a:shade val="95000"/>
                </a:schemeClr>
              </a:buClr>
              <a:buFont typeface="Wingdings 2"/>
              <a:buNone/>
              <a:defRPr/>
            </a:pPr>
            <a:r>
              <a:rPr lang="ru-RU" sz="3000" b="1" dirty="0" smtClean="0">
                <a:solidFill>
                  <a:srgbClr val="002060"/>
                </a:solidFill>
                <a:latin typeface="Times New Roman" pitchFamily="18" charset="0"/>
                <a:cs typeface="Times New Roman" pitchFamily="18" charset="0"/>
              </a:rPr>
              <a:t>офицер- </a:t>
            </a:r>
            <a:r>
              <a:rPr lang="ru-RU" sz="3000" b="1" u="sng" dirty="0" smtClean="0">
                <a:solidFill>
                  <a:srgbClr val="002060"/>
                </a:solidFill>
                <a:latin typeface="Times New Roman" pitchFamily="18" charset="0"/>
                <a:cs typeface="Times New Roman" pitchFamily="18" charset="0"/>
              </a:rPr>
              <a:t>командир</a:t>
            </a:r>
            <a:r>
              <a:rPr lang="ru-RU" sz="3000" b="1" dirty="0" smtClean="0">
                <a:solidFill>
                  <a:srgbClr val="002060"/>
                </a:solidFill>
                <a:latin typeface="Times New Roman" pitchFamily="18" charset="0"/>
                <a:cs typeface="Times New Roman" pitchFamily="18" charset="0"/>
              </a:rPr>
              <a:t>;</a:t>
            </a:r>
          </a:p>
          <a:p>
            <a:pPr marL="548640" indent="-411480" algn="ctr" fontAlgn="auto">
              <a:spcAft>
                <a:spcPts val="0"/>
              </a:spcAft>
              <a:buClr>
                <a:schemeClr val="tx1">
                  <a:shade val="95000"/>
                </a:schemeClr>
              </a:buClr>
              <a:buFont typeface="Wingdings 2"/>
              <a:buNone/>
              <a:defRPr/>
            </a:pPr>
            <a:r>
              <a:rPr lang="ru-RU" sz="3000" b="1" dirty="0" smtClean="0">
                <a:solidFill>
                  <a:srgbClr val="002060"/>
                </a:solidFill>
                <a:latin typeface="Times New Roman" pitchFamily="18" charset="0"/>
                <a:cs typeface="Times New Roman" pitchFamily="18" charset="0"/>
              </a:rPr>
              <a:t>майор- </a:t>
            </a:r>
            <a:r>
              <a:rPr lang="ru-RU" sz="3000" b="1" u="sng" dirty="0" smtClean="0">
                <a:solidFill>
                  <a:srgbClr val="002060"/>
                </a:solidFill>
                <a:latin typeface="Times New Roman" pitchFamily="18" charset="0"/>
                <a:cs typeface="Times New Roman" pitchFamily="18" charset="0"/>
              </a:rPr>
              <a:t>командир взвода</a:t>
            </a:r>
            <a:r>
              <a:rPr lang="ru-RU" sz="3000" b="1" dirty="0" smtClean="0">
                <a:solidFill>
                  <a:srgbClr val="002060"/>
                </a:solidFill>
                <a:latin typeface="Times New Roman" pitchFamily="18" charset="0"/>
                <a:cs typeface="Times New Roman" pitchFamily="18" charset="0"/>
              </a:rPr>
              <a:t>;</a:t>
            </a:r>
          </a:p>
          <a:p>
            <a:pPr marL="548640" indent="-411480" algn="ctr" fontAlgn="auto">
              <a:spcAft>
                <a:spcPts val="0"/>
              </a:spcAft>
              <a:buClr>
                <a:schemeClr val="tx1">
                  <a:shade val="95000"/>
                </a:schemeClr>
              </a:buClr>
              <a:buFont typeface="Wingdings 2"/>
              <a:buNone/>
              <a:defRPr/>
            </a:pPr>
            <a:r>
              <a:rPr lang="ru-RU" sz="3000" b="1" dirty="0" smtClean="0">
                <a:solidFill>
                  <a:srgbClr val="002060"/>
                </a:solidFill>
                <a:latin typeface="Times New Roman" pitchFamily="18" charset="0"/>
                <a:cs typeface="Times New Roman" pitchFamily="18" charset="0"/>
              </a:rPr>
              <a:t>полковник- </a:t>
            </a:r>
            <a:r>
              <a:rPr lang="ru-RU" sz="3000" b="1" u="sng" dirty="0" smtClean="0">
                <a:solidFill>
                  <a:srgbClr val="002060"/>
                </a:solidFill>
                <a:latin typeface="Times New Roman" pitchFamily="18" charset="0"/>
                <a:cs typeface="Times New Roman" pitchFamily="18" charset="0"/>
              </a:rPr>
              <a:t>командир полка</a:t>
            </a:r>
            <a:r>
              <a:rPr lang="ru-RU" sz="3000" b="1" dirty="0" smtClean="0">
                <a:solidFill>
                  <a:srgbClr val="002060"/>
                </a:solidFill>
                <a:latin typeface="Times New Roman" pitchFamily="18" charset="0"/>
                <a:cs typeface="Times New Roman" pitchFamily="18" charset="0"/>
              </a:rPr>
              <a:t>;</a:t>
            </a:r>
          </a:p>
          <a:p>
            <a:pPr marL="548640" indent="-411480" algn="ctr" fontAlgn="auto">
              <a:spcAft>
                <a:spcPts val="0"/>
              </a:spcAft>
              <a:buClr>
                <a:schemeClr val="tx1">
                  <a:shade val="95000"/>
                </a:schemeClr>
              </a:buClr>
              <a:buFont typeface="Wingdings 2"/>
              <a:buNone/>
              <a:defRPr/>
            </a:pPr>
            <a:r>
              <a:rPr lang="ru-RU" sz="3000" b="1" dirty="0" smtClean="0">
                <a:solidFill>
                  <a:srgbClr val="002060"/>
                </a:solidFill>
                <a:latin typeface="Times New Roman" pitchFamily="18" charset="0"/>
                <a:cs typeface="Times New Roman" pitchFamily="18" charset="0"/>
              </a:rPr>
              <a:t>полицейский - </a:t>
            </a:r>
            <a:r>
              <a:rPr lang="ru-RU" sz="3000" b="1" u="sng" dirty="0" smtClean="0">
                <a:solidFill>
                  <a:srgbClr val="002060"/>
                </a:solidFill>
                <a:latin typeface="Times New Roman" pitchFamily="18" charset="0"/>
                <a:cs typeface="Times New Roman" pitchFamily="18" charset="0"/>
              </a:rPr>
              <a:t>милиционер</a:t>
            </a:r>
            <a:r>
              <a:rPr lang="ru-RU" sz="3000" b="1" dirty="0" smtClean="0">
                <a:solidFill>
                  <a:srgbClr val="002060"/>
                </a:solidFill>
                <a:latin typeface="Times New Roman" pitchFamily="18" charset="0"/>
                <a:cs typeface="Times New Roman" pitchFamily="18" charset="0"/>
              </a:rPr>
              <a:t>.</a:t>
            </a:r>
          </a:p>
          <a:p>
            <a:pPr marL="548640" indent="-411480" fontAlgn="auto">
              <a:lnSpc>
                <a:spcPct val="120000"/>
              </a:lnSpc>
              <a:spcAft>
                <a:spcPts val="0"/>
              </a:spcAft>
              <a:buClr>
                <a:schemeClr val="tx1">
                  <a:shade val="95000"/>
                </a:schemeClr>
              </a:buClr>
              <a:buFont typeface="Wingdings" pitchFamily="2" charset="2"/>
              <a:buChar char="Ø"/>
              <a:defRPr/>
            </a:pPr>
            <a:r>
              <a:rPr lang="ru-RU" sz="3000" b="1" dirty="0" smtClean="0">
                <a:solidFill>
                  <a:srgbClr val="002060"/>
                </a:solidFill>
                <a:latin typeface="Times New Roman" pitchFamily="18" charset="0"/>
                <a:cs typeface="Times New Roman" pitchFamily="18" charset="0"/>
              </a:rPr>
              <a:t>Петербург — Петроград —Ленинград; </a:t>
            </a:r>
          </a:p>
          <a:p>
            <a:pPr marL="548640" indent="-411480" fontAlgn="auto">
              <a:lnSpc>
                <a:spcPct val="120000"/>
              </a:lnSpc>
              <a:spcAft>
                <a:spcPts val="0"/>
              </a:spcAft>
              <a:buClr>
                <a:schemeClr val="tx1">
                  <a:shade val="95000"/>
                </a:schemeClr>
              </a:buClr>
              <a:buFont typeface="Wingdings 2"/>
              <a:buNone/>
              <a:defRPr/>
            </a:pPr>
            <a:r>
              <a:rPr lang="ru-RU" sz="3000" b="1" dirty="0" smtClean="0">
                <a:solidFill>
                  <a:srgbClr val="002060"/>
                </a:solidFill>
                <a:latin typeface="Times New Roman" pitchFamily="18" charset="0"/>
                <a:cs typeface="Times New Roman" pitchFamily="18" charset="0"/>
              </a:rPr>
              <a:t>    Царицын —- Сталинград — Волгоград;</a:t>
            </a:r>
          </a:p>
          <a:p>
            <a:pPr marL="548640" indent="-411480" fontAlgn="auto">
              <a:lnSpc>
                <a:spcPct val="120000"/>
              </a:lnSpc>
              <a:spcAft>
                <a:spcPts val="0"/>
              </a:spcAft>
              <a:buClr>
                <a:schemeClr val="tx1">
                  <a:shade val="95000"/>
                </a:schemeClr>
              </a:buClr>
              <a:buFont typeface="Wingdings 2"/>
              <a:buNone/>
              <a:defRPr/>
            </a:pPr>
            <a:r>
              <a:rPr lang="ru-RU" sz="3000" b="1" dirty="0" smtClean="0">
                <a:solidFill>
                  <a:srgbClr val="002060"/>
                </a:solidFill>
                <a:latin typeface="Times New Roman" pitchFamily="18" charset="0"/>
                <a:cs typeface="Times New Roman" pitchFamily="18" charset="0"/>
              </a:rPr>
              <a:t>    Самара —Куйбышев;</a:t>
            </a:r>
          </a:p>
          <a:p>
            <a:pPr marL="548640" indent="-411480" fontAlgn="auto">
              <a:lnSpc>
                <a:spcPct val="120000"/>
              </a:lnSpc>
              <a:spcAft>
                <a:spcPts val="0"/>
              </a:spcAft>
              <a:buClr>
                <a:schemeClr val="tx1">
                  <a:shade val="95000"/>
                </a:schemeClr>
              </a:buClr>
              <a:buFont typeface="Wingdings 2"/>
              <a:buNone/>
              <a:defRPr/>
            </a:pPr>
            <a:r>
              <a:rPr lang="ru-RU" sz="3000" b="1" dirty="0" smtClean="0">
                <a:solidFill>
                  <a:srgbClr val="002060"/>
                </a:solidFill>
                <a:latin typeface="Times New Roman" pitchFamily="18" charset="0"/>
                <a:cs typeface="Times New Roman" pitchFamily="18" charset="0"/>
              </a:rPr>
              <a:t>    Нижний Новгород —Горький. </a:t>
            </a:r>
          </a:p>
          <a:p>
            <a:pPr marL="548640" indent="-411480" fontAlgn="auto">
              <a:spcAft>
                <a:spcPts val="0"/>
              </a:spcAft>
              <a:buClr>
                <a:schemeClr val="tx1">
                  <a:shade val="95000"/>
                </a:schemeClr>
              </a:buClr>
              <a:buFont typeface="Wingdings" pitchFamily="2" charset="2"/>
              <a:buChar char="Ø"/>
              <a:defRPr/>
            </a:pPr>
            <a:endParaRPr lang="ru-RU"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28596" y="214290"/>
            <a:ext cx="8229600" cy="1071570"/>
          </a:xfrm>
        </p:spPr>
        <p:txBody>
          <a:bodyPr>
            <a:noAutofit/>
          </a:bodyPr>
          <a:lstStyle/>
          <a:p>
            <a:pPr fontAlgn="auto">
              <a:spcAft>
                <a:spcPts val="0"/>
              </a:spcAft>
              <a:defRPr/>
            </a:pPr>
            <a:r>
              <a:rPr lang="ru-RU" sz="2800" b="1" dirty="0" smtClean="0">
                <a:solidFill>
                  <a:srgbClr val="002060"/>
                </a:solidFill>
                <a:effectLst/>
                <a:latin typeface="Times New Roman" pitchFamily="18" charset="0"/>
                <a:cs typeface="Times New Roman" pitchFamily="18" charset="0"/>
              </a:rPr>
              <a:t>Развитие русского языка </a:t>
            </a:r>
            <a:br>
              <a:rPr lang="ru-RU" sz="2800" b="1" dirty="0" smtClean="0">
                <a:solidFill>
                  <a:srgbClr val="002060"/>
                </a:solidFill>
                <a:effectLst/>
                <a:latin typeface="Times New Roman" pitchFamily="18" charset="0"/>
                <a:cs typeface="Times New Roman" pitchFamily="18" charset="0"/>
              </a:rPr>
            </a:br>
            <a:r>
              <a:rPr lang="ru-RU" sz="2800" b="1" dirty="0" smtClean="0">
                <a:solidFill>
                  <a:srgbClr val="002060"/>
                </a:solidFill>
                <a:effectLst/>
                <a:latin typeface="Times New Roman" pitchFamily="18" charset="0"/>
                <a:cs typeface="Times New Roman" pitchFamily="18" charset="0"/>
              </a:rPr>
              <a:t>с апреля 1985 г. по декабрь 1991 г.</a:t>
            </a:r>
            <a:endParaRPr lang="ru-RU" sz="2800" b="1" dirty="0">
              <a:solidFill>
                <a:srgbClr val="002060"/>
              </a:solidFill>
              <a:effectLst/>
              <a:latin typeface="Times New Roman" pitchFamily="18" charset="0"/>
              <a:cs typeface="Times New Roman" pitchFamily="18" charset="0"/>
            </a:endParaRPr>
          </a:p>
        </p:txBody>
      </p:sp>
      <p:sp>
        <p:nvSpPr>
          <p:cNvPr id="5" name="Текст 4"/>
          <p:cNvSpPr>
            <a:spLocks noGrp="1"/>
          </p:cNvSpPr>
          <p:nvPr>
            <p:ph type="body" idx="1"/>
          </p:nvPr>
        </p:nvSpPr>
        <p:spPr>
          <a:xfrm>
            <a:off x="457200" y="4786313"/>
            <a:ext cx="4040188" cy="500062"/>
          </a:xfrm>
        </p:spPr>
        <p:txBody>
          <a:bodyPr>
            <a:noAutofit/>
          </a:bodyPr>
          <a:lstStyle/>
          <a:p>
            <a:pPr algn="ctr" fontAlgn="auto">
              <a:spcAft>
                <a:spcPts val="0"/>
              </a:spcAft>
              <a:buClr>
                <a:schemeClr val="tx1">
                  <a:shade val="95000"/>
                </a:schemeClr>
              </a:buClr>
              <a:buFont typeface="Wingdings 2"/>
              <a:buNone/>
              <a:defRPr/>
            </a:pPr>
            <a:r>
              <a:rPr lang="ru-RU" dirty="0" smtClean="0">
                <a:cs typeface="Times New Roman" pitchFamily="18" charset="0"/>
              </a:rPr>
              <a:t>М.С.Горбачев</a:t>
            </a:r>
            <a:endParaRPr lang="ru-RU" dirty="0">
              <a:cs typeface="Times New Roman" pitchFamily="18" charset="0"/>
            </a:endParaRPr>
          </a:p>
        </p:txBody>
      </p:sp>
      <p:pic>
        <p:nvPicPr>
          <p:cNvPr id="45060" name="Picture 2" descr="http://newsimg.bbc.co.uk/media/images/40906000/gif/_40906889_gorbachev_629a.gif"/>
          <p:cNvPicPr>
            <a:picLocks noGrp="1" noChangeAspect="1" noChangeArrowheads="1"/>
          </p:cNvPicPr>
          <p:nvPr>
            <p:ph sz="half" idx="2"/>
          </p:nvPr>
        </p:nvPicPr>
        <p:blipFill>
          <a:blip r:embed="rId2"/>
          <a:srcRect/>
          <a:stretch>
            <a:fillRect/>
          </a:stretch>
        </p:blipFill>
        <p:spPr>
          <a:xfrm>
            <a:off x="571500" y="1714500"/>
            <a:ext cx="3133725" cy="3071813"/>
          </a:xfrm>
        </p:spPr>
      </p:pic>
      <p:sp>
        <p:nvSpPr>
          <p:cNvPr id="7" name="Текст 6"/>
          <p:cNvSpPr>
            <a:spLocks noGrp="1"/>
          </p:cNvSpPr>
          <p:nvPr>
            <p:ph type="body" sz="quarter" idx="3"/>
          </p:nvPr>
        </p:nvSpPr>
        <p:spPr>
          <a:xfrm>
            <a:off x="4645025" y="1357313"/>
            <a:ext cx="4041775" cy="142875"/>
          </a:xfrm>
        </p:spPr>
        <p:txBody>
          <a:bodyPr>
            <a:normAutofit fontScale="25000" lnSpcReduction="20000"/>
          </a:bodyPr>
          <a:lstStyle/>
          <a:p>
            <a:pPr fontAlgn="auto">
              <a:spcAft>
                <a:spcPts val="0"/>
              </a:spcAft>
              <a:buClr>
                <a:schemeClr val="tx1">
                  <a:shade val="95000"/>
                </a:schemeClr>
              </a:buClr>
              <a:buFont typeface="Wingdings 2"/>
              <a:buNone/>
              <a:defRPr/>
            </a:pPr>
            <a:endParaRPr lang="ru-RU" dirty="0"/>
          </a:p>
        </p:txBody>
      </p:sp>
      <p:pic>
        <p:nvPicPr>
          <p:cNvPr id="45061" name="Picture 2" descr="https://fbexternal-a.akamaihd.net/safe_image.php?d=AQAl8d4bIg81ayEn&amp;w=470&amp;h=246&amp;url=http%3A%2F%2Fza-kaddafi.org%2Fsites%2Fdefault%2Ffiles%2Fimages%2F20130219224855.jpg&amp;cfs=1&amp;upscale=1"/>
          <p:cNvPicPr>
            <a:picLocks noGrp="1" noChangeAspect="1" noChangeArrowheads="1"/>
          </p:cNvPicPr>
          <p:nvPr>
            <p:ph sz="quarter" idx="4"/>
          </p:nvPr>
        </p:nvPicPr>
        <p:blipFill>
          <a:blip r:embed="rId3"/>
          <a:srcRect/>
          <a:stretch>
            <a:fillRect/>
          </a:stretch>
        </p:blipFill>
        <p:spPr>
          <a:xfrm>
            <a:off x="4143375" y="1785938"/>
            <a:ext cx="4476750" cy="2928937"/>
          </a:xfr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noAutofit/>
          </a:bodyPr>
          <a:lstStyle/>
          <a:p>
            <a:pPr fontAlgn="auto">
              <a:spcAft>
                <a:spcPts val="0"/>
              </a:spcAft>
              <a:defRPr/>
            </a:pPr>
            <a:r>
              <a:rPr lang="ru-RU" sz="2800" b="1" dirty="0" smtClean="0">
                <a:solidFill>
                  <a:schemeClr val="tx1"/>
                </a:solidFill>
                <a:effectLst/>
                <a:latin typeface="Times New Roman" pitchFamily="18" charset="0"/>
                <a:cs typeface="Times New Roman" pitchFamily="18" charset="0"/>
              </a:rPr>
              <a:t>1. Пополнение словарного состава русского языка новыми словами:</a:t>
            </a:r>
            <a:endParaRPr lang="ru-RU" sz="2800" b="1" dirty="0">
              <a:solidFill>
                <a:schemeClr val="tx1"/>
              </a:solidFill>
              <a:effectLst/>
              <a:latin typeface="Times New Roman" pitchFamily="18" charset="0"/>
              <a:cs typeface="Times New Roman" pitchFamily="18" charset="0"/>
            </a:endParaRPr>
          </a:p>
        </p:txBody>
      </p:sp>
      <p:sp>
        <p:nvSpPr>
          <p:cNvPr id="46082" name="Содержимое 2"/>
          <p:cNvSpPr>
            <a:spLocks noGrp="1"/>
          </p:cNvSpPr>
          <p:nvPr>
            <p:ph idx="1"/>
          </p:nvPr>
        </p:nvSpPr>
        <p:spPr>
          <a:xfrm>
            <a:off x="457200" y="1214438"/>
            <a:ext cx="8229600" cy="4911725"/>
          </a:xfrm>
        </p:spPr>
        <p:txBody>
          <a:bodyPr>
            <a:normAutofit/>
          </a:bodyPr>
          <a:lstStyle/>
          <a:p>
            <a:pPr>
              <a:buFont typeface="Wingdings" pitchFamily="2" charset="2"/>
              <a:buChar char="Ø"/>
            </a:pPr>
            <a:r>
              <a:rPr lang="ru-RU" sz="2800" b="1" i="1" dirty="0" smtClean="0">
                <a:solidFill>
                  <a:srgbClr val="002060"/>
                </a:solidFill>
                <a:latin typeface="Times New Roman" pitchFamily="18" charset="0"/>
                <a:cs typeface="Times New Roman" pitchFamily="18" charset="0"/>
              </a:rPr>
              <a:t>госструктура, инаугурация, плановость , авторитаризм </a:t>
            </a:r>
            <a:r>
              <a:rPr lang="ru-RU" sz="2800" dirty="0" smtClean="0">
                <a:solidFill>
                  <a:srgbClr val="002060"/>
                </a:solidFill>
                <a:latin typeface="Times New Roman" pitchFamily="18" charset="0"/>
                <a:cs typeface="Times New Roman" pitchFamily="18" charset="0"/>
              </a:rPr>
              <a:t>(политика, государственное устройство, идеология); </a:t>
            </a:r>
          </a:p>
          <a:p>
            <a:pPr>
              <a:buFont typeface="Wingdings" pitchFamily="2" charset="2"/>
              <a:buChar char="Ø"/>
            </a:pPr>
            <a:r>
              <a:rPr lang="ru-RU" sz="2800" b="1" i="1" dirty="0" smtClean="0">
                <a:solidFill>
                  <a:srgbClr val="002060"/>
                </a:solidFill>
                <a:latin typeface="Times New Roman" pitchFamily="18" charset="0"/>
                <a:cs typeface="Times New Roman" pitchFamily="18" charset="0"/>
              </a:rPr>
              <a:t>бартер, бизнес-центр, инвалюта, кейс-метод </a:t>
            </a:r>
            <a:r>
              <a:rPr lang="ru-RU" sz="2800" dirty="0" smtClean="0">
                <a:solidFill>
                  <a:srgbClr val="002060"/>
                </a:solidFill>
                <a:latin typeface="Times New Roman" pitchFamily="18" charset="0"/>
                <a:cs typeface="Times New Roman" pitchFamily="18" charset="0"/>
              </a:rPr>
              <a:t>(экономика);</a:t>
            </a:r>
          </a:p>
          <a:p>
            <a:pPr>
              <a:buFont typeface="Wingdings" pitchFamily="2" charset="2"/>
              <a:buChar char="Ø"/>
            </a:pPr>
            <a:r>
              <a:rPr lang="ru-RU" sz="2800" b="1" i="1" dirty="0" smtClean="0">
                <a:solidFill>
                  <a:srgbClr val="002060"/>
                </a:solidFill>
                <a:latin typeface="Times New Roman" pitchFamily="18" charset="0"/>
                <a:cs typeface="Times New Roman" pitchFamily="18" charset="0"/>
              </a:rPr>
              <a:t>иглорефлексотерапия, иммунодефицит, хоспис, </a:t>
            </a:r>
            <a:r>
              <a:rPr lang="ru-RU" sz="2800" b="1" i="1" dirty="0" err="1" smtClean="0">
                <a:solidFill>
                  <a:srgbClr val="002060"/>
                </a:solidFill>
                <a:latin typeface="Times New Roman" pitchFamily="18" charset="0"/>
                <a:cs typeface="Times New Roman" pitchFamily="18" charset="0"/>
              </a:rPr>
              <a:t>антиспидовый</a:t>
            </a:r>
            <a:r>
              <a:rPr lang="ru-RU" sz="2800" b="1" i="1" dirty="0" smtClean="0">
                <a:solidFill>
                  <a:srgbClr val="002060"/>
                </a:solidFill>
                <a:latin typeface="Times New Roman" pitchFamily="18" charset="0"/>
                <a:cs typeface="Times New Roman" pitchFamily="18" charset="0"/>
              </a:rPr>
              <a:t> </a:t>
            </a:r>
            <a:r>
              <a:rPr lang="ru-RU" sz="2800" dirty="0" smtClean="0">
                <a:solidFill>
                  <a:srgbClr val="002060"/>
                </a:solidFill>
                <a:latin typeface="Times New Roman" pitchFamily="18" charset="0"/>
                <a:cs typeface="Times New Roman" pitchFamily="18" charset="0"/>
              </a:rPr>
              <a:t>(медицина);</a:t>
            </a:r>
          </a:p>
          <a:p>
            <a:pPr>
              <a:buFont typeface="Wingdings" pitchFamily="2" charset="2"/>
              <a:buChar char="Ø"/>
            </a:pPr>
            <a:r>
              <a:rPr lang="ru-RU" sz="2800" b="1" i="1" dirty="0" smtClean="0">
                <a:solidFill>
                  <a:srgbClr val="002060"/>
                </a:solidFill>
                <a:latin typeface="Times New Roman" pitchFamily="18" charset="0"/>
                <a:cs typeface="Times New Roman" pitchFamily="18" charset="0"/>
              </a:rPr>
              <a:t>клон, файл, дискета, интернет, картридж </a:t>
            </a:r>
            <a:r>
              <a:rPr lang="ru-RU" sz="2800" dirty="0" smtClean="0">
                <a:solidFill>
                  <a:srgbClr val="002060"/>
                </a:solidFill>
                <a:latin typeface="Times New Roman" pitchFamily="18" charset="0"/>
                <a:cs typeface="Times New Roman" pitchFamily="18" charset="0"/>
              </a:rPr>
              <a:t>(наука, техника);</a:t>
            </a:r>
          </a:p>
          <a:p>
            <a:pPr>
              <a:buFont typeface="Wingdings" pitchFamily="2" charset="2"/>
              <a:buChar char="Ø"/>
            </a:pPr>
            <a:r>
              <a:rPr lang="ru-RU" sz="2800" b="1" i="1" dirty="0" smtClean="0">
                <a:solidFill>
                  <a:srgbClr val="002060"/>
                </a:solidFill>
                <a:latin typeface="Times New Roman" pitchFamily="18" charset="0"/>
                <a:cs typeface="Times New Roman" pitchFamily="18" charset="0"/>
              </a:rPr>
              <a:t>йогурт, киви, </a:t>
            </a:r>
            <a:r>
              <a:rPr lang="ru-RU" sz="2800" b="1" i="1" dirty="0" err="1" smtClean="0">
                <a:solidFill>
                  <a:srgbClr val="002060"/>
                </a:solidFill>
                <a:latin typeface="Times New Roman" pitchFamily="18" charset="0"/>
                <a:cs typeface="Times New Roman" pitchFamily="18" charset="0"/>
              </a:rPr>
              <a:t>адидас</a:t>
            </a:r>
            <a:r>
              <a:rPr lang="ru-RU" sz="2800" b="1" i="1" dirty="0" smtClean="0">
                <a:solidFill>
                  <a:srgbClr val="002060"/>
                </a:solidFill>
                <a:latin typeface="Times New Roman" pitchFamily="18" charset="0"/>
                <a:cs typeface="Times New Roman" pitchFamily="18" charset="0"/>
              </a:rPr>
              <a:t>, гамбургер</a:t>
            </a:r>
            <a:r>
              <a:rPr lang="ru-RU" sz="2800" i="1" dirty="0" smtClean="0">
                <a:solidFill>
                  <a:srgbClr val="002060"/>
                </a:solidFill>
                <a:latin typeface="Times New Roman" pitchFamily="18" charset="0"/>
                <a:cs typeface="Times New Roman" pitchFamily="18" charset="0"/>
              </a:rPr>
              <a:t> </a:t>
            </a:r>
            <a:r>
              <a:rPr lang="ru-RU" sz="2800" dirty="0" smtClean="0">
                <a:solidFill>
                  <a:srgbClr val="002060"/>
                </a:solidFill>
                <a:latin typeface="Times New Roman" pitchFamily="18" charset="0"/>
                <a:cs typeface="Times New Roman" pitchFamily="18" charset="0"/>
              </a:rPr>
              <a:t>(быт).</a:t>
            </a:r>
          </a:p>
          <a:p>
            <a:pPr>
              <a:buFont typeface="Wingdings" pitchFamily="2" charset="2"/>
              <a:buChar char="Ø"/>
            </a:pPr>
            <a:endParaRPr lang="ru-RU" dirty="0" smtClean="0">
              <a:cs typeface="Times New Roman" pitchFamily="18" charset="0"/>
            </a:endParaRPr>
          </a:p>
          <a:p>
            <a:pPr>
              <a:buFont typeface="Wingdings" pitchFamily="2" charset="2"/>
              <a:buChar char="Ø"/>
            </a:pPr>
            <a:endParaRPr lang="ru-RU" dirty="0" smtClean="0">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lstStyle/>
          <a:p>
            <a:pPr fontAlgn="auto">
              <a:spcAft>
                <a:spcPts val="0"/>
              </a:spcAft>
              <a:defRPr/>
            </a:pPr>
            <a:r>
              <a:rPr lang="ru-RU" sz="2800" b="1" dirty="0" smtClean="0">
                <a:solidFill>
                  <a:srgbClr val="002060"/>
                </a:solidFill>
                <a:effectLst/>
                <a:latin typeface="Times New Roman" pitchFamily="18" charset="0"/>
                <a:cs typeface="Times New Roman" pitchFamily="18" charset="0"/>
              </a:rPr>
              <a:t>2. Появление новых значений у старых слов</a:t>
            </a:r>
            <a:endParaRPr lang="ru-RU" sz="2800" b="1" dirty="0">
              <a:solidFill>
                <a:srgbClr val="002060"/>
              </a:solidFill>
              <a:effectLst/>
              <a:latin typeface="Times New Roman" pitchFamily="18" charset="0"/>
              <a:cs typeface="Times New Roman" pitchFamily="18" charset="0"/>
            </a:endParaRPr>
          </a:p>
        </p:txBody>
      </p:sp>
      <p:sp>
        <p:nvSpPr>
          <p:cNvPr id="3" name="Содержимое 2"/>
          <p:cNvSpPr>
            <a:spLocks noGrp="1"/>
          </p:cNvSpPr>
          <p:nvPr>
            <p:ph idx="1"/>
          </p:nvPr>
        </p:nvSpPr>
        <p:spPr>
          <a:xfrm>
            <a:off x="457200" y="1143000"/>
            <a:ext cx="8229600" cy="4983163"/>
          </a:xfrm>
        </p:spPr>
        <p:txBody>
          <a:bodyPr>
            <a:normAutofit/>
          </a:bodyPr>
          <a:lstStyle/>
          <a:p>
            <a:pPr marL="548640" indent="-411480" fontAlgn="auto">
              <a:spcAft>
                <a:spcPts val="0"/>
              </a:spcAft>
              <a:buClr>
                <a:schemeClr val="tx1">
                  <a:shade val="95000"/>
                </a:schemeClr>
              </a:buClr>
              <a:buFont typeface="Wingdings 2"/>
              <a:buNone/>
              <a:defRPr/>
            </a:pPr>
            <a:r>
              <a:rPr lang="ru-RU" sz="3000" b="1" dirty="0" smtClean="0">
                <a:solidFill>
                  <a:srgbClr val="002060"/>
                </a:solidFill>
                <a:latin typeface="Times New Roman" pitchFamily="18" charset="0"/>
                <a:cs typeface="Times New Roman" pitchFamily="18" charset="0"/>
              </a:rPr>
              <a:t>Слово </a:t>
            </a:r>
            <a:r>
              <a:rPr lang="ru-RU" sz="3000" b="1" i="1" dirty="0" smtClean="0">
                <a:solidFill>
                  <a:srgbClr val="002060"/>
                </a:solidFill>
                <a:latin typeface="Times New Roman" pitchFamily="18" charset="0"/>
                <a:cs typeface="Times New Roman" pitchFamily="18" charset="0"/>
              </a:rPr>
              <a:t>империя</a:t>
            </a:r>
            <a:r>
              <a:rPr lang="ru-RU" sz="3000" b="1" dirty="0" smtClean="0">
                <a:solidFill>
                  <a:srgbClr val="002060"/>
                </a:solidFill>
                <a:latin typeface="Times New Roman" pitchFamily="18" charset="0"/>
                <a:cs typeface="Times New Roman" pitchFamily="18" charset="0"/>
              </a:rPr>
              <a:t> имело два значения: </a:t>
            </a:r>
          </a:p>
          <a:p>
            <a:pPr marL="457200" indent="-457200" fontAlgn="auto">
              <a:spcAft>
                <a:spcPts val="0"/>
              </a:spcAft>
              <a:buClr>
                <a:schemeClr val="tx1">
                  <a:shade val="95000"/>
                </a:schemeClr>
              </a:buClr>
              <a:buFont typeface="Wingdings 2"/>
              <a:buAutoNum type="arabicParenR"/>
              <a:defRPr/>
            </a:pPr>
            <a:r>
              <a:rPr lang="ru-RU" sz="3000" b="1" dirty="0" smtClean="0">
                <a:solidFill>
                  <a:srgbClr val="002060"/>
                </a:solidFill>
                <a:latin typeface="Times New Roman" pitchFamily="18" charset="0"/>
                <a:cs typeface="Times New Roman" pitchFamily="18" charset="0"/>
              </a:rPr>
              <a:t>крупное монархическое государство; </a:t>
            </a:r>
          </a:p>
          <a:p>
            <a:pPr marL="457200" indent="-457200" fontAlgn="auto">
              <a:spcAft>
                <a:spcPts val="0"/>
              </a:spcAft>
              <a:buClr>
                <a:schemeClr val="tx1">
                  <a:shade val="95000"/>
                </a:schemeClr>
              </a:buClr>
              <a:buFont typeface="Wingdings 2"/>
              <a:buNone/>
              <a:defRPr/>
            </a:pPr>
            <a:r>
              <a:rPr lang="ru-RU" sz="3000" b="1" dirty="0" smtClean="0">
                <a:solidFill>
                  <a:srgbClr val="002060"/>
                </a:solidFill>
                <a:latin typeface="Times New Roman" pitchFamily="18" charset="0"/>
                <a:cs typeface="Times New Roman" pitchFamily="18" charset="0"/>
              </a:rPr>
              <a:t>2) крупная империалистическая колониальная держава с ее владениями. </a:t>
            </a:r>
          </a:p>
          <a:p>
            <a:pPr marL="457200" indent="-457200" fontAlgn="auto">
              <a:spcAft>
                <a:spcPts val="0"/>
              </a:spcAft>
              <a:buClr>
                <a:schemeClr val="tx1">
                  <a:shade val="95000"/>
                </a:schemeClr>
              </a:buClr>
              <a:buFont typeface="Wingdings 2"/>
              <a:buNone/>
              <a:defRPr/>
            </a:pPr>
            <a:r>
              <a:rPr lang="ru-RU" sz="3000" b="1" dirty="0" smtClean="0">
                <a:solidFill>
                  <a:srgbClr val="002060"/>
                </a:solidFill>
                <a:latin typeface="Times New Roman" pitchFamily="18" charset="0"/>
                <a:cs typeface="Times New Roman" pitchFamily="18" charset="0"/>
              </a:rPr>
              <a:t>В последнее время </a:t>
            </a:r>
            <a:r>
              <a:rPr lang="ru-RU" sz="3000" b="1" i="1" dirty="0" smtClean="0">
                <a:solidFill>
                  <a:srgbClr val="002060"/>
                </a:solidFill>
                <a:latin typeface="Times New Roman" pitchFamily="18" charset="0"/>
                <a:cs typeface="Times New Roman" pitchFamily="18" charset="0"/>
              </a:rPr>
              <a:t>империя</a:t>
            </a:r>
            <a:r>
              <a:rPr lang="ru-RU" sz="3000" b="1" dirty="0" smtClean="0">
                <a:solidFill>
                  <a:srgbClr val="002060"/>
                </a:solidFill>
                <a:latin typeface="Times New Roman" pitchFamily="18" charset="0"/>
                <a:cs typeface="Times New Roman" pitchFamily="18" charset="0"/>
              </a:rPr>
              <a:t> употребляется в значении «могущественное государство с тоталитарным режимом, состоящее из территорий, лишенных политической и экономической самостоятельности и управляемых из центра».</a:t>
            </a:r>
          </a:p>
          <a:p>
            <a:pPr marL="548640" indent="-411480" fontAlgn="auto">
              <a:spcAft>
                <a:spcPts val="0"/>
              </a:spcAft>
              <a:buClr>
                <a:schemeClr val="tx1">
                  <a:shade val="95000"/>
                </a:schemeClr>
              </a:buClr>
              <a:buFont typeface="Wingdings 2"/>
              <a:buChar char=""/>
              <a:defRPr/>
            </a:pPr>
            <a:endParaRPr lang="ru-RU"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39784"/>
          </a:xfrm>
        </p:spPr>
        <p:txBody>
          <a:bodyPr>
            <a:noAutofit/>
          </a:bodyPr>
          <a:lstStyle/>
          <a:p>
            <a:pPr fontAlgn="auto">
              <a:spcAft>
                <a:spcPts val="0"/>
              </a:spcAft>
              <a:defRPr/>
            </a:pPr>
            <a:r>
              <a:rPr lang="ru-RU" sz="2800" b="1" dirty="0" smtClean="0">
                <a:solidFill>
                  <a:srgbClr val="002060"/>
                </a:solidFill>
                <a:effectLst/>
                <a:latin typeface="Times New Roman" pitchFamily="18" charset="0"/>
                <a:cs typeface="Times New Roman" pitchFamily="18" charset="0"/>
              </a:rPr>
              <a:t>3. Уходят в пассив слова, характеризующие советскую действительность:</a:t>
            </a:r>
            <a:endParaRPr lang="ru-RU" sz="2800" b="1" dirty="0">
              <a:solidFill>
                <a:srgbClr val="002060"/>
              </a:solidFill>
              <a:effectLst/>
              <a:latin typeface="Times New Roman" pitchFamily="18" charset="0"/>
              <a:cs typeface="Times New Roman" pitchFamily="18" charset="0"/>
            </a:endParaRPr>
          </a:p>
        </p:txBody>
      </p:sp>
      <p:sp>
        <p:nvSpPr>
          <p:cNvPr id="48130" name="Содержимое 2"/>
          <p:cNvSpPr>
            <a:spLocks noGrp="1"/>
          </p:cNvSpPr>
          <p:nvPr>
            <p:ph idx="1"/>
          </p:nvPr>
        </p:nvSpPr>
        <p:spPr/>
        <p:txBody>
          <a:bodyPr/>
          <a:lstStyle/>
          <a:p>
            <a:pPr>
              <a:buFont typeface="Wingdings 2" pitchFamily="18" charset="2"/>
              <a:buNone/>
            </a:pPr>
            <a:r>
              <a:rPr lang="ru-RU" b="1" i="1" dirty="0" smtClean="0">
                <a:solidFill>
                  <a:srgbClr val="002060"/>
                </a:solidFill>
                <a:latin typeface="Times New Roman" pitchFamily="18" charset="0"/>
                <a:cs typeface="Times New Roman" pitchFamily="18" charset="0"/>
              </a:rPr>
              <a:t>обком, горком, райком, комсомол, пионер, активист, соцсоревнование, соцобязательство, правофланговый, сверхплановый, отоварить, отщепенец, передовик и мн. др.</a:t>
            </a:r>
          </a:p>
          <a:p>
            <a:pPr>
              <a:buNone/>
            </a:pPr>
            <a:endParaRPr lang="ru-RU"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54098"/>
          </a:xfrm>
        </p:spPr>
        <p:txBody>
          <a:bodyPr>
            <a:noAutofit/>
          </a:bodyPr>
          <a:lstStyle/>
          <a:p>
            <a:pPr fontAlgn="auto">
              <a:spcAft>
                <a:spcPts val="0"/>
              </a:spcAft>
              <a:defRPr/>
            </a:pPr>
            <a:r>
              <a:rPr lang="ru-RU" sz="2400" b="1" dirty="0" smtClean="0">
                <a:solidFill>
                  <a:srgbClr val="002060"/>
                </a:solidFill>
                <a:effectLst/>
                <a:latin typeface="Times New Roman" pitchFamily="18" charset="0"/>
                <a:cs typeface="Times New Roman" pitchFamily="18" charset="0"/>
              </a:rPr>
              <a:t>4.  Происходит разрушение двух лексических систем, подчеркивающих полярность капиталистической и социалистической действительности.</a:t>
            </a:r>
            <a:endParaRPr lang="ru-RU" sz="2400" b="1" dirty="0">
              <a:solidFill>
                <a:srgbClr val="002060"/>
              </a:solidFill>
              <a:effectLst/>
              <a:latin typeface="Times New Roman" pitchFamily="18" charset="0"/>
              <a:cs typeface="Times New Roman" pitchFamily="18" charset="0"/>
            </a:endParaRPr>
          </a:p>
        </p:txBody>
      </p:sp>
      <p:sp>
        <p:nvSpPr>
          <p:cNvPr id="49154" name="Содержимое 2"/>
          <p:cNvSpPr>
            <a:spLocks noGrp="1"/>
          </p:cNvSpPr>
          <p:nvPr>
            <p:ph idx="1"/>
          </p:nvPr>
        </p:nvSpPr>
        <p:spPr>
          <a:xfrm>
            <a:off x="457200" y="1857364"/>
            <a:ext cx="8229600" cy="4268799"/>
          </a:xfrm>
        </p:spPr>
        <p:txBody>
          <a:bodyPr/>
          <a:lstStyle/>
          <a:p>
            <a:pPr>
              <a:buFont typeface="Wingdings 2" pitchFamily="18" charset="2"/>
              <a:buNone/>
            </a:pPr>
            <a:r>
              <a:rPr lang="ru-RU" sz="2400" b="1" i="1" u="sng" dirty="0" smtClean="0">
                <a:latin typeface="Times New Roman" pitchFamily="18" charset="0"/>
                <a:cs typeface="Times New Roman" pitchFamily="18" charset="0"/>
              </a:rPr>
              <a:t>Менеджер</a:t>
            </a:r>
            <a:r>
              <a:rPr lang="ru-RU" sz="2400" b="1" i="1"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«наемный управляющий современным промышленным, торговым и т.д. капиталистическим предприятием». </a:t>
            </a:r>
          </a:p>
          <a:p>
            <a:pPr algn="r">
              <a:buFont typeface="Wingdings 2" pitchFamily="18" charset="2"/>
              <a:buNone/>
            </a:pPr>
            <a:r>
              <a:rPr lang="ru-RU" sz="2400" b="1" dirty="0" smtClean="0">
                <a:latin typeface="Times New Roman" pitchFamily="18" charset="0"/>
                <a:cs typeface="Times New Roman" pitchFamily="18" charset="0"/>
              </a:rPr>
              <a:t>«Словарь новых слов и значений» (1984)</a:t>
            </a:r>
          </a:p>
          <a:p>
            <a:pPr>
              <a:buFont typeface="Wingdings 2" pitchFamily="18" charset="2"/>
              <a:buNone/>
            </a:pPr>
            <a:r>
              <a:rPr lang="ru-RU" sz="2400" b="1" dirty="0" smtClean="0">
                <a:latin typeface="Times New Roman" pitchFamily="18" charset="0"/>
                <a:cs typeface="Times New Roman" pitchFamily="18" charset="0"/>
              </a:rPr>
              <a:t> В 1990 г  слово </a:t>
            </a:r>
            <a:r>
              <a:rPr lang="ru-RU" sz="2400" b="1" i="1" u="sng" dirty="0" smtClean="0">
                <a:latin typeface="Times New Roman" pitchFamily="18" charset="0"/>
                <a:cs typeface="Times New Roman" pitchFamily="18" charset="0"/>
              </a:rPr>
              <a:t>менеджер</a:t>
            </a:r>
            <a:r>
              <a:rPr lang="ru-RU" sz="2400" b="1" u="sng"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приобрело социально нейтральное значение «специалист по вопросам организации управления (в производстве и других областях)». </a:t>
            </a:r>
          </a:p>
          <a:p>
            <a:endParaRPr lang="ru-RU"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868346"/>
          </a:xfrm>
        </p:spPr>
        <p:txBody>
          <a:bodyPr/>
          <a:lstStyle/>
          <a:p>
            <a:pPr fontAlgn="auto">
              <a:spcAft>
                <a:spcPts val="0"/>
              </a:spcAft>
              <a:defRPr/>
            </a:pPr>
            <a:r>
              <a:rPr lang="ru-RU" sz="2800" b="1" dirty="0" smtClean="0">
                <a:solidFill>
                  <a:srgbClr val="002060"/>
                </a:solidFill>
                <a:effectLst/>
                <a:latin typeface="Times New Roman" pitchFamily="18" charset="0"/>
                <a:cs typeface="Times New Roman" pitchFamily="18" charset="0"/>
              </a:rPr>
              <a:t>5. Засорение речи заимствованиями</a:t>
            </a:r>
            <a:endParaRPr lang="ru-RU" sz="2800" b="1" dirty="0">
              <a:solidFill>
                <a:srgbClr val="002060"/>
              </a:solidFill>
              <a:effectLst/>
              <a:latin typeface="Times New Roman" pitchFamily="18" charset="0"/>
              <a:cs typeface="Times New Roman" pitchFamily="18" charset="0"/>
            </a:endParaRPr>
          </a:p>
        </p:txBody>
      </p:sp>
      <p:sp>
        <p:nvSpPr>
          <p:cNvPr id="50178" name="Содержимое 10"/>
          <p:cNvSpPr>
            <a:spLocks noGrp="1"/>
          </p:cNvSpPr>
          <p:nvPr>
            <p:ph sz="half" idx="2"/>
          </p:nvPr>
        </p:nvSpPr>
        <p:spPr>
          <a:xfrm>
            <a:off x="4645025" y="1500174"/>
            <a:ext cx="4041775" cy="4143389"/>
          </a:xfrm>
        </p:spPr>
        <p:txBody>
          <a:bodyPr>
            <a:normAutofit/>
          </a:bodyPr>
          <a:lstStyle/>
          <a:p>
            <a:pPr>
              <a:buFont typeface="Wingdings 2" pitchFamily="18" charset="2"/>
              <a:buNone/>
            </a:pPr>
            <a:r>
              <a:rPr lang="ru-RU" sz="4000" dirty="0" smtClean="0">
                <a:cs typeface="Times New Roman" pitchFamily="18" charset="0"/>
              </a:rPr>
              <a:t>   </a:t>
            </a:r>
            <a:r>
              <a:rPr lang="ru-RU" sz="3200" b="1" dirty="0" smtClean="0">
                <a:solidFill>
                  <a:srgbClr val="002060"/>
                </a:solidFill>
                <a:latin typeface="Times New Roman" pitchFamily="18" charset="0"/>
                <a:cs typeface="Times New Roman" pitchFamily="18" charset="0"/>
              </a:rPr>
              <a:t>лобби, чартер, дилер, лизинг, консенсус, пролонгация, саммит и многие </a:t>
            </a:r>
            <a:r>
              <a:rPr lang="ru-RU" sz="3200" b="1" dirty="0" smtClean="0">
                <a:solidFill>
                  <a:srgbClr val="002060"/>
                </a:solidFill>
                <a:latin typeface="Times New Roman" pitchFamily="18" charset="0"/>
                <a:cs typeface="Times New Roman" pitchFamily="18" charset="0"/>
              </a:rPr>
              <a:t>другие</a:t>
            </a:r>
            <a:endParaRPr lang="ru-RU" sz="4000" dirty="0" smtClean="0">
              <a:cs typeface="Times New Roman" pitchFamily="18" charset="0"/>
            </a:endParaRPr>
          </a:p>
          <a:p>
            <a:endParaRPr lang="ru-RU" sz="4000" dirty="0" smtClean="0"/>
          </a:p>
        </p:txBody>
      </p:sp>
      <p:pic>
        <p:nvPicPr>
          <p:cNvPr id="50179" name="Picture 2" descr="http://news.pn/photo/2199d3d68f9e899c9efcf227ec074d6a.i370x265x377.jpeg"/>
          <p:cNvPicPr>
            <a:picLocks noChangeAspect="1" noChangeArrowheads="1"/>
          </p:cNvPicPr>
          <p:nvPr/>
        </p:nvPicPr>
        <p:blipFill>
          <a:blip r:embed="rId2"/>
          <a:srcRect/>
          <a:stretch>
            <a:fillRect/>
          </a:stretch>
        </p:blipFill>
        <p:spPr bwMode="auto">
          <a:xfrm>
            <a:off x="571500" y="1571625"/>
            <a:ext cx="3857625" cy="3929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57200" y="274638"/>
            <a:ext cx="8229600" cy="868346"/>
          </a:xfrm>
        </p:spPr>
        <p:txBody>
          <a:bodyPr>
            <a:noAutofit/>
          </a:bodyPr>
          <a:lstStyle/>
          <a:p>
            <a:pPr fontAlgn="auto">
              <a:spcAft>
                <a:spcPts val="0"/>
              </a:spcAft>
              <a:defRPr/>
            </a:pPr>
            <a:r>
              <a:rPr lang="ru-RU" sz="2400" b="1" dirty="0" smtClean="0">
                <a:solidFill>
                  <a:srgbClr val="002060"/>
                </a:solidFill>
                <a:effectLst/>
                <a:latin typeface="Times New Roman" pitchFamily="18" charset="0"/>
                <a:cs typeface="Times New Roman" pitchFamily="18" charset="0"/>
              </a:rPr>
              <a:t>Особенности современного русского языка в конце  </a:t>
            </a:r>
            <a:br>
              <a:rPr lang="ru-RU" sz="2400" b="1" dirty="0" smtClean="0">
                <a:solidFill>
                  <a:srgbClr val="002060"/>
                </a:solidFill>
                <a:effectLst/>
                <a:latin typeface="Times New Roman" pitchFamily="18" charset="0"/>
                <a:cs typeface="Times New Roman" pitchFamily="18" charset="0"/>
              </a:rPr>
            </a:br>
            <a:r>
              <a:rPr lang="en-US" sz="2400" b="1" dirty="0" smtClean="0">
                <a:solidFill>
                  <a:srgbClr val="002060"/>
                </a:solidFill>
                <a:effectLst/>
                <a:latin typeface="Times New Roman" pitchFamily="18" charset="0"/>
                <a:cs typeface="Times New Roman" pitchFamily="18" charset="0"/>
              </a:rPr>
              <a:t>XX</a:t>
            </a:r>
            <a:r>
              <a:rPr lang="ru-RU" sz="2400" b="1" dirty="0" smtClean="0">
                <a:solidFill>
                  <a:srgbClr val="002060"/>
                </a:solidFill>
                <a:effectLst/>
                <a:latin typeface="Times New Roman" pitchFamily="18" charset="0"/>
                <a:cs typeface="Times New Roman" pitchFamily="18" charset="0"/>
              </a:rPr>
              <a:t> века:</a:t>
            </a:r>
            <a:endParaRPr lang="ru-RU" sz="2400" b="1" dirty="0">
              <a:solidFill>
                <a:srgbClr val="002060"/>
              </a:solidFill>
              <a:effectLst/>
              <a:latin typeface="Times New Roman" pitchFamily="18" charset="0"/>
              <a:cs typeface="Times New Roman" pitchFamily="18" charset="0"/>
            </a:endParaRPr>
          </a:p>
        </p:txBody>
      </p:sp>
      <p:sp>
        <p:nvSpPr>
          <p:cNvPr id="8" name="Содержимое 7"/>
          <p:cNvSpPr>
            <a:spLocks noGrp="1"/>
          </p:cNvSpPr>
          <p:nvPr>
            <p:ph idx="1"/>
          </p:nvPr>
        </p:nvSpPr>
        <p:spPr>
          <a:xfrm>
            <a:off x="457200" y="1285875"/>
            <a:ext cx="8229600" cy="4840288"/>
          </a:xfrm>
        </p:spPr>
        <p:txBody>
          <a:bodyPr>
            <a:noAutofit/>
          </a:bodyPr>
          <a:lstStyle/>
          <a:p>
            <a:pPr marL="548640" indent="-411480" fontAlgn="auto">
              <a:spcAft>
                <a:spcPts val="0"/>
              </a:spcAft>
              <a:buClr>
                <a:schemeClr val="tx1">
                  <a:shade val="95000"/>
                </a:schemeClr>
              </a:buClr>
              <a:buFont typeface="Wingdings" pitchFamily="2" charset="2"/>
              <a:buChar char="Ø"/>
              <a:defRPr/>
            </a:pPr>
            <a:r>
              <a:rPr lang="ru-RU" sz="2800" dirty="0" smtClean="0">
                <a:solidFill>
                  <a:srgbClr val="002060"/>
                </a:solidFill>
                <a:latin typeface="Times New Roman" pitchFamily="18" charset="0"/>
                <a:cs typeface="Times New Roman" pitchFamily="18" charset="0"/>
              </a:rPr>
              <a:t>во-первых, никогда не был так многочислен и разнообразен состав участников массовой коммуникации;</a:t>
            </a:r>
          </a:p>
          <a:p>
            <a:pPr marL="548640" indent="-411480" fontAlgn="auto">
              <a:spcAft>
                <a:spcPts val="0"/>
              </a:spcAft>
              <a:buClr>
                <a:schemeClr val="tx1">
                  <a:shade val="95000"/>
                </a:schemeClr>
              </a:buClr>
              <a:buFont typeface="Wingdings" pitchFamily="2" charset="2"/>
              <a:buChar char="Ø"/>
              <a:defRPr/>
            </a:pPr>
            <a:r>
              <a:rPr lang="ru-RU" sz="2800" dirty="0" smtClean="0">
                <a:solidFill>
                  <a:srgbClr val="002060"/>
                </a:solidFill>
                <a:latin typeface="Times New Roman" pitchFamily="18" charset="0"/>
                <a:cs typeface="Times New Roman" pitchFamily="18" charset="0"/>
              </a:rPr>
              <a:t>во-вторых, почти исчезла официальная цензура;</a:t>
            </a:r>
          </a:p>
          <a:p>
            <a:pPr marL="548640" indent="-411480" fontAlgn="auto">
              <a:spcAft>
                <a:spcPts val="0"/>
              </a:spcAft>
              <a:buClr>
                <a:schemeClr val="tx1">
                  <a:shade val="95000"/>
                </a:schemeClr>
              </a:buClr>
              <a:buFont typeface="Wingdings" pitchFamily="2" charset="2"/>
              <a:buChar char="Ø"/>
              <a:defRPr/>
            </a:pPr>
            <a:r>
              <a:rPr lang="ru-RU" sz="2800" dirty="0" smtClean="0">
                <a:solidFill>
                  <a:srgbClr val="002060"/>
                </a:solidFill>
                <a:latin typeface="Times New Roman" pitchFamily="18" charset="0"/>
                <a:cs typeface="Times New Roman" pitchFamily="18" charset="0"/>
              </a:rPr>
              <a:t>в-третьих, начинает преобладать речь спонтанная, самопроизвольная, заранее не подготовленная;</a:t>
            </a:r>
          </a:p>
          <a:p>
            <a:pPr marL="548640" indent="-411480" fontAlgn="auto">
              <a:spcAft>
                <a:spcPts val="0"/>
              </a:spcAft>
              <a:buClr>
                <a:schemeClr val="tx1">
                  <a:shade val="95000"/>
                </a:schemeClr>
              </a:buClr>
              <a:buFont typeface="Wingdings" pitchFamily="2" charset="2"/>
              <a:buChar char="Ø"/>
              <a:defRPr/>
            </a:pPr>
            <a:r>
              <a:rPr lang="ru-RU" sz="2800" dirty="0" smtClean="0">
                <a:solidFill>
                  <a:srgbClr val="002060"/>
                </a:solidFill>
                <a:latin typeface="Times New Roman" pitchFamily="18" charset="0"/>
                <a:cs typeface="Times New Roman" pitchFamily="18" charset="0"/>
              </a:rPr>
              <a:t>в-четвертых, разнообразие ситуаций общения приводит к изменению характера общения. Оно освобождается от жесткой официальности, становится раскованнее.</a:t>
            </a:r>
          </a:p>
          <a:p>
            <a:pPr marL="548640" indent="-411480" fontAlgn="auto">
              <a:spcAft>
                <a:spcPts val="0"/>
              </a:spcAft>
              <a:buClr>
                <a:schemeClr val="tx1">
                  <a:shade val="95000"/>
                </a:schemeClr>
              </a:buClr>
              <a:buFont typeface="Wingdings 2"/>
              <a:buChar char=""/>
              <a:defRPr/>
            </a:pP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fontAlgn="auto">
              <a:spcAft>
                <a:spcPts val="0"/>
              </a:spcAft>
              <a:defRPr/>
            </a:pPr>
            <a:r>
              <a:rPr lang="ru-RU" sz="2800" b="1" dirty="0" smtClean="0">
                <a:solidFill>
                  <a:srgbClr val="002060"/>
                </a:solidFill>
                <a:effectLst/>
                <a:latin typeface="Times New Roman" pitchFamily="18" charset="0"/>
                <a:cs typeface="Times New Roman" pitchFamily="18" charset="0"/>
              </a:rPr>
              <a:t>Элементы, засоряющие русский язык:</a:t>
            </a:r>
            <a:endParaRPr lang="ru-RU" sz="2800" b="1" dirty="0">
              <a:solidFill>
                <a:srgbClr val="002060"/>
              </a:solidFill>
              <a:effectLst/>
              <a:latin typeface="Times New Roman" pitchFamily="18" charset="0"/>
              <a:cs typeface="Times New Roman" pitchFamily="18" charset="0"/>
            </a:endParaRPr>
          </a:p>
        </p:txBody>
      </p:sp>
      <p:sp>
        <p:nvSpPr>
          <p:cNvPr id="8" name="Текст 7"/>
          <p:cNvSpPr>
            <a:spLocks noGrp="1"/>
          </p:cNvSpPr>
          <p:nvPr>
            <p:ph type="body" idx="1"/>
          </p:nvPr>
        </p:nvSpPr>
        <p:spPr>
          <a:xfrm>
            <a:off x="457200" y="1500174"/>
            <a:ext cx="4040188" cy="674701"/>
          </a:xfrm>
        </p:spPr>
        <p:txBody>
          <a:bodyPr/>
          <a:lstStyle/>
          <a:p>
            <a:endParaRPr lang="ru-RU" dirty="0" smtClean="0"/>
          </a:p>
          <a:p>
            <a:endParaRPr lang="ru-RU" dirty="0"/>
          </a:p>
          <a:p>
            <a:endParaRPr lang="ru-RU" dirty="0"/>
          </a:p>
        </p:txBody>
      </p:sp>
      <p:sp>
        <p:nvSpPr>
          <p:cNvPr id="52226" name="Содержимое 2"/>
          <p:cNvSpPr>
            <a:spLocks noGrp="1"/>
          </p:cNvSpPr>
          <p:nvPr>
            <p:ph sz="half" idx="2"/>
          </p:nvPr>
        </p:nvSpPr>
        <p:spPr>
          <a:xfrm>
            <a:off x="457200" y="1571612"/>
            <a:ext cx="4040188" cy="4554551"/>
          </a:xfrm>
        </p:spPr>
        <p:txBody>
          <a:bodyPr>
            <a:normAutofit/>
          </a:bodyPr>
          <a:lstStyle/>
          <a:p>
            <a:pPr>
              <a:buFont typeface="Wingdings" pitchFamily="2" charset="2"/>
              <a:buChar char="Ø"/>
            </a:pPr>
            <a:r>
              <a:rPr lang="ru-RU" sz="3200" b="1" dirty="0">
                <a:solidFill>
                  <a:srgbClr val="002060"/>
                </a:solidFill>
                <a:latin typeface="Times New Roman" pitchFamily="18" charset="0"/>
                <a:cs typeface="Times New Roman" pitchFamily="18" charset="0"/>
              </a:rPr>
              <a:t>ж</a:t>
            </a:r>
            <a:r>
              <a:rPr lang="ru-RU" sz="3200" b="1" dirty="0" smtClean="0">
                <a:solidFill>
                  <a:srgbClr val="002060"/>
                </a:solidFill>
                <a:latin typeface="Times New Roman" pitchFamily="18" charset="0"/>
                <a:cs typeface="Times New Roman" pitchFamily="18" charset="0"/>
              </a:rPr>
              <a:t>аргонизмы;</a:t>
            </a:r>
          </a:p>
          <a:p>
            <a:pPr>
              <a:buFont typeface="Wingdings" pitchFamily="2" charset="2"/>
              <a:buChar char="Ø"/>
            </a:pPr>
            <a:r>
              <a:rPr lang="ru-RU" sz="3200" b="1" dirty="0">
                <a:solidFill>
                  <a:srgbClr val="002060"/>
                </a:solidFill>
                <a:latin typeface="Times New Roman" pitchFamily="18" charset="0"/>
                <a:cs typeface="Times New Roman" pitchFamily="18" charset="0"/>
              </a:rPr>
              <a:t>п</a:t>
            </a:r>
            <a:r>
              <a:rPr lang="ru-RU" sz="3200" b="1" dirty="0" smtClean="0">
                <a:solidFill>
                  <a:srgbClr val="002060"/>
                </a:solidFill>
                <a:latin typeface="Times New Roman" pitchFamily="18" charset="0"/>
                <a:cs typeface="Times New Roman" pitchFamily="18" charset="0"/>
              </a:rPr>
              <a:t>росторечные слова;</a:t>
            </a:r>
          </a:p>
          <a:p>
            <a:pPr>
              <a:buFont typeface="Wingdings" pitchFamily="2" charset="2"/>
              <a:buChar char="Ø"/>
            </a:pPr>
            <a:r>
              <a:rPr lang="ru-RU" sz="3200" b="1" dirty="0">
                <a:solidFill>
                  <a:srgbClr val="002060"/>
                </a:solidFill>
                <a:latin typeface="Times New Roman" pitchFamily="18" charset="0"/>
                <a:cs typeface="Times New Roman" pitchFamily="18" charset="0"/>
              </a:rPr>
              <a:t>в</a:t>
            </a:r>
            <a:r>
              <a:rPr lang="ru-RU" sz="3200" b="1" dirty="0" smtClean="0">
                <a:solidFill>
                  <a:srgbClr val="002060"/>
                </a:solidFill>
                <a:latin typeface="Times New Roman" pitchFamily="18" charset="0"/>
                <a:cs typeface="Times New Roman" pitchFamily="18" charset="0"/>
              </a:rPr>
              <a:t>арваризмы;</a:t>
            </a:r>
          </a:p>
          <a:p>
            <a:pPr>
              <a:buFont typeface="Wingdings" pitchFamily="2" charset="2"/>
              <a:buChar char="Ø"/>
            </a:pPr>
            <a:r>
              <a:rPr lang="ru-RU" sz="3200" b="1" dirty="0">
                <a:solidFill>
                  <a:srgbClr val="002060"/>
                </a:solidFill>
                <a:latin typeface="Times New Roman" pitchFamily="18" charset="0"/>
                <a:cs typeface="Times New Roman" pitchFamily="18" charset="0"/>
              </a:rPr>
              <a:t>н</a:t>
            </a:r>
            <a:r>
              <a:rPr lang="ru-RU" sz="3200" b="1" dirty="0" smtClean="0">
                <a:solidFill>
                  <a:srgbClr val="002060"/>
                </a:solidFill>
                <a:latin typeface="Times New Roman" pitchFamily="18" charset="0"/>
                <a:cs typeface="Times New Roman" pitchFamily="18" charset="0"/>
              </a:rPr>
              <a:t>ецензурные слова и выражения.</a:t>
            </a:r>
          </a:p>
        </p:txBody>
      </p:sp>
      <p:sp>
        <p:nvSpPr>
          <p:cNvPr id="9" name="Текст 8"/>
          <p:cNvSpPr>
            <a:spLocks noGrp="1"/>
          </p:cNvSpPr>
          <p:nvPr>
            <p:ph type="body" sz="quarter" idx="3"/>
          </p:nvPr>
        </p:nvSpPr>
        <p:spPr>
          <a:xfrm>
            <a:off x="4645025" y="1535113"/>
            <a:ext cx="4041775" cy="393689"/>
          </a:xfrm>
        </p:spPr>
        <p:txBody>
          <a:bodyPr>
            <a:normAutofit fontScale="92500" lnSpcReduction="10000"/>
          </a:bodyPr>
          <a:lstStyle/>
          <a:p>
            <a:endParaRPr lang="ru-RU" dirty="0" smtClean="0"/>
          </a:p>
          <a:p>
            <a:endParaRPr lang="ru-RU" dirty="0"/>
          </a:p>
          <a:p>
            <a:endParaRPr lang="ru-RU" dirty="0" smtClean="0"/>
          </a:p>
          <a:p>
            <a:endParaRPr lang="ru-RU" dirty="0"/>
          </a:p>
          <a:p>
            <a:endParaRPr lang="ru-RU" dirty="0" smtClean="0"/>
          </a:p>
          <a:p>
            <a:endParaRPr lang="ru-RU" dirty="0"/>
          </a:p>
        </p:txBody>
      </p:sp>
      <p:sp>
        <p:nvSpPr>
          <p:cNvPr id="10" name="Содержимое 9"/>
          <p:cNvSpPr>
            <a:spLocks noGrp="1"/>
          </p:cNvSpPr>
          <p:nvPr>
            <p:ph sz="quarter" idx="4"/>
          </p:nvPr>
        </p:nvSpPr>
        <p:spPr>
          <a:xfrm>
            <a:off x="4500562" y="1714488"/>
            <a:ext cx="4041775" cy="4071966"/>
          </a:xfrm>
        </p:spPr>
        <p:txBody>
          <a:bodyPr/>
          <a:lstStyle/>
          <a:p>
            <a:endParaRPr lang="ru-RU" dirty="0"/>
          </a:p>
        </p:txBody>
      </p:sp>
      <p:pic>
        <p:nvPicPr>
          <p:cNvPr id="19458" name="Picture 2" descr="http://mtdata.ru/u24/photoD155/20871579515-0/original.jpg"/>
          <p:cNvPicPr>
            <a:picLocks noChangeAspect="1" noChangeArrowheads="1"/>
          </p:cNvPicPr>
          <p:nvPr/>
        </p:nvPicPr>
        <p:blipFill>
          <a:blip r:embed="rId2"/>
          <a:srcRect/>
          <a:stretch>
            <a:fillRect/>
          </a:stretch>
        </p:blipFill>
        <p:spPr bwMode="auto">
          <a:xfrm>
            <a:off x="4643438" y="1714488"/>
            <a:ext cx="3714776" cy="400052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оловок 12"/>
          <p:cNvSpPr>
            <a:spLocks noGrp="1"/>
          </p:cNvSpPr>
          <p:nvPr>
            <p:ph type="title"/>
          </p:nvPr>
        </p:nvSpPr>
        <p:spPr>
          <a:xfrm>
            <a:off x="722313" y="4429132"/>
            <a:ext cx="7772400" cy="1428760"/>
          </a:xfrm>
        </p:spPr>
        <p:txBody>
          <a:bodyPr>
            <a:noAutofit/>
          </a:bodyPr>
          <a:lstStyle/>
          <a:p>
            <a:pPr algn="r" fontAlgn="auto">
              <a:spcAft>
                <a:spcPts val="0"/>
              </a:spcAft>
              <a:defRPr/>
            </a:pPr>
            <a:r>
              <a:rPr lang="ru-RU" sz="2000" dirty="0" smtClean="0">
                <a:solidFill>
                  <a:srgbClr val="002060"/>
                </a:solidFill>
                <a:effectLst/>
                <a:latin typeface="Times New Roman" pitchFamily="18" charset="0"/>
                <a:cs typeface="Times New Roman" pitchFamily="18" charset="0"/>
              </a:rPr>
              <a:t>Д.С.Лихачев, </a:t>
            </a:r>
            <a:br>
              <a:rPr lang="ru-RU" sz="2000" dirty="0" smtClean="0">
                <a:solidFill>
                  <a:srgbClr val="002060"/>
                </a:solidFill>
                <a:effectLst/>
                <a:latin typeface="Times New Roman" pitchFamily="18" charset="0"/>
                <a:cs typeface="Times New Roman" pitchFamily="18" charset="0"/>
              </a:rPr>
            </a:br>
            <a:r>
              <a:rPr lang="ru-RU" sz="2000" dirty="0">
                <a:solidFill>
                  <a:srgbClr val="002060"/>
                </a:solidFill>
                <a:latin typeface="Times New Roman" pitchFamily="18" charset="0"/>
                <a:cs typeface="Times New Roman" pitchFamily="18" charset="0"/>
              </a:rPr>
              <a:t>с</a:t>
            </a:r>
            <a:r>
              <a:rPr lang="ru-RU" sz="2000" dirty="0" smtClean="0">
                <a:solidFill>
                  <a:srgbClr val="002060"/>
                </a:solidFill>
                <a:effectLst/>
                <a:latin typeface="Times New Roman" pitchFamily="18" charset="0"/>
                <a:cs typeface="Times New Roman" pitchFamily="18" charset="0"/>
              </a:rPr>
              <a:t>оветский и российский филолог, культуролог, искусствовед, академик РАН.</a:t>
            </a:r>
            <a:endParaRPr lang="ru-RU" sz="2000" dirty="0">
              <a:solidFill>
                <a:srgbClr val="002060"/>
              </a:solidFill>
              <a:effectLst/>
              <a:latin typeface="Times New Roman" pitchFamily="18" charset="0"/>
              <a:cs typeface="Times New Roman" pitchFamily="18" charset="0"/>
            </a:endParaRPr>
          </a:p>
        </p:txBody>
      </p:sp>
      <p:sp>
        <p:nvSpPr>
          <p:cNvPr id="17410" name="Текст 13"/>
          <p:cNvSpPr>
            <a:spLocks noGrp="1"/>
          </p:cNvSpPr>
          <p:nvPr>
            <p:ph type="body" idx="1"/>
          </p:nvPr>
        </p:nvSpPr>
        <p:spPr>
          <a:xfrm>
            <a:off x="357158" y="357188"/>
            <a:ext cx="8572560" cy="3500440"/>
          </a:xfrm>
        </p:spPr>
        <p:txBody>
          <a:bodyPr>
            <a:normAutofit/>
          </a:bodyPr>
          <a:lstStyle/>
          <a:p>
            <a:pPr marL="73025"/>
            <a:r>
              <a:rPr lang="ru-RU" sz="2400" b="1" dirty="0" smtClean="0">
                <a:solidFill>
                  <a:srgbClr val="002060"/>
                </a:solidFill>
                <a:latin typeface="Times New Roman" pitchFamily="18" charset="0"/>
                <a:cs typeface="Times New Roman" pitchFamily="18" charset="0"/>
              </a:rPr>
              <a:t>« Самая  большая ценность народа - его язык, на котором  он пишет, говорит, думает. Думает! Это надо понять досконально, во всей многозначности и многозначительности этого факта. Ведь это значит, что вся сознательная жизнь человека проходит через родной ему язык. Эмоции, ощущения только окрашивают то, что мы думаем, или подталкивают мысль в каком-то отношении, но мысли  наши все формируются языком».</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57200" y="274638"/>
            <a:ext cx="8229600" cy="725470"/>
          </a:xfrm>
        </p:spPr>
        <p:txBody>
          <a:bodyPr>
            <a:normAutofit fontScale="90000"/>
          </a:bodyPr>
          <a:lstStyle/>
          <a:p>
            <a:r>
              <a:rPr lang="ru-RU" dirty="0" smtClean="0"/>
              <a:t/>
            </a:r>
            <a:br>
              <a:rPr lang="ru-RU" dirty="0" smtClean="0"/>
            </a:br>
            <a:endParaRPr lang="ru-RU" dirty="0"/>
          </a:p>
        </p:txBody>
      </p:sp>
      <p:sp>
        <p:nvSpPr>
          <p:cNvPr id="8" name="Содержимое 7"/>
          <p:cNvSpPr>
            <a:spLocks noGrp="1"/>
          </p:cNvSpPr>
          <p:nvPr>
            <p:ph idx="1"/>
          </p:nvPr>
        </p:nvSpPr>
        <p:spPr>
          <a:xfrm>
            <a:off x="457200" y="1071546"/>
            <a:ext cx="8229600" cy="5054617"/>
          </a:xfrm>
        </p:spPr>
        <p:txBody>
          <a:bodyPr>
            <a:normAutofit/>
          </a:bodyPr>
          <a:lstStyle/>
          <a:p>
            <a:pPr>
              <a:buNone/>
            </a:pPr>
            <a:r>
              <a:rPr lang="ru-RU" sz="2400" b="1" i="1" dirty="0">
                <a:latin typeface="Times New Roman" pitchFamily="18" charset="0"/>
                <a:cs typeface="Times New Roman" pitchFamily="18" charset="0"/>
              </a:rPr>
              <a:t>«Пусть же другие народы поймут и запомнят, что им только тогда удастся увидеть и постигнуть Россию, когда они познают и почувствуют нашу речь. А до тех пор Россия будет им непонятна и недоступна, до тех пор они не найдут к ней ни духовного, ни политического </a:t>
            </a:r>
            <a:r>
              <a:rPr lang="ru-RU" sz="2400" b="1" i="1" dirty="0" smtClean="0">
                <a:latin typeface="Times New Roman" pitchFamily="18" charset="0"/>
                <a:cs typeface="Times New Roman" pitchFamily="18" charset="0"/>
              </a:rPr>
              <a:t>пути. Пусть </a:t>
            </a:r>
            <a:r>
              <a:rPr lang="ru-RU" sz="2400" b="1" i="1" dirty="0">
                <a:latin typeface="Times New Roman" pitchFamily="18" charset="0"/>
                <a:cs typeface="Times New Roman" pitchFamily="18" charset="0"/>
              </a:rPr>
              <a:t>мир познает наш язык и через него впервые коснется нашей Родины. Ибо тогда, и только тогда он услышит не о ней, а Ее» </a:t>
            </a:r>
          </a:p>
          <a:p>
            <a:pPr algn="r">
              <a:buNone/>
            </a:pPr>
            <a:r>
              <a:rPr lang="ru-RU" sz="2800" b="1" dirty="0" smtClean="0">
                <a:solidFill>
                  <a:srgbClr val="002060"/>
                </a:solidFill>
                <a:latin typeface="Times New Roman" pitchFamily="18" charset="0"/>
                <a:cs typeface="Times New Roman" pitchFamily="18" charset="0"/>
              </a:rPr>
              <a:t>И.А.Ильин, </a:t>
            </a:r>
          </a:p>
          <a:p>
            <a:pPr algn="r">
              <a:buNone/>
            </a:pPr>
            <a:r>
              <a:rPr lang="ru-RU" sz="2800" b="1" dirty="0" smtClean="0">
                <a:solidFill>
                  <a:srgbClr val="002060"/>
                </a:solidFill>
                <a:latin typeface="Times New Roman" pitchFamily="18" charset="0"/>
                <a:cs typeface="Times New Roman" pitchFamily="18" charset="0"/>
              </a:rPr>
              <a:t>русский философ, публицист.</a:t>
            </a:r>
            <a:endParaRPr lang="ru-RU" sz="2800" b="1"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6" descr="http://blog.zaman.com.tr/wp-content/uploads/2016/01/08a6405e6f29a0c5fa91844d7d9-810x1061.jpg"/>
          <p:cNvPicPr>
            <a:picLocks noGrp="1" noChangeAspect="1" noChangeArrowheads="1"/>
          </p:cNvPicPr>
          <p:nvPr>
            <p:ph sz="half" idx="2"/>
          </p:nvPr>
        </p:nvPicPr>
        <p:blipFill>
          <a:blip r:embed="rId2"/>
          <a:srcRect/>
          <a:stretch>
            <a:fillRect/>
          </a:stretch>
        </p:blipFill>
        <p:spPr>
          <a:xfrm>
            <a:off x="565150" y="1214438"/>
            <a:ext cx="3327400" cy="4500562"/>
          </a:xfrm>
        </p:spPr>
      </p:pic>
      <p:sp>
        <p:nvSpPr>
          <p:cNvPr id="53250" name="Содержимое 7"/>
          <p:cNvSpPr>
            <a:spLocks noGrp="1"/>
          </p:cNvSpPr>
          <p:nvPr>
            <p:ph sz="quarter" idx="4"/>
          </p:nvPr>
        </p:nvSpPr>
        <p:spPr>
          <a:xfrm>
            <a:off x="4143375" y="1214422"/>
            <a:ext cx="4714875" cy="4572032"/>
          </a:xfrm>
        </p:spPr>
        <p:txBody>
          <a:bodyPr>
            <a:normAutofit fontScale="92500" lnSpcReduction="10000"/>
          </a:bodyPr>
          <a:lstStyle/>
          <a:p>
            <a:pPr>
              <a:buFont typeface="Wingdings 2" pitchFamily="18" charset="2"/>
              <a:buNone/>
            </a:pPr>
            <a:r>
              <a:rPr lang="ru-RU" sz="2800" i="1" dirty="0" smtClean="0">
                <a:cs typeface="Times New Roman" pitchFamily="18" charset="0"/>
              </a:rPr>
              <a:t>   </a:t>
            </a:r>
            <a:r>
              <a:rPr lang="ru-RU" sz="2800" b="1" i="1" dirty="0" smtClean="0">
                <a:solidFill>
                  <a:srgbClr val="002060"/>
                </a:solidFill>
                <a:latin typeface="Times New Roman" pitchFamily="18" charset="0"/>
                <a:cs typeface="Times New Roman" pitchFamily="18" charset="0"/>
              </a:rPr>
              <a:t>«Берегите наш язык, наш прекрасный русский язык – это клад, это достояние, переданное нам нашими предшественниками! Обращайтесь почтительно с этим могущественным орудием; в руках умелых оно в состоянии совершать чудеса». </a:t>
            </a:r>
          </a:p>
          <a:p>
            <a:pPr algn="r">
              <a:buFont typeface="Wingdings 2" pitchFamily="18" charset="2"/>
              <a:buNone/>
            </a:pPr>
            <a:r>
              <a:rPr lang="ru-RU" sz="2800" b="1" dirty="0" smtClean="0">
                <a:solidFill>
                  <a:srgbClr val="002060"/>
                </a:solidFill>
                <a:latin typeface="Times New Roman" pitchFamily="18" charset="0"/>
                <a:cs typeface="Times New Roman" pitchFamily="18" charset="0"/>
              </a:rPr>
              <a:t>И.С.Тургенев</a:t>
            </a:r>
            <a:br>
              <a:rPr lang="ru-RU" sz="2800" b="1" dirty="0" smtClean="0">
                <a:solidFill>
                  <a:srgbClr val="002060"/>
                </a:solidFill>
                <a:latin typeface="Times New Roman" pitchFamily="18" charset="0"/>
                <a:cs typeface="Times New Roman" pitchFamily="18" charset="0"/>
              </a:rPr>
            </a:br>
            <a:endParaRPr lang="ru-RU" sz="2800" b="1" dirty="0" smtClean="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0"/>
          <p:cNvSpPr>
            <a:spLocks noGrp="1"/>
          </p:cNvSpPr>
          <p:nvPr>
            <p:ph type="title"/>
          </p:nvPr>
        </p:nvSpPr>
        <p:spPr>
          <a:xfrm>
            <a:off x="457200" y="274638"/>
            <a:ext cx="8229600" cy="582594"/>
          </a:xfrm>
        </p:spPr>
        <p:txBody>
          <a:bodyPr/>
          <a:lstStyle/>
          <a:p>
            <a:pPr fontAlgn="auto">
              <a:spcAft>
                <a:spcPts val="0"/>
              </a:spcAft>
              <a:defRPr/>
            </a:pPr>
            <a:r>
              <a:rPr lang="ru-RU" sz="2400" b="1" u="sng" dirty="0" smtClean="0">
                <a:solidFill>
                  <a:srgbClr val="002060"/>
                </a:solidFill>
                <a:effectLst/>
                <a:latin typeface="Times New Roman" pitchFamily="18" charset="0"/>
                <a:cs typeface="Times New Roman" pitchFamily="18" charset="0"/>
              </a:rPr>
              <a:t>Выводы:</a:t>
            </a:r>
            <a:endParaRPr lang="ru-RU" sz="2400" b="1" u="sng" dirty="0">
              <a:solidFill>
                <a:srgbClr val="002060"/>
              </a:solidFill>
              <a:effectLst/>
              <a:latin typeface="Times New Roman" pitchFamily="18" charset="0"/>
              <a:cs typeface="Times New Roman" pitchFamily="18" charset="0"/>
            </a:endParaRPr>
          </a:p>
        </p:txBody>
      </p:sp>
      <p:sp>
        <p:nvSpPr>
          <p:cNvPr id="12" name="Содержимое 11"/>
          <p:cNvSpPr>
            <a:spLocks noGrp="1"/>
          </p:cNvSpPr>
          <p:nvPr>
            <p:ph idx="1"/>
          </p:nvPr>
        </p:nvSpPr>
        <p:spPr>
          <a:xfrm>
            <a:off x="285750" y="857250"/>
            <a:ext cx="8572500" cy="5268913"/>
          </a:xfrm>
        </p:spPr>
        <p:txBody>
          <a:bodyPr>
            <a:normAutofit fontScale="92500" lnSpcReduction="10000"/>
          </a:bodyPr>
          <a:lstStyle/>
          <a:p>
            <a:pPr marL="548640" indent="-411480" fontAlgn="auto">
              <a:spcAft>
                <a:spcPts val="0"/>
              </a:spcAft>
              <a:buClr>
                <a:schemeClr val="tx1">
                  <a:shade val="95000"/>
                </a:schemeClr>
              </a:buClr>
              <a:buFont typeface="Wingdings" pitchFamily="2" charset="2"/>
              <a:buChar char="§"/>
              <a:defRPr/>
            </a:pPr>
            <a:r>
              <a:rPr lang="ru-RU" sz="2400" b="1" dirty="0" smtClean="0">
                <a:solidFill>
                  <a:srgbClr val="002060"/>
                </a:solidFill>
                <a:latin typeface="Times New Roman" pitchFamily="18" charset="0"/>
                <a:cs typeface="Times New Roman" pitchFamily="18" charset="0"/>
              </a:rPr>
              <a:t>Непременная составляющая национального самосознания человека- чувство гордости за родной язык, который воплощает  в себе  культурные и исторические традиции народа.</a:t>
            </a:r>
          </a:p>
          <a:p>
            <a:pPr marL="548640" indent="-411480" fontAlgn="auto">
              <a:spcAft>
                <a:spcPts val="0"/>
              </a:spcAft>
              <a:buClr>
                <a:schemeClr val="tx1">
                  <a:shade val="95000"/>
                </a:schemeClr>
              </a:buClr>
              <a:buFont typeface="Wingdings" pitchFamily="2" charset="2"/>
              <a:buChar char="§"/>
              <a:defRPr/>
            </a:pPr>
            <a:r>
              <a:rPr lang="ru-RU" sz="2400" b="1" dirty="0" smtClean="0">
                <a:solidFill>
                  <a:srgbClr val="002060"/>
                </a:solidFill>
                <a:latin typeface="Times New Roman" pitchFamily="18" charset="0"/>
                <a:cs typeface="Times New Roman" pitchFamily="18" charset="0"/>
              </a:rPr>
              <a:t>Русский язык прошел длительный путь исторического развития. Выделяют  основные этапы становления русского языка: </a:t>
            </a:r>
          </a:p>
          <a:p>
            <a:pPr marL="548640" indent="-411480" fontAlgn="auto">
              <a:spcAft>
                <a:spcPts val="0"/>
              </a:spcAft>
              <a:buClr>
                <a:schemeClr val="tx1">
                  <a:shade val="95000"/>
                </a:schemeClr>
              </a:buClr>
              <a:buFont typeface="Wingdings 2"/>
              <a:buNone/>
              <a:defRPr/>
            </a:pPr>
            <a:r>
              <a:rPr lang="ru-RU" sz="2400" b="1" dirty="0" smtClean="0">
                <a:solidFill>
                  <a:srgbClr val="002060"/>
                </a:solidFill>
                <a:latin typeface="Times New Roman" pitchFamily="18" charset="0"/>
                <a:cs typeface="Times New Roman" pitchFamily="18" charset="0"/>
              </a:rPr>
              <a:t>     1. VI-XIV века; </a:t>
            </a:r>
          </a:p>
          <a:p>
            <a:pPr marL="548640" indent="-411480" fontAlgn="auto">
              <a:spcAft>
                <a:spcPts val="0"/>
              </a:spcAft>
              <a:buClr>
                <a:schemeClr val="tx1">
                  <a:shade val="95000"/>
                </a:schemeClr>
              </a:buClr>
              <a:buFont typeface="Wingdings 2"/>
              <a:buNone/>
              <a:defRPr/>
            </a:pPr>
            <a:r>
              <a:rPr lang="ru-RU" sz="2400" b="1" dirty="0" smtClean="0">
                <a:solidFill>
                  <a:srgbClr val="002060"/>
                </a:solidFill>
                <a:latin typeface="Times New Roman" pitchFamily="18" charset="0"/>
                <a:cs typeface="Times New Roman" pitchFamily="18" charset="0"/>
              </a:rPr>
              <a:t>     2. XV-XVII века; </a:t>
            </a:r>
          </a:p>
          <a:p>
            <a:pPr marL="548640" indent="-411480" fontAlgn="auto">
              <a:spcAft>
                <a:spcPts val="0"/>
              </a:spcAft>
              <a:buClr>
                <a:schemeClr val="tx1">
                  <a:shade val="95000"/>
                </a:schemeClr>
              </a:buClr>
              <a:buFont typeface="Wingdings 2"/>
              <a:buNone/>
              <a:defRPr/>
            </a:pPr>
            <a:r>
              <a:rPr lang="ru-RU" sz="2400" b="1" dirty="0" smtClean="0">
                <a:solidFill>
                  <a:srgbClr val="002060"/>
                </a:solidFill>
                <a:latin typeface="Times New Roman" pitchFamily="18" charset="0"/>
                <a:cs typeface="Times New Roman" pitchFamily="18" charset="0"/>
              </a:rPr>
              <a:t>     3. XVIII век – конец </a:t>
            </a:r>
            <a:r>
              <a:rPr lang="en-US" sz="2400" b="1" dirty="0" smtClean="0">
                <a:solidFill>
                  <a:srgbClr val="002060"/>
                </a:solidFill>
                <a:latin typeface="Times New Roman" pitchFamily="18" charset="0"/>
                <a:cs typeface="Times New Roman" pitchFamily="18" charset="0"/>
              </a:rPr>
              <a:t>XX</a:t>
            </a:r>
            <a:r>
              <a:rPr lang="ru-RU" sz="2400" b="1" dirty="0" smtClean="0">
                <a:solidFill>
                  <a:srgbClr val="002060"/>
                </a:solidFill>
                <a:latin typeface="Times New Roman" pitchFamily="18" charset="0"/>
                <a:cs typeface="Times New Roman" pitchFamily="18" charset="0"/>
              </a:rPr>
              <a:t>- </a:t>
            </a:r>
            <a:r>
              <a:rPr lang="ru-RU" sz="2400" b="1" dirty="0" err="1" smtClean="0">
                <a:solidFill>
                  <a:srgbClr val="002060"/>
                </a:solidFill>
                <a:latin typeface="Times New Roman" pitchFamily="18" charset="0"/>
                <a:cs typeface="Times New Roman" pitchFamily="18" charset="0"/>
              </a:rPr>
              <a:t>нач</a:t>
            </a:r>
            <a:r>
              <a:rPr lang="ru-RU" sz="2400" b="1" dirty="0" smtClean="0">
                <a:solidFill>
                  <a:srgbClr val="002060"/>
                </a:solidFill>
                <a:latin typeface="Times New Roman" pitchFamily="18" charset="0"/>
                <a:cs typeface="Times New Roman" pitchFamily="18" charset="0"/>
              </a:rPr>
              <a:t>. </a:t>
            </a:r>
            <a:r>
              <a:rPr lang="en-US" sz="2400" b="1" dirty="0" smtClean="0">
                <a:solidFill>
                  <a:srgbClr val="002060"/>
                </a:solidFill>
                <a:latin typeface="Times New Roman" pitchFamily="18" charset="0"/>
                <a:cs typeface="Times New Roman" pitchFamily="18" charset="0"/>
              </a:rPr>
              <a:t>XXI</a:t>
            </a:r>
            <a:r>
              <a:rPr lang="ru-RU" sz="2400" b="1" dirty="0" smtClean="0">
                <a:solidFill>
                  <a:srgbClr val="002060"/>
                </a:solidFill>
                <a:latin typeface="Times New Roman" pitchFamily="18" charset="0"/>
                <a:cs typeface="Times New Roman" pitchFamily="18" charset="0"/>
              </a:rPr>
              <a:t>.</a:t>
            </a:r>
          </a:p>
          <a:p>
            <a:pPr marL="548640" indent="-411480" fontAlgn="auto">
              <a:spcAft>
                <a:spcPts val="0"/>
              </a:spcAft>
              <a:buClr>
                <a:schemeClr val="tx1">
                  <a:shade val="95000"/>
                </a:schemeClr>
              </a:buClr>
              <a:buFont typeface="Wingdings" pitchFamily="2" charset="2"/>
              <a:buChar char="§"/>
              <a:defRPr/>
            </a:pPr>
            <a:r>
              <a:rPr lang="ru-RU" sz="2400" b="1" dirty="0" smtClean="0">
                <a:solidFill>
                  <a:srgbClr val="002060"/>
                </a:solidFill>
                <a:latin typeface="Times New Roman" pitchFamily="18" charset="0"/>
                <a:cs typeface="Times New Roman" pitchFamily="18" charset="0"/>
              </a:rPr>
              <a:t>Состояние языка свидетельствует о состоянии самого общества, его культуры, его менталитета. Разброд и шатание в обществе, падение нравственности, утрата характерных национальных черт – все это сказывается на языке, ведет к его упадку.</a:t>
            </a:r>
          </a:p>
          <a:p>
            <a:pPr marL="548640" indent="-411480" fontAlgn="auto">
              <a:spcAft>
                <a:spcPts val="0"/>
              </a:spcAft>
              <a:buClr>
                <a:schemeClr val="tx1">
                  <a:shade val="95000"/>
                </a:schemeClr>
              </a:buClr>
              <a:buFont typeface="Wingdings" pitchFamily="2" charset="2"/>
              <a:buChar char="§"/>
              <a:defRPr/>
            </a:pPr>
            <a:endParaRPr lang="ru-RU"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r>
              <a:rPr lang="ru-RU" dirty="0" smtClean="0"/>
              <a:t/>
            </a:r>
            <a:br>
              <a:rPr lang="ru-RU" dirty="0" smtClean="0"/>
            </a:br>
            <a:r>
              <a:rPr lang="ru-RU" dirty="0"/>
              <a:t/>
            </a:r>
            <a:br>
              <a:rPr lang="ru-RU" dirty="0"/>
            </a:br>
            <a:endParaRPr lang="ru-RU" dirty="0"/>
          </a:p>
        </p:txBody>
      </p:sp>
      <p:sp>
        <p:nvSpPr>
          <p:cNvPr id="5" name="Содержимое 4"/>
          <p:cNvSpPr>
            <a:spLocks noGrp="1"/>
          </p:cNvSpPr>
          <p:nvPr>
            <p:ph idx="1"/>
          </p:nvPr>
        </p:nvSpPr>
        <p:spPr>
          <a:xfrm>
            <a:off x="457200" y="1714488"/>
            <a:ext cx="8229600" cy="4411675"/>
          </a:xfrm>
        </p:spPr>
        <p:txBody>
          <a:bodyPr/>
          <a:lstStyle/>
          <a:p>
            <a:endParaRPr lang="ru-RU" dirty="0" smtClean="0"/>
          </a:p>
          <a:p>
            <a:pPr algn="ctr">
              <a:buNone/>
            </a:pPr>
            <a:r>
              <a:rPr lang="ru-RU" sz="3600" b="1" dirty="0" smtClean="0">
                <a:solidFill>
                  <a:srgbClr val="002060"/>
                </a:solidFill>
                <a:latin typeface="Times New Roman" pitchFamily="18" charset="0"/>
                <a:cs typeface="Times New Roman" pitchFamily="18" charset="0"/>
              </a:rPr>
              <a:t>Спасибо за </a:t>
            </a:r>
            <a:r>
              <a:rPr lang="ru-RU" sz="3600" b="1" dirty="0" smtClean="0">
                <a:solidFill>
                  <a:srgbClr val="002060"/>
                </a:solidFill>
                <a:latin typeface="Times New Roman" pitchFamily="18" charset="0"/>
                <a:cs typeface="Times New Roman" pitchFamily="18" charset="0"/>
              </a:rPr>
              <a:t>внимание</a:t>
            </a:r>
            <a:endParaRPr lang="ru-RU" sz="3600" b="1"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4032"/>
          </a:xfrm>
        </p:spPr>
        <p:txBody>
          <a:bodyPr>
            <a:normAutofit/>
          </a:bodyPr>
          <a:lstStyle/>
          <a:p>
            <a:pPr fontAlgn="auto">
              <a:spcAft>
                <a:spcPts val="0"/>
              </a:spcAft>
              <a:defRPr/>
            </a:pPr>
            <a:r>
              <a:rPr lang="ru-RU" sz="2400" b="1" dirty="0" smtClean="0">
                <a:solidFill>
                  <a:srgbClr val="002060"/>
                </a:solidFill>
                <a:effectLst/>
                <a:latin typeface="Times New Roman" pitchFamily="18" charset="0"/>
                <a:cs typeface="Times New Roman" pitchFamily="18" charset="0"/>
              </a:rPr>
              <a:t>Происхождение русского языка</a:t>
            </a:r>
            <a:endParaRPr lang="ru-RU" sz="2400" b="1" dirty="0">
              <a:solidFill>
                <a:srgbClr val="002060"/>
              </a:solidFill>
              <a:effectLst/>
              <a:latin typeface="Times New Roman" pitchFamily="18" charset="0"/>
              <a:cs typeface="Times New Roman" pitchFamily="18" charset="0"/>
            </a:endParaRPr>
          </a:p>
        </p:txBody>
      </p:sp>
      <p:sp>
        <p:nvSpPr>
          <p:cNvPr id="4" name="Прямоугольник 3"/>
          <p:cNvSpPr/>
          <p:nvPr/>
        </p:nvSpPr>
        <p:spPr>
          <a:xfrm>
            <a:off x="2786063" y="1285875"/>
            <a:ext cx="3643312" cy="714375"/>
          </a:xfrm>
          <a:prstGeom prst="rect">
            <a:avLst/>
          </a:prstGeom>
          <a:solidFill>
            <a:schemeClr val="accent1">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400" b="1" dirty="0">
                <a:solidFill>
                  <a:schemeClr val="tx1"/>
                </a:solidFill>
                <a:cs typeface="Times New Roman" pitchFamily="18" charset="0"/>
              </a:rPr>
              <a:t>Общеславянский язык</a:t>
            </a:r>
          </a:p>
          <a:p>
            <a:pPr fontAlgn="auto">
              <a:spcBef>
                <a:spcPts val="0"/>
              </a:spcBef>
              <a:spcAft>
                <a:spcPts val="0"/>
              </a:spcAft>
              <a:defRPr/>
            </a:pPr>
            <a:endParaRPr lang="ru-RU" dirty="0">
              <a:solidFill>
                <a:schemeClr val="bg1"/>
              </a:solidFill>
            </a:endParaRPr>
          </a:p>
        </p:txBody>
      </p:sp>
      <p:sp>
        <p:nvSpPr>
          <p:cNvPr id="6" name="Прямоугольник 5"/>
          <p:cNvSpPr/>
          <p:nvPr/>
        </p:nvSpPr>
        <p:spPr>
          <a:xfrm>
            <a:off x="642938" y="2714625"/>
            <a:ext cx="2357437" cy="91440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000" b="1" dirty="0">
                <a:solidFill>
                  <a:schemeClr val="tx1"/>
                </a:solidFill>
                <a:cs typeface="Times New Roman" pitchFamily="18" charset="0"/>
              </a:rPr>
              <a:t>Южнославянские языки</a:t>
            </a:r>
          </a:p>
        </p:txBody>
      </p:sp>
      <p:sp>
        <p:nvSpPr>
          <p:cNvPr id="7" name="Прямоугольник 6"/>
          <p:cNvSpPr/>
          <p:nvPr/>
        </p:nvSpPr>
        <p:spPr>
          <a:xfrm>
            <a:off x="3143240" y="2714620"/>
            <a:ext cx="2714625" cy="92868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000" b="1" dirty="0">
                <a:solidFill>
                  <a:schemeClr val="tx1"/>
                </a:solidFill>
                <a:cs typeface="Times New Roman" pitchFamily="18" charset="0"/>
              </a:rPr>
              <a:t>Восточнославянский</a:t>
            </a:r>
          </a:p>
          <a:p>
            <a:pPr algn="ctr" fontAlgn="auto">
              <a:spcBef>
                <a:spcPts val="0"/>
              </a:spcBef>
              <a:spcAft>
                <a:spcPts val="0"/>
              </a:spcAft>
              <a:defRPr/>
            </a:pPr>
            <a:r>
              <a:rPr lang="ru-RU" sz="2000" b="1" dirty="0">
                <a:solidFill>
                  <a:schemeClr val="tx1"/>
                </a:solidFill>
                <a:cs typeface="Times New Roman" pitchFamily="18" charset="0"/>
              </a:rPr>
              <a:t>язык </a:t>
            </a:r>
          </a:p>
        </p:txBody>
      </p:sp>
      <p:sp>
        <p:nvSpPr>
          <p:cNvPr id="8" name="Прямоугольник 7"/>
          <p:cNvSpPr/>
          <p:nvPr/>
        </p:nvSpPr>
        <p:spPr>
          <a:xfrm>
            <a:off x="6000750" y="2714625"/>
            <a:ext cx="2500313" cy="91440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000" b="1" dirty="0">
                <a:solidFill>
                  <a:schemeClr val="tx1"/>
                </a:solidFill>
                <a:cs typeface="Times New Roman" pitchFamily="18" charset="0"/>
              </a:rPr>
              <a:t>Западнославянский язык</a:t>
            </a:r>
          </a:p>
        </p:txBody>
      </p:sp>
      <p:sp>
        <p:nvSpPr>
          <p:cNvPr id="9" name="Прямоугольник 8"/>
          <p:cNvSpPr/>
          <p:nvPr/>
        </p:nvSpPr>
        <p:spPr>
          <a:xfrm>
            <a:off x="714375" y="4357688"/>
            <a:ext cx="2286000" cy="91440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000" b="1" dirty="0">
                <a:solidFill>
                  <a:schemeClr val="tx1"/>
                </a:solidFill>
                <a:cs typeface="Times New Roman" pitchFamily="18" charset="0"/>
              </a:rPr>
              <a:t>Украинский язык</a:t>
            </a:r>
          </a:p>
        </p:txBody>
      </p:sp>
      <p:sp>
        <p:nvSpPr>
          <p:cNvPr id="10" name="Прямоугольник 9"/>
          <p:cNvSpPr/>
          <p:nvPr/>
        </p:nvSpPr>
        <p:spPr>
          <a:xfrm>
            <a:off x="3143250" y="4357688"/>
            <a:ext cx="2714625" cy="91440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000" b="1" dirty="0">
                <a:solidFill>
                  <a:schemeClr val="tx1"/>
                </a:solidFill>
                <a:cs typeface="Times New Roman" pitchFamily="18" charset="0"/>
              </a:rPr>
              <a:t>Русский язык</a:t>
            </a:r>
          </a:p>
        </p:txBody>
      </p:sp>
      <p:sp>
        <p:nvSpPr>
          <p:cNvPr id="11" name="Прямоугольник 10"/>
          <p:cNvSpPr/>
          <p:nvPr/>
        </p:nvSpPr>
        <p:spPr>
          <a:xfrm>
            <a:off x="6072188" y="4357688"/>
            <a:ext cx="2214562" cy="91440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000" b="1" dirty="0">
                <a:solidFill>
                  <a:schemeClr val="tx1"/>
                </a:solidFill>
                <a:cs typeface="Times New Roman" pitchFamily="18" charset="0"/>
              </a:rPr>
              <a:t>Белорусский язык </a:t>
            </a:r>
          </a:p>
        </p:txBody>
      </p:sp>
      <p:sp>
        <p:nvSpPr>
          <p:cNvPr id="19465" name="TextBox 13"/>
          <p:cNvSpPr txBox="1">
            <a:spLocks noChangeArrowheads="1"/>
          </p:cNvSpPr>
          <p:nvPr/>
        </p:nvSpPr>
        <p:spPr bwMode="auto">
          <a:xfrm>
            <a:off x="3929063" y="1500188"/>
            <a:ext cx="46037" cy="369887"/>
          </a:xfrm>
          <a:prstGeom prst="rect">
            <a:avLst/>
          </a:prstGeom>
          <a:noFill/>
          <a:ln w="9525">
            <a:noFill/>
            <a:miter lim="800000"/>
            <a:headEnd/>
            <a:tailEnd/>
          </a:ln>
        </p:spPr>
        <p:txBody>
          <a:bodyPr>
            <a:spAutoFit/>
          </a:bodyPr>
          <a:lstStyle/>
          <a:p>
            <a:endParaRPr lang="ru-RU">
              <a:latin typeface="Times New Roman" pitchFamily="18" charset="0"/>
            </a:endParaRPr>
          </a:p>
        </p:txBody>
      </p:sp>
      <p:sp>
        <p:nvSpPr>
          <p:cNvPr id="19466" name="TextBox 15"/>
          <p:cNvSpPr txBox="1">
            <a:spLocks noChangeArrowheads="1"/>
          </p:cNvSpPr>
          <p:nvPr/>
        </p:nvSpPr>
        <p:spPr bwMode="auto">
          <a:xfrm>
            <a:off x="4081463" y="1652588"/>
            <a:ext cx="46037" cy="369887"/>
          </a:xfrm>
          <a:prstGeom prst="rect">
            <a:avLst/>
          </a:prstGeom>
          <a:noFill/>
          <a:ln w="9525">
            <a:noFill/>
            <a:miter lim="800000"/>
            <a:headEnd/>
            <a:tailEnd/>
          </a:ln>
        </p:spPr>
        <p:txBody>
          <a:bodyPr>
            <a:spAutoFit/>
          </a:bodyPr>
          <a:lstStyle/>
          <a:p>
            <a:endParaRPr lang="ru-RU">
              <a:latin typeface="Times New Roman" pitchFamily="18" charset="0"/>
            </a:endParaRPr>
          </a:p>
        </p:txBody>
      </p:sp>
      <p:cxnSp>
        <p:nvCxnSpPr>
          <p:cNvPr id="28" name="Прямая соединительная линия 27"/>
          <p:cNvCxnSpPr/>
          <p:nvPr/>
        </p:nvCxnSpPr>
        <p:spPr>
          <a:xfrm rot="5400000">
            <a:off x="4179888" y="2320925"/>
            <a:ext cx="642938"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Прямая соединительная линия 40"/>
          <p:cNvCxnSpPr>
            <a:endCxn id="10" idx="0"/>
          </p:cNvCxnSpPr>
          <p:nvPr/>
        </p:nvCxnSpPr>
        <p:spPr>
          <a:xfrm rot="16200000" flipH="1">
            <a:off x="4144169" y="4001294"/>
            <a:ext cx="641350" cy="71438"/>
          </a:xfrm>
          <a:prstGeom prst="line">
            <a:avLst/>
          </a:prstGeom>
        </p:spPr>
        <p:style>
          <a:lnRef idx="1">
            <a:schemeClr val="accent1"/>
          </a:lnRef>
          <a:fillRef idx="0">
            <a:schemeClr val="accent1"/>
          </a:fillRef>
          <a:effectRef idx="0">
            <a:schemeClr val="accent1"/>
          </a:effectRef>
          <a:fontRef idx="minor">
            <a:schemeClr val="tx1"/>
          </a:fontRef>
        </p:style>
      </p:cxnSp>
      <p:sp>
        <p:nvSpPr>
          <p:cNvPr id="48" name="Стрелка вниз 47"/>
          <p:cNvSpPr/>
          <p:nvPr/>
        </p:nvSpPr>
        <p:spPr>
          <a:xfrm>
            <a:off x="4286250" y="2000250"/>
            <a:ext cx="484188" cy="7143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9" name="Стрелка вниз 48"/>
          <p:cNvSpPr/>
          <p:nvPr/>
        </p:nvSpPr>
        <p:spPr>
          <a:xfrm>
            <a:off x="4286250" y="3643313"/>
            <a:ext cx="484188" cy="7143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cxnSp>
        <p:nvCxnSpPr>
          <p:cNvPr id="51" name="Прямая соединительная линия 50"/>
          <p:cNvCxnSpPr>
            <a:stCxn id="6" idx="0"/>
          </p:cNvCxnSpPr>
          <p:nvPr/>
        </p:nvCxnSpPr>
        <p:spPr>
          <a:xfrm rot="5400000" flipH="1" flipV="1">
            <a:off x="1624807" y="2410619"/>
            <a:ext cx="500062" cy="10795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Прямая соединительная линия 52"/>
          <p:cNvCxnSpPr>
            <a:stCxn id="55" idx="0"/>
          </p:cNvCxnSpPr>
          <p:nvPr/>
        </p:nvCxnSpPr>
        <p:spPr>
          <a:xfrm rot="16200000" flipH="1">
            <a:off x="4478338" y="-377825"/>
            <a:ext cx="1588" cy="5329237"/>
          </a:xfrm>
          <a:prstGeom prst="line">
            <a:avLst/>
          </a:prstGeom>
        </p:spPr>
        <p:style>
          <a:lnRef idx="1">
            <a:schemeClr val="accent1"/>
          </a:lnRef>
          <a:fillRef idx="0">
            <a:schemeClr val="accent1"/>
          </a:fillRef>
          <a:effectRef idx="0">
            <a:schemeClr val="accent1"/>
          </a:effectRef>
          <a:fontRef idx="minor">
            <a:schemeClr val="tx1"/>
          </a:fontRef>
        </p:style>
      </p:cxnSp>
      <p:sp>
        <p:nvSpPr>
          <p:cNvPr id="54" name="Стрелка вниз 53"/>
          <p:cNvSpPr/>
          <p:nvPr/>
        </p:nvSpPr>
        <p:spPr>
          <a:xfrm>
            <a:off x="7000875" y="2286000"/>
            <a:ext cx="484188" cy="5000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5" name="Стрелка вниз 54"/>
          <p:cNvSpPr/>
          <p:nvPr/>
        </p:nvSpPr>
        <p:spPr>
          <a:xfrm>
            <a:off x="1571625" y="2286000"/>
            <a:ext cx="484188" cy="4286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cxnSp>
        <p:nvCxnSpPr>
          <p:cNvPr id="60" name="Прямая соединительная линия 59"/>
          <p:cNvCxnSpPr>
            <a:stCxn id="9" idx="0"/>
          </p:cNvCxnSpPr>
          <p:nvPr/>
        </p:nvCxnSpPr>
        <p:spPr>
          <a:xfrm rot="5400000" flipH="1" flipV="1">
            <a:off x="1643856" y="4072732"/>
            <a:ext cx="498475"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Прямая соединительная линия 63"/>
          <p:cNvCxnSpPr/>
          <p:nvPr/>
        </p:nvCxnSpPr>
        <p:spPr>
          <a:xfrm>
            <a:off x="1857375" y="3857625"/>
            <a:ext cx="5286375" cy="1588"/>
          </a:xfrm>
          <a:prstGeom prst="line">
            <a:avLst/>
          </a:prstGeom>
        </p:spPr>
        <p:style>
          <a:lnRef idx="1">
            <a:schemeClr val="accent1"/>
          </a:lnRef>
          <a:fillRef idx="0">
            <a:schemeClr val="accent1"/>
          </a:fillRef>
          <a:effectRef idx="0">
            <a:schemeClr val="accent1"/>
          </a:effectRef>
          <a:fontRef idx="minor">
            <a:schemeClr val="tx1"/>
          </a:fontRef>
        </p:style>
      </p:cxnSp>
      <p:sp>
        <p:nvSpPr>
          <p:cNvPr id="65" name="Стрелка вниз 64"/>
          <p:cNvSpPr/>
          <p:nvPr/>
        </p:nvSpPr>
        <p:spPr>
          <a:xfrm>
            <a:off x="7072313" y="3857625"/>
            <a:ext cx="484187" cy="5000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66" name="Стрелка вниз 65"/>
          <p:cNvSpPr/>
          <p:nvPr/>
        </p:nvSpPr>
        <p:spPr>
          <a:xfrm>
            <a:off x="1571625" y="3857625"/>
            <a:ext cx="484188" cy="571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4" name="Стрелка вниз 23"/>
          <p:cNvSpPr/>
          <p:nvPr/>
        </p:nvSpPr>
        <p:spPr>
          <a:xfrm>
            <a:off x="4286248" y="2000240"/>
            <a:ext cx="484188" cy="7143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Текст 5"/>
          <p:cNvSpPr>
            <a:spLocks noGrp="1"/>
          </p:cNvSpPr>
          <p:nvPr>
            <p:ph type="body" sz="half" idx="2"/>
          </p:nvPr>
        </p:nvSpPr>
        <p:spPr>
          <a:xfrm>
            <a:off x="857250" y="4929188"/>
            <a:ext cx="7143750" cy="1357312"/>
          </a:xfrm>
        </p:spPr>
        <p:txBody>
          <a:bodyPr>
            <a:normAutofit/>
          </a:bodyPr>
          <a:lstStyle/>
          <a:p>
            <a:pPr algn="ctr"/>
            <a:r>
              <a:rPr lang="ru-RU" sz="2400" b="1" dirty="0" smtClean="0">
                <a:solidFill>
                  <a:srgbClr val="002060"/>
                </a:solidFill>
                <a:latin typeface="Times New Roman" pitchFamily="18" charset="0"/>
                <a:cs typeface="Times New Roman" pitchFamily="18" charset="0"/>
              </a:rPr>
              <a:t>863 год считается годом рождения славянской азбуки. Создателями славянской азбуки были братья Кирилл и </a:t>
            </a:r>
            <a:r>
              <a:rPr lang="ru-RU" sz="2400" b="1" dirty="0" err="1" smtClean="0">
                <a:solidFill>
                  <a:srgbClr val="002060"/>
                </a:solidFill>
                <a:latin typeface="Times New Roman" pitchFamily="18" charset="0"/>
                <a:cs typeface="Times New Roman" pitchFamily="18" charset="0"/>
              </a:rPr>
              <a:t>Мефодий</a:t>
            </a:r>
            <a:r>
              <a:rPr lang="ru-RU" sz="2400" b="1" dirty="0" smtClean="0">
                <a:solidFill>
                  <a:srgbClr val="002060"/>
                </a:solidFill>
                <a:latin typeface="Times New Roman" pitchFamily="18" charset="0"/>
                <a:cs typeface="Times New Roman" pitchFamily="18" charset="0"/>
              </a:rPr>
              <a:t>.</a:t>
            </a:r>
          </a:p>
        </p:txBody>
      </p:sp>
      <p:pic>
        <p:nvPicPr>
          <p:cNvPr id="18434" name="Picture 2" descr="http://izdatsovet.ru.opt-images.1c-bitrix-cdn.ru/upload/iblock/c56/jjptnrfmpppyguxoycom4.JPG?139478643822520"/>
          <p:cNvPicPr>
            <a:picLocks noChangeAspect="1" noChangeArrowheads="1"/>
          </p:cNvPicPr>
          <p:nvPr/>
        </p:nvPicPr>
        <p:blipFill>
          <a:blip r:embed="rId2"/>
          <a:srcRect/>
          <a:stretch>
            <a:fillRect/>
          </a:stretch>
        </p:blipFill>
        <p:spPr bwMode="auto">
          <a:xfrm>
            <a:off x="2286000" y="785813"/>
            <a:ext cx="4500563" cy="4000500"/>
          </a:xfrm>
          <a:prstGeom prst="rect">
            <a:avLst/>
          </a:prstGeom>
          <a:noFill/>
          <a:ln w="9525">
            <a:noFill/>
            <a:miter lim="800000"/>
            <a:headEnd/>
            <a:tailEnd/>
          </a:ln>
        </p:spPr>
      </p:pic>
      <p:pic>
        <p:nvPicPr>
          <p:cNvPr id="4" name="Picture 2" descr="http://izdatsovet.ru.opt-images.1c-bitrix-cdn.ru/upload/iblock/c56/jjptnrfmpppyguxoycom4.JPG?139478643822520"/>
          <p:cNvPicPr>
            <a:picLocks noChangeAspect="1" noChangeArrowheads="1"/>
          </p:cNvPicPr>
          <p:nvPr/>
        </p:nvPicPr>
        <p:blipFill>
          <a:blip r:embed="rId2"/>
          <a:srcRect/>
          <a:stretch>
            <a:fillRect/>
          </a:stretch>
        </p:blipFill>
        <p:spPr bwMode="auto">
          <a:xfrm>
            <a:off x="2285984" y="785794"/>
            <a:ext cx="4500563" cy="4000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9"/>
          <p:cNvSpPr>
            <a:spLocks noGrp="1"/>
          </p:cNvSpPr>
          <p:nvPr>
            <p:ph type="title"/>
          </p:nvPr>
        </p:nvSpPr>
        <p:spPr>
          <a:xfrm>
            <a:off x="457200" y="274638"/>
            <a:ext cx="8229600" cy="296842"/>
          </a:xfrm>
        </p:spPr>
        <p:txBody>
          <a:bodyPr>
            <a:normAutofit fontScale="90000"/>
          </a:bodyPr>
          <a:lstStyle/>
          <a:p>
            <a:r>
              <a:rPr lang="ru-RU" dirty="0" smtClean="0"/>
              <a:t/>
            </a:r>
            <a:br>
              <a:rPr lang="ru-RU" dirty="0" smtClean="0"/>
            </a:br>
            <a:endParaRPr lang="ru-RU" dirty="0"/>
          </a:p>
        </p:txBody>
      </p:sp>
      <p:sp>
        <p:nvSpPr>
          <p:cNvPr id="6" name="Содержимое 5"/>
          <p:cNvSpPr>
            <a:spLocks noGrp="1"/>
          </p:cNvSpPr>
          <p:nvPr>
            <p:ph type="body" idx="1"/>
          </p:nvPr>
        </p:nvSpPr>
        <p:spPr>
          <a:xfrm>
            <a:off x="457200" y="571481"/>
            <a:ext cx="4040188" cy="285751"/>
          </a:xfrm>
        </p:spPr>
        <p:txBody>
          <a:bodyPr>
            <a:normAutofit fontScale="62500" lnSpcReduction="20000"/>
          </a:bodyPr>
          <a:lstStyle/>
          <a:p>
            <a:endParaRPr lang="ru-RU" dirty="0" smtClean="0"/>
          </a:p>
          <a:p>
            <a:endParaRPr lang="ru-RU" dirty="0"/>
          </a:p>
          <a:p>
            <a:endParaRPr lang="ru-RU" dirty="0" smtClean="0"/>
          </a:p>
          <a:p>
            <a:endParaRPr lang="ru-RU" dirty="0"/>
          </a:p>
          <a:p>
            <a:endParaRPr lang="ru-RU" dirty="0"/>
          </a:p>
        </p:txBody>
      </p:sp>
      <p:sp>
        <p:nvSpPr>
          <p:cNvPr id="11" name="Содержимое 10"/>
          <p:cNvSpPr>
            <a:spLocks noGrp="1"/>
          </p:cNvSpPr>
          <p:nvPr>
            <p:ph sz="half" idx="2"/>
          </p:nvPr>
        </p:nvSpPr>
        <p:spPr>
          <a:xfrm>
            <a:off x="714348" y="1428736"/>
            <a:ext cx="3000396" cy="3571900"/>
          </a:xfrm>
        </p:spPr>
        <p:txBody>
          <a:bodyPr/>
          <a:lstStyle/>
          <a:p>
            <a:endParaRPr lang="ru-RU" dirty="0"/>
          </a:p>
        </p:txBody>
      </p:sp>
      <p:sp>
        <p:nvSpPr>
          <p:cNvPr id="12" name="Текст 11"/>
          <p:cNvSpPr>
            <a:spLocks noGrp="1"/>
          </p:cNvSpPr>
          <p:nvPr>
            <p:ph type="body" sz="quarter" idx="3"/>
          </p:nvPr>
        </p:nvSpPr>
        <p:spPr>
          <a:xfrm>
            <a:off x="4645025" y="642919"/>
            <a:ext cx="4041775" cy="214314"/>
          </a:xfrm>
        </p:spPr>
        <p:txBody>
          <a:bodyPr>
            <a:normAutofit fontScale="40000" lnSpcReduction="20000"/>
          </a:bodyPr>
          <a:lstStyle/>
          <a:p>
            <a:endParaRPr lang="ru-RU" dirty="0" smtClean="0"/>
          </a:p>
          <a:p>
            <a:endParaRPr lang="ru-RU" dirty="0"/>
          </a:p>
          <a:p>
            <a:endParaRPr lang="ru-RU" dirty="0" smtClean="0"/>
          </a:p>
          <a:p>
            <a:endParaRPr lang="ru-RU" dirty="0"/>
          </a:p>
          <a:p>
            <a:endParaRPr lang="ru-RU" dirty="0"/>
          </a:p>
        </p:txBody>
      </p:sp>
      <p:sp>
        <p:nvSpPr>
          <p:cNvPr id="13" name="Содержимое 12"/>
          <p:cNvSpPr>
            <a:spLocks noGrp="1"/>
          </p:cNvSpPr>
          <p:nvPr>
            <p:ph sz="quarter" idx="4"/>
          </p:nvPr>
        </p:nvSpPr>
        <p:spPr>
          <a:xfrm>
            <a:off x="3786182" y="428604"/>
            <a:ext cx="5072098" cy="5697559"/>
          </a:xfrm>
        </p:spPr>
        <p:txBody>
          <a:bodyPr>
            <a:normAutofit fontScale="92500" lnSpcReduction="10000"/>
          </a:bodyPr>
          <a:lstStyle/>
          <a:p>
            <a:pPr>
              <a:buNone/>
            </a:pPr>
            <a:r>
              <a:rPr lang="ru-RU" b="1" dirty="0" smtClean="0">
                <a:latin typeface="Times New Roman" pitchFamily="18" charset="0"/>
                <a:cs typeface="Times New Roman" pitchFamily="18" charset="0"/>
              </a:rPr>
              <a:t>    «Карл Пятый, римский император, говаривал, что </a:t>
            </a:r>
            <a:r>
              <a:rPr lang="ru-RU" b="1" dirty="0" err="1" smtClean="0">
                <a:latin typeface="Times New Roman" pitchFamily="18" charset="0"/>
                <a:cs typeface="Times New Roman" pitchFamily="18" charset="0"/>
              </a:rPr>
              <a:t>ишпанским</a:t>
            </a:r>
            <a:r>
              <a:rPr lang="ru-RU" b="1" dirty="0" smtClean="0">
                <a:latin typeface="Times New Roman" pitchFamily="18" charset="0"/>
                <a:cs typeface="Times New Roman" pitchFamily="18" charset="0"/>
              </a:rPr>
              <a:t> языком с богом, французским - с друзьями, немецким - с </a:t>
            </a:r>
            <a:r>
              <a:rPr lang="ru-RU" b="1" dirty="0" err="1" smtClean="0">
                <a:latin typeface="Times New Roman" pitchFamily="18" charset="0"/>
                <a:cs typeface="Times New Roman" pitchFamily="18" charset="0"/>
              </a:rPr>
              <a:t>неприятельми</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италиянским</a:t>
            </a:r>
            <a:r>
              <a:rPr lang="ru-RU" b="1" dirty="0" smtClean="0">
                <a:latin typeface="Times New Roman" pitchFamily="18" charset="0"/>
                <a:cs typeface="Times New Roman" pitchFamily="18" charset="0"/>
              </a:rPr>
              <a:t> - </a:t>
            </a:r>
            <a:r>
              <a:rPr lang="ru-RU" b="1" dirty="0" err="1" smtClean="0">
                <a:latin typeface="Times New Roman" pitchFamily="18" charset="0"/>
                <a:cs typeface="Times New Roman" pitchFamily="18" charset="0"/>
              </a:rPr>
              <a:t>с</a:t>
            </a:r>
            <a:r>
              <a:rPr lang="ru-RU" b="1" dirty="0" smtClean="0">
                <a:latin typeface="Times New Roman" pitchFamily="18" charset="0"/>
                <a:cs typeface="Times New Roman" pitchFamily="18" charset="0"/>
              </a:rPr>
              <a:t> женским полом говорить прилично. Но если бы он российскому языку был искусен, то, конечно, к тому присовокупил бы, что им со всеми оными говорить пристойно, ибо нашел бы в нем великолепие </a:t>
            </a:r>
            <a:r>
              <a:rPr lang="ru-RU" b="1" dirty="0" err="1" smtClean="0">
                <a:latin typeface="Times New Roman" pitchFamily="18" charset="0"/>
                <a:cs typeface="Times New Roman" pitchFamily="18" charset="0"/>
              </a:rPr>
              <a:t>ишпанского</a:t>
            </a:r>
            <a:r>
              <a:rPr lang="ru-RU" b="1" dirty="0" smtClean="0">
                <a:latin typeface="Times New Roman" pitchFamily="18" charset="0"/>
                <a:cs typeface="Times New Roman" pitchFamily="18" charset="0"/>
              </a:rPr>
              <a:t>, живость французского, крепость немецкого, нежность </a:t>
            </a:r>
            <a:r>
              <a:rPr lang="ru-RU" b="1" dirty="0" err="1" smtClean="0">
                <a:latin typeface="Times New Roman" pitchFamily="18" charset="0"/>
                <a:cs typeface="Times New Roman" pitchFamily="18" charset="0"/>
              </a:rPr>
              <a:t>италиянского</a:t>
            </a:r>
            <a:r>
              <a:rPr lang="ru-RU" b="1" dirty="0" smtClean="0">
                <a:latin typeface="Times New Roman" pitchFamily="18" charset="0"/>
                <a:cs typeface="Times New Roman" pitchFamily="18" charset="0"/>
              </a:rPr>
              <a:t>, сверх того богатство и сильную в изображениях краткость греческого и латинского языка».</a:t>
            </a:r>
          </a:p>
          <a:p>
            <a:pPr algn="r">
              <a:buNone/>
            </a:pPr>
            <a:r>
              <a:rPr lang="ru-RU" b="1" dirty="0" smtClean="0">
                <a:latin typeface="Times New Roman" pitchFamily="18" charset="0"/>
                <a:cs typeface="Times New Roman" pitchFamily="18" charset="0"/>
              </a:rPr>
              <a:t>М.В.Ломоносов</a:t>
            </a:r>
            <a:endParaRPr lang="ru-RU" b="1" dirty="0">
              <a:latin typeface="Times New Roman" pitchFamily="18" charset="0"/>
              <a:cs typeface="Times New Roman" pitchFamily="18" charset="0"/>
            </a:endParaRPr>
          </a:p>
        </p:txBody>
      </p:sp>
      <p:pic>
        <p:nvPicPr>
          <p:cNvPr id="60418" name="Picture 2" descr="http://www.chtivo.ru/getpic3d/16775388/350/2011327.jpg"/>
          <p:cNvPicPr>
            <a:picLocks noChangeAspect="1" noChangeArrowheads="1"/>
          </p:cNvPicPr>
          <p:nvPr/>
        </p:nvPicPr>
        <p:blipFill>
          <a:blip r:embed="rId2"/>
          <a:srcRect/>
          <a:stretch>
            <a:fillRect/>
          </a:stretch>
        </p:blipFill>
        <p:spPr bwMode="auto">
          <a:xfrm>
            <a:off x="642910" y="1071545"/>
            <a:ext cx="3000396" cy="3951741"/>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Заголовок 13"/>
          <p:cNvSpPr>
            <a:spLocks noGrp="1"/>
          </p:cNvSpPr>
          <p:nvPr>
            <p:ph type="title"/>
          </p:nvPr>
        </p:nvSpPr>
        <p:spPr>
          <a:xfrm>
            <a:off x="457200" y="274638"/>
            <a:ext cx="8229600" cy="939784"/>
          </a:xfrm>
        </p:spPr>
        <p:txBody>
          <a:bodyPr>
            <a:normAutofit/>
          </a:bodyPr>
          <a:lstStyle/>
          <a:p>
            <a:r>
              <a:rPr lang="ru-RU" sz="2400" dirty="0" smtClean="0">
                <a:latin typeface="Times New Roman" pitchFamily="18" charset="0"/>
                <a:cs typeface="Times New Roman" pitchFamily="18" charset="0"/>
              </a:rPr>
              <a:t> </a:t>
            </a:r>
            <a:r>
              <a:rPr lang="ru-RU" sz="2400" b="1" dirty="0" smtClean="0">
                <a:solidFill>
                  <a:srgbClr val="002060"/>
                </a:solidFill>
                <a:latin typeface="Times New Roman" pitchFamily="18" charset="0"/>
                <a:cs typeface="Times New Roman" pitchFamily="18" charset="0"/>
              </a:rPr>
              <a:t>Первые профессора Московского университета, читавшие лекции на русском языке</a:t>
            </a:r>
            <a:endParaRPr lang="ru-RU" sz="2400" b="1" dirty="0">
              <a:solidFill>
                <a:srgbClr val="002060"/>
              </a:solidFill>
              <a:latin typeface="Times New Roman" pitchFamily="18" charset="0"/>
              <a:cs typeface="Times New Roman" pitchFamily="18" charset="0"/>
            </a:endParaRPr>
          </a:p>
        </p:txBody>
      </p:sp>
      <p:sp>
        <p:nvSpPr>
          <p:cNvPr id="15" name="Текст 14"/>
          <p:cNvSpPr>
            <a:spLocks noGrp="1"/>
          </p:cNvSpPr>
          <p:nvPr>
            <p:ph type="body" idx="1"/>
          </p:nvPr>
        </p:nvSpPr>
        <p:spPr>
          <a:xfrm>
            <a:off x="457200" y="1428736"/>
            <a:ext cx="3757610" cy="428628"/>
          </a:xfrm>
        </p:spPr>
        <p:txBody>
          <a:bodyPr>
            <a:normAutofit fontScale="92500" lnSpcReduction="20000"/>
          </a:bodyPr>
          <a:lstStyle/>
          <a:p>
            <a:pPr algn="ctr"/>
            <a:r>
              <a:rPr lang="ru-RU" sz="2800" dirty="0" smtClean="0">
                <a:latin typeface="Times New Roman" pitchFamily="18" charset="0"/>
                <a:cs typeface="Times New Roman" pitchFamily="18" charset="0"/>
              </a:rPr>
              <a:t>Н.Н. Поповский</a:t>
            </a:r>
            <a:endParaRPr lang="ru-RU" sz="2800" dirty="0">
              <a:latin typeface="Times New Roman" pitchFamily="18" charset="0"/>
              <a:cs typeface="Times New Roman" pitchFamily="18" charset="0"/>
            </a:endParaRPr>
          </a:p>
        </p:txBody>
      </p:sp>
      <p:sp>
        <p:nvSpPr>
          <p:cNvPr id="16" name="Содержимое 15"/>
          <p:cNvSpPr>
            <a:spLocks noGrp="1"/>
          </p:cNvSpPr>
          <p:nvPr>
            <p:ph sz="half" idx="2"/>
          </p:nvPr>
        </p:nvSpPr>
        <p:spPr/>
        <p:txBody>
          <a:bodyPr/>
          <a:lstStyle/>
          <a:p>
            <a:endParaRPr lang="ru-RU" dirty="0"/>
          </a:p>
        </p:txBody>
      </p:sp>
      <p:sp>
        <p:nvSpPr>
          <p:cNvPr id="17" name="Текст 16"/>
          <p:cNvSpPr>
            <a:spLocks noGrp="1"/>
          </p:cNvSpPr>
          <p:nvPr>
            <p:ph type="body" sz="quarter" idx="3"/>
          </p:nvPr>
        </p:nvSpPr>
        <p:spPr>
          <a:xfrm>
            <a:off x="4645025" y="1428736"/>
            <a:ext cx="4041775" cy="500066"/>
          </a:xfrm>
        </p:spPr>
        <p:txBody>
          <a:bodyPr>
            <a:normAutofit lnSpcReduction="10000"/>
          </a:bodyPr>
          <a:lstStyle/>
          <a:p>
            <a:pPr algn="ctr"/>
            <a:r>
              <a:rPr lang="ru-RU" sz="2800" dirty="0" smtClean="0">
                <a:latin typeface="Times New Roman" pitchFamily="18" charset="0"/>
                <a:cs typeface="Times New Roman" pitchFamily="18" charset="0"/>
              </a:rPr>
              <a:t>А.А.Барсов</a:t>
            </a:r>
            <a:endParaRPr lang="ru-RU" sz="2800" dirty="0">
              <a:latin typeface="Times New Roman" pitchFamily="18" charset="0"/>
              <a:cs typeface="Times New Roman" pitchFamily="18" charset="0"/>
            </a:endParaRPr>
          </a:p>
        </p:txBody>
      </p:sp>
      <p:sp>
        <p:nvSpPr>
          <p:cNvPr id="18" name="Содержимое 17"/>
          <p:cNvSpPr>
            <a:spLocks noGrp="1"/>
          </p:cNvSpPr>
          <p:nvPr>
            <p:ph sz="quarter" idx="4"/>
          </p:nvPr>
        </p:nvSpPr>
        <p:spPr/>
        <p:txBody>
          <a:bodyPr/>
          <a:lstStyle/>
          <a:p>
            <a:endParaRPr lang="ru-RU"/>
          </a:p>
        </p:txBody>
      </p:sp>
      <p:pic>
        <p:nvPicPr>
          <p:cNvPr id="1026" name="Picture 2" descr="http://lib.znate.ru/pars_docs/refs/63/62364/62364_html_m549c951b.jpg"/>
          <p:cNvPicPr>
            <a:picLocks noChangeAspect="1" noChangeArrowheads="1"/>
          </p:cNvPicPr>
          <p:nvPr/>
        </p:nvPicPr>
        <p:blipFill>
          <a:blip r:embed="rId2"/>
          <a:srcRect/>
          <a:stretch>
            <a:fillRect/>
          </a:stretch>
        </p:blipFill>
        <p:spPr bwMode="auto">
          <a:xfrm>
            <a:off x="642910" y="2071678"/>
            <a:ext cx="3500462" cy="4157666"/>
          </a:xfrm>
          <a:prstGeom prst="rect">
            <a:avLst/>
          </a:prstGeom>
          <a:noFill/>
        </p:spPr>
      </p:pic>
      <p:pic>
        <p:nvPicPr>
          <p:cNvPr id="1028" name="Picture 4" descr="http://bg.ru/media/upload/pix/article/268/8683/Merzljakov,_Aleksej_Fjodorovich.jpg"/>
          <p:cNvPicPr>
            <a:picLocks noChangeAspect="1" noChangeArrowheads="1"/>
          </p:cNvPicPr>
          <p:nvPr/>
        </p:nvPicPr>
        <p:blipFill>
          <a:blip r:embed="rId3"/>
          <a:srcRect/>
          <a:stretch>
            <a:fillRect/>
          </a:stretch>
        </p:blipFill>
        <p:spPr bwMode="auto">
          <a:xfrm>
            <a:off x="4857752" y="2143116"/>
            <a:ext cx="3357586" cy="402431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Заголовок 14"/>
          <p:cNvSpPr>
            <a:spLocks noGrp="1"/>
          </p:cNvSpPr>
          <p:nvPr>
            <p:ph type="title"/>
          </p:nvPr>
        </p:nvSpPr>
        <p:spPr>
          <a:xfrm>
            <a:off x="428596" y="285728"/>
            <a:ext cx="8229600" cy="939784"/>
          </a:xfrm>
        </p:spPr>
        <p:txBody>
          <a:bodyPr>
            <a:noAutofit/>
          </a:bodyPr>
          <a:lstStyle/>
          <a:p>
            <a:pPr fontAlgn="auto">
              <a:spcAft>
                <a:spcPts val="0"/>
              </a:spcAft>
              <a:defRPr/>
            </a:pPr>
            <a:r>
              <a:rPr lang="ru-RU" sz="2800" b="1" dirty="0" smtClean="0">
                <a:solidFill>
                  <a:srgbClr val="002060"/>
                </a:solidFill>
                <a:effectLst/>
                <a:latin typeface="Times New Roman" pitchFamily="18" charset="0"/>
                <a:cs typeface="Times New Roman" pitchFamily="18" charset="0"/>
              </a:rPr>
              <a:t>Заслуги М.В.Ломоносова </a:t>
            </a:r>
            <a:br>
              <a:rPr lang="ru-RU" sz="2800" b="1" dirty="0" smtClean="0">
                <a:solidFill>
                  <a:srgbClr val="002060"/>
                </a:solidFill>
                <a:effectLst/>
                <a:latin typeface="Times New Roman" pitchFamily="18" charset="0"/>
                <a:cs typeface="Times New Roman" pitchFamily="18" charset="0"/>
              </a:rPr>
            </a:br>
            <a:r>
              <a:rPr lang="ru-RU" sz="2800" b="1" dirty="0" smtClean="0">
                <a:solidFill>
                  <a:srgbClr val="002060"/>
                </a:solidFill>
                <a:effectLst/>
                <a:latin typeface="Times New Roman" pitchFamily="18" charset="0"/>
                <a:cs typeface="Times New Roman" pitchFamily="18" charset="0"/>
              </a:rPr>
              <a:t>в области русского языка:</a:t>
            </a:r>
            <a:endParaRPr lang="ru-RU" sz="2800" b="1" dirty="0">
              <a:solidFill>
                <a:srgbClr val="002060"/>
              </a:solidFill>
              <a:effectLst/>
              <a:latin typeface="Times New Roman" pitchFamily="18" charset="0"/>
              <a:cs typeface="Times New Roman" pitchFamily="18" charset="0"/>
            </a:endParaRPr>
          </a:p>
        </p:txBody>
      </p:sp>
      <p:sp>
        <p:nvSpPr>
          <p:cNvPr id="21506" name="Содержимое 15"/>
          <p:cNvSpPr>
            <a:spLocks noGrp="1"/>
          </p:cNvSpPr>
          <p:nvPr>
            <p:ph sz="half" idx="1"/>
          </p:nvPr>
        </p:nvSpPr>
        <p:spPr/>
        <p:txBody>
          <a:bodyPr/>
          <a:lstStyle/>
          <a:p>
            <a:endParaRPr lang="ru-RU" smtClean="0"/>
          </a:p>
        </p:txBody>
      </p:sp>
      <p:sp>
        <p:nvSpPr>
          <p:cNvPr id="21507" name="Содержимое 16"/>
          <p:cNvSpPr>
            <a:spLocks noGrp="1"/>
          </p:cNvSpPr>
          <p:nvPr>
            <p:ph sz="half" idx="2"/>
          </p:nvPr>
        </p:nvSpPr>
        <p:spPr>
          <a:xfrm>
            <a:off x="4648200" y="1571611"/>
            <a:ext cx="4210050" cy="4554551"/>
          </a:xfrm>
        </p:spPr>
        <p:txBody>
          <a:bodyPr/>
          <a:lstStyle/>
          <a:p>
            <a:pPr>
              <a:buClrTx/>
              <a:buFont typeface="Wingdings" pitchFamily="2" charset="2"/>
              <a:buChar char="Ø"/>
            </a:pPr>
            <a:r>
              <a:rPr lang="ru-RU" b="1" dirty="0" smtClean="0">
                <a:solidFill>
                  <a:srgbClr val="002060"/>
                </a:solidFill>
                <a:latin typeface="Times New Roman" pitchFamily="18" charset="0"/>
                <a:cs typeface="Times New Roman" pitchFamily="18" charset="0"/>
              </a:rPr>
              <a:t>создал  на русском языке «Российскую грамматику»;</a:t>
            </a:r>
          </a:p>
          <a:p>
            <a:pPr>
              <a:buFont typeface="Wingdings" pitchFamily="2" charset="2"/>
              <a:buChar char="Ø"/>
            </a:pPr>
            <a:r>
              <a:rPr lang="ru-RU" b="1" dirty="0" smtClean="0">
                <a:solidFill>
                  <a:srgbClr val="002060"/>
                </a:solidFill>
                <a:latin typeface="Times New Roman" pitchFamily="18" charset="0"/>
                <a:cs typeface="Times New Roman" pitchFamily="18" charset="0"/>
              </a:rPr>
              <a:t>разработал  теорию о трех стилях (высоком, среднем, низком);</a:t>
            </a:r>
          </a:p>
          <a:p>
            <a:pPr>
              <a:buFont typeface="Wingdings" pitchFamily="2" charset="2"/>
              <a:buChar char="Ø"/>
            </a:pPr>
            <a:r>
              <a:rPr lang="ru-RU" b="1" dirty="0" smtClean="0">
                <a:solidFill>
                  <a:srgbClr val="002060"/>
                </a:solidFill>
                <a:latin typeface="Times New Roman" pitchFamily="18" charset="0"/>
                <a:cs typeface="Times New Roman" pitchFamily="18" charset="0"/>
              </a:rPr>
              <a:t>участвовал в разработке  русской терминологии.</a:t>
            </a:r>
          </a:p>
        </p:txBody>
      </p:sp>
      <p:pic>
        <p:nvPicPr>
          <p:cNvPr id="24580" name="Picture 4" descr="http://smartwebsite.ru/_pu/31/s91519042.jpg"/>
          <p:cNvPicPr>
            <a:picLocks noChangeAspect="1" noChangeArrowheads="1"/>
          </p:cNvPicPr>
          <p:nvPr/>
        </p:nvPicPr>
        <p:blipFill>
          <a:blip r:embed="rId2"/>
          <a:srcRect/>
          <a:stretch>
            <a:fillRect/>
          </a:stretch>
        </p:blipFill>
        <p:spPr bwMode="auto">
          <a:xfrm>
            <a:off x="428625" y="1571611"/>
            <a:ext cx="4071938" cy="457201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1409</TotalTime>
  <Words>1549</Words>
  <PresentationFormat>Экран (4:3)</PresentationFormat>
  <Paragraphs>160</Paragraphs>
  <Slides>43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43</vt:i4>
      </vt:variant>
    </vt:vector>
  </HeadingPairs>
  <TitlesOfParts>
    <vt:vector size="44" baseType="lpstr">
      <vt:lpstr>Тема Office</vt:lpstr>
      <vt:lpstr>  БПОУ ВО «Борисоглебскмедколледж» </vt:lpstr>
      <vt:lpstr>Цель: изучить историю русского национального языка, выделить основные этапы его развития и дать им характеристику.</vt:lpstr>
      <vt:lpstr>  Происхождение русского языка.  Развитие русского языка   в XVIII веке  </vt:lpstr>
      <vt:lpstr>Д.С.Лихачев,  советский и российский филолог, культуролог, искусствовед, академик РАН.</vt:lpstr>
      <vt:lpstr>Происхождение русского языка</vt:lpstr>
      <vt:lpstr>Слайд 6</vt:lpstr>
      <vt:lpstr> </vt:lpstr>
      <vt:lpstr> Первые профессора Московского университета, читавшие лекции на русском языке</vt:lpstr>
      <vt:lpstr>Заслуги М.В.Ломоносова  в области русского языка:</vt:lpstr>
      <vt:lpstr>Слайд 10</vt:lpstr>
      <vt:lpstr>Петровская реформа языка </vt:lpstr>
      <vt:lpstr>Журнал  «Собеседник любителей   Российского слова»</vt:lpstr>
      <vt:lpstr>Суворов Александр Васильевич</vt:lpstr>
      <vt:lpstr> Русский язык XIX века</vt:lpstr>
      <vt:lpstr>    Николай Михайлович Карамзин  </vt:lpstr>
      <vt:lpstr>Александр Семенович Шишков </vt:lpstr>
      <vt:lpstr>А.С.Пушкин –создатель современного  русского литературного языка. Принцип соразмерности и сообразности.</vt:lpstr>
      <vt:lpstr>XIX век- серебряный век русской словесности   и русского языка</vt:lpstr>
      <vt:lpstr>Слайд 19</vt:lpstr>
      <vt:lpstr>Слайд 20</vt:lpstr>
      <vt:lpstr>Русский язык XX века.</vt:lpstr>
      <vt:lpstr>Развитие русского языка  с октября 1917 года  по апрель 1985 года </vt:lpstr>
      <vt:lpstr>Интерференция противопоставленного в средствах массовой коммуникации по параметрам:</vt:lpstr>
      <vt:lpstr>Интерференция противопоставленного в лингвистических словарях</vt:lpstr>
      <vt:lpstr>Постоянное использование определений советский привнесло в его лексическое значение оценочность — «лучший» : советский человек, советский учитель,  советская молодежь.</vt:lpstr>
      <vt:lpstr>Образование новых наименований с целью формирования не только массового сознания, но и самого общества</vt:lpstr>
      <vt:lpstr>История наименования людей, отличившихся в работе :</vt:lpstr>
      <vt:lpstr>Слайд 28</vt:lpstr>
      <vt:lpstr> </vt:lpstr>
      <vt:lpstr>Слайд 30</vt:lpstr>
      <vt:lpstr>Процесс замены старых названий</vt:lpstr>
      <vt:lpstr>Развитие русского языка  с апреля 1985 г. по декабрь 1991 г.</vt:lpstr>
      <vt:lpstr>1. Пополнение словарного состава русского языка новыми словами:</vt:lpstr>
      <vt:lpstr>2. Появление новых значений у старых слов</vt:lpstr>
      <vt:lpstr>3. Уходят в пассив слова, характеризующие советскую действительность:</vt:lpstr>
      <vt:lpstr>4.  Происходит разрушение двух лексических систем, подчеркивающих полярность капиталистической и социалистической действительности.</vt:lpstr>
      <vt:lpstr>5. Засорение речи заимствованиями</vt:lpstr>
      <vt:lpstr>Особенности современного русского языка в конце   XX века:</vt:lpstr>
      <vt:lpstr>Элементы, засоряющие русский язык:</vt:lpstr>
      <vt:lpstr> </vt:lpstr>
      <vt:lpstr>Слайд 41</vt:lpstr>
      <vt:lpstr>Выводы:</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Asus</dc:creator>
  <cp:lastModifiedBy>Asus</cp:lastModifiedBy>
  <cp:revision>165</cp:revision>
  <dcterms:created xsi:type="dcterms:W3CDTF">2016-02-15T17:16:50Z</dcterms:created>
  <dcterms:modified xsi:type="dcterms:W3CDTF">2022-02-07T14:20:16Z</dcterms:modified>
</cp:coreProperties>
</file>