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94" r:id="rId2"/>
    <p:sldId id="302" r:id="rId3"/>
    <p:sldId id="305" r:id="rId4"/>
    <p:sldId id="303" r:id="rId5"/>
  </p:sldIdLst>
  <p:sldSz cx="6858000" cy="9144000" type="screen4x3"/>
  <p:notesSz cx="6858000" cy="9945688"/>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2346"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vl1pPr>
          </a:lstStyle>
          <a:p>
            <a:fld id="{E4861887-710C-4167-90CC-D977EB6C043B}" type="datetimeFigureOut">
              <a:rPr lang="ru-RU" smtClean="0"/>
              <a:pPr/>
              <a:t>04.05.2022</a:t>
            </a:fld>
            <a:endParaRPr lang="ru-RU"/>
          </a:p>
        </p:txBody>
      </p:sp>
      <p:sp>
        <p:nvSpPr>
          <p:cNvPr id="4" name="Образ слайда 3"/>
          <p:cNvSpPr>
            <a:spLocks noGrp="1" noRot="1" noChangeAspect="1"/>
          </p:cNvSpPr>
          <p:nvPr>
            <p:ph type="sldImg" idx="2"/>
          </p:nvPr>
        </p:nvSpPr>
        <p:spPr>
          <a:xfrm>
            <a:off x="2030413" y="746125"/>
            <a:ext cx="2797175" cy="37290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724400"/>
            <a:ext cx="5486400" cy="44751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7213"/>
            <a:ext cx="2971800" cy="4968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9447213"/>
            <a:ext cx="2971800" cy="496887"/>
          </a:xfrm>
          <a:prstGeom prst="rect">
            <a:avLst/>
          </a:prstGeom>
        </p:spPr>
        <p:txBody>
          <a:bodyPr vert="horz" lIns="91440" tIns="45720" rIns="91440" bIns="45720" rtlCol="0" anchor="b"/>
          <a:lstStyle>
            <a:lvl1pPr algn="r">
              <a:defRPr sz="1200"/>
            </a:lvl1pPr>
          </a:lstStyle>
          <a:p>
            <a:fld id="{15D5237F-04E5-486E-AD04-677C14348E6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6"/>
            <a:ext cx="1543050" cy="7802033"/>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342900" y="366186"/>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5/4/2022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5/4/2022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5/4/2022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5/4/2022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5/4/2022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5/4/2022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5/4/2022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5/4/2022</a:t>
            </a:fld>
            <a:endParaRPr lang="en-US"/>
          </a:p>
        </p:txBody>
      </p:sp>
      <p:sp>
        <p:nvSpPr>
          <p:cNvPr id="5" name="Footer Placeholder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yandex.ru/images/search?stype=image&amp;lr=56&amp;nomisspell=1&amp;text=&#1092;&#1086;&#1085;%20&#1074;&#1077;&#1089;&#1085;&#1072;%20&#1076;&#1083;&#1103;%20&#1076;&#1077;&#1090;&#1077;&#1081;%20&#1074;&#1077;&#1088;&#1090;&#1080;&#1082;&#1072;&#1083;&#1100;&#1085;&#1099;&#1081;&amp;source=related-quer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yandex.ru/images/search?stype=image&amp;lr=56&amp;nomisspell=1&amp;text=&#1092;&#1086;&#1085;%20&#1074;&#1077;&#1089;&#1085;&#1072;%20&#1076;&#1083;&#1103;%20&#1076;&#1077;&#1090;&#1077;&#1081;%20&#1074;&#1077;&#1088;&#1090;&#1080;&#1082;&#1072;&#1083;&#1100;&#1085;&#1099;&#1081;&amp;source=related-query-" TargetMode="External"/><Relationship Id="rId7" Type="http://schemas.openxmlformats.org/officeDocument/2006/relationships/hyperlink" Target="https://zen.yandex.ru/media/id/5e5ce92efce02f33195f42aa/9-sovetov-kak-odet-rebenka-na-progulku-vesnoi-5e6888810e268f193d6610e9"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yandex.ru/images/search?text=&#1096;&#1072;&#1073;&#1083;&#1086;&#1085;%20&#1074;&#1077;&#1089;&#1077;&#1085;&#1085;&#1080;&#1081;%20&#1076;&#1083;&#1103;%20&#1076;&#1077;&#1090;&#1089;&#1082;&#1086;&#1075;&#1086;%20&#1089;&#1072;&#1076;&#1072;&amp;lr=56&amp;p=2&amp;pos=149&amp;rpt=simage&amp;img_url=http://www.thelittlepillow.com/10_pages/jpegs/10-springPF1.jpg" TargetMode="External"/><Relationship Id="rId5" Type="http://schemas.openxmlformats.org/officeDocument/2006/relationships/hyperlink" Target="https://yandex.ru/images/search?text=&#1076;&#1077;&#1090;&#1080;%20&#1074;&#1077;&#1089;&#1085;&#1086;&#1081;%20&#1082;&#1072;&#1088;&#1090;&#1080;&#1085;&#1082;&#1080;%20&#1085;&#1072;%20&#1087;&#1088;&#1086;&#1079;&#1088;&#1072;&#1095;&#1085;&#1086;&#1084;%20&#1092;&#1086;&#1085;&#1077;&amp;stype=image&amp;lr=56&amp;source=wiz&amp;pos=5&amp;img_url=https://www.vhv.rs/dpng/d/78-786001_-hd-png-download.png&amp;rpt=simage" TargetMode="External"/><Relationship Id="rId4" Type="http://schemas.openxmlformats.org/officeDocument/2006/relationships/hyperlink" Target="https://nsportal.ru/detskii-sad/vospitatelnaya-rabota/2016/01/19/kak-pravilno-odevat-rebenka-vesno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png.pngtree.com/thumb_back/fw800/20161101/pngtree-Design-Art-Light-Wallpaper-background-photo-208521.jpg"/>
          <p:cNvPicPr>
            <a:picLocks noChangeAspect="1" noChangeArrowheads="1"/>
          </p:cNvPicPr>
          <p:nvPr/>
        </p:nvPicPr>
        <p:blipFill rotWithShape="1">
          <a:blip r:embed="rId2">
            <a:extLst>
              <a:ext uri="{28A0092B-C50C-407E-A947-70E740481C1C}">
                <a14:useLocalDpi xmlns:a14="http://schemas.microsoft.com/office/drawing/2010/main" val="0"/>
              </a:ext>
            </a:extLst>
          </a:blip>
          <a:srcRect t="7693"/>
          <a:stretch/>
        </p:blipFill>
        <p:spPr bwMode="auto">
          <a:xfrm>
            <a:off x="0" y="1"/>
            <a:ext cx="6841273" cy="929825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57200" y="457200"/>
            <a:ext cx="6019800" cy="8786277"/>
          </a:xfrm>
          <a:prstGeom prst="rect">
            <a:avLst/>
          </a:prstGeom>
        </p:spPr>
        <p:txBody>
          <a:bodyPr wrap="square">
            <a:spAutoFit/>
          </a:bodyPr>
          <a:lstStyle/>
          <a:p>
            <a:pPr algn="ctr">
              <a:spcAft>
                <a:spcPts val="0"/>
              </a:spcAft>
            </a:pPr>
            <a:r>
              <a:rPr lang="ru-RU" sz="1600" b="1" dirty="0" smtClean="0">
                <a:solidFill>
                  <a:srgbClr val="FF0000"/>
                </a:solidFill>
                <a:latin typeface="Arial Black" panose="020B0A04020102020204" pitchFamily="34" charset="0"/>
                <a:ea typeface="Times New Roman" panose="02020603050405020304" pitchFamily="18" charset="0"/>
                <a:cs typeface="Times New Roman" panose="02020603050405020304" pitchFamily="18" charset="0"/>
              </a:rPr>
              <a:t>Консультация </a:t>
            </a:r>
            <a:r>
              <a:rPr lang="ru-RU" sz="1600" b="1" dirty="0">
                <a:solidFill>
                  <a:srgbClr val="FF0000"/>
                </a:solidFill>
                <a:latin typeface="Arial Black" panose="020B0A04020102020204" pitchFamily="34" charset="0"/>
                <a:ea typeface="Times New Roman" panose="02020603050405020304" pitchFamily="18" charset="0"/>
                <a:cs typeface="Times New Roman" panose="02020603050405020304" pitchFamily="18" charset="0"/>
              </a:rPr>
              <a:t>для </a:t>
            </a:r>
            <a:r>
              <a:rPr lang="ru-RU" sz="1600" b="1" dirty="0" smtClean="0">
                <a:solidFill>
                  <a:srgbClr val="FF0000"/>
                </a:solidFill>
                <a:latin typeface="Arial Black" panose="020B0A04020102020204" pitchFamily="34" charset="0"/>
                <a:ea typeface="Times New Roman" panose="02020603050405020304" pitchFamily="18" charset="0"/>
                <a:cs typeface="Times New Roman" panose="02020603050405020304" pitchFamily="18" charset="0"/>
              </a:rPr>
              <a:t>родителей</a:t>
            </a:r>
            <a:endParaRPr lang="ru-RU" sz="1600" dirty="0">
              <a:solidFill>
                <a:srgbClr val="FF0000"/>
              </a:solidFill>
              <a:latin typeface="Arial Black" panose="020B0A04020102020204" pitchFamily="34" charset="0"/>
              <a:ea typeface="Times New Roman" panose="02020603050405020304" pitchFamily="18" charset="0"/>
              <a:cs typeface="Times New Roman" panose="02020603050405020304" pitchFamily="18" charset="0"/>
            </a:endParaRPr>
          </a:p>
          <a:p>
            <a:pPr algn="ctr">
              <a:spcAft>
                <a:spcPts val="0"/>
              </a:spcAft>
            </a:pPr>
            <a:r>
              <a:rPr lang="ru-RU" sz="1600" b="1" dirty="0">
                <a:solidFill>
                  <a:srgbClr val="FF0000"/>
                </a:solidFill>
                <a:latin typeface="Arial Black" panose="020B0A04020102020204" pitchFamily="34" charset="0"/>
                <a:ea typeface="Times New Roman" panose="02020603050405020304" pitchFamily="18" charset="0"/>
                <a:cs typeface="Times New Roman" panose="02020603050405020304" pitchFamily="18" charset="0"/>
              </a:rPr>
              <a:t>  «Как правильно одевать ребенка весной»</a:t>
            </a:r>
          </a:p>
          <a:p>
            <a:pPr indent="450215" algn="just">
              <a:lnSpc>
                <a:spcPct val="150000"/>
              </a:lnSpc>
              <a:spcAft>
                <a:spcPts val="0"/>
              </a:spcAft>
            </a:pPr>
            <a:endParaRPr lang="en-US" sz="16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spcAft>
                <a:spcPts val="0"/>
              </a:spcAft>
            </a:pP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Первое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весеннее тепло обманчиво, и одевать ребенка на улицу в это время следует с особой тщательностью.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Необходимо избежать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переохлаждения, промокших ног и не допустить излишнего потоотделения на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прогулке.</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spcAft>
                <a:spcPts val="0"/>
              </a:spcAft>
            </a:pP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Вся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весенняя одежда для детей должна быть теплой и обязательно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«дышащей». С наступлением тепла, шубы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и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пуховики заменяются на куртки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с непромокаемым покрытием, утепленные синтепоном. Вязаные свитера из шерсти можно заменить на хлопчатобумажные толстовки с начесом, свитера тонкой вязки, изделия из синтетических </a:t>
            </a:r>
            <a:r>
              <a:rPr lang="ru-RU" sz="1600" dirty="0" err="1">
                <a:latin typeface="Times New Roman" panose="02020603050405020304" pitchFamily="18" charset="0"/>
                <a:ea typeface="Times New Roman" panose="02020603050405020304" pitchFamily="18" charset="0"/>
                <a:cs typeface="Times New Roman" panose="02020603050405020304" pitchFamily="18" charset="0"/>
              </a:rPr>
              <a:t>флисовых</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тканей. Они позволят сохранить тепло,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и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 то же время избежать перегрева и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избыточного потоотделения</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Брюки на время весны лучше выбирать из непромокаемых тканей, хорошо поддающихся чистке. Под них до наступления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настоящего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тепла лучше надевать гамаши, колготки или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термобелье.</a:t>
            </a:r>
          </a:p>
          <a:p>
            <a:pPr indent="450215" algn="just">
              <a:lnSpc>
                <a:spcPct val="150000"/>
              </a:lnSpc>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Детям одинаково вредно как перегреваться, так и переохлаждаться. Количество слоев одежды зависит от температуры воздуха. Дополнительно нужно учитывать силу ветра. При одинаковой отрицательной температуре воздуха человек мерзнет тем сильнее, чем больше скорость ветра.</a:t>
            </a:r>
          </a:p>
          <a:p>
            <a:pPr indent="450215" algn="just">
              <a:lnSpc>
                <a:spcPct val="150000"/>
              </a:lnSpc>
              <a:spcAft>
                <a:spcPts val="0"/>
              </a:spcAft>
            </a:pP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9" name="Picture 4" descr="https://ds05.infourok.ru/uploads/ex/0cc1/0012f880-341c8545/hello_html_4c48b2c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65180" y="7833657"/>
            <a:ext cx="1103971" cy="1464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4304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png.pngtree.com/thumb_back/fw800/20161101/pngtree-Design-Art-Light-Wallpaper-background-photo-208521.jpg"/>
          <p:cNvPicPr>
            <a:picLocks noChangeAspect="1" noChangeArrowheads="1"/>
          </p:cNvPicPr>
          <p:nvPr/>
        </p:nvPicPr>
        <p:blipFill rotWithShape="1">
          <a:blip r:embed="rId2">
            <a:extLst>
              <a:ext uri="{28A0092B-C50C-407E-A947-70E740481C1C}">
                <a14:useLocalDpi xmlns:a14="http://schemas.microsoft.com/office/drawing/2010/main" val="0"/>
              </a:ext>
            </a:extLst>
          </a:blip>
          <a:srcRect t="7693"/>
          <a:stretch/>
        </p:blipFill>
        <p:spPr bwMode="auto">
          <a:xfrm>
            <a:off x="16727" y="0"/>
            <a:ext cx="6841273" cy="914399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ds05.infourok.ru/uploads/ex/0cc1/0012f880-341c8545/hello_html_4c48b2c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8922" y="6515607"/>
            <a:ext cx="1981200" cy="2628392"/>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57200" y="533400"/>
            <a:ext cx="5943600" cy="8217634"/>
          </a:xfrm>
          <a:prstGeom prst="rect">
            <a:avLst/>
          </a:prstGeom>
        </p:spPr>
        <p:txBody>
          <a:bodyPr wrap="square">
            <a:spAutoFit/>
          </a:bodyPr>
          <a:lstStyle/>
          <a:p>
            <a:pPr indent="450215" algn="just">
              <a:lnSpc>
                <a:spcPct val="150000"/>
              </a:lnSpc>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Большое значение имеют индивидуальные особенности ребенка. Малоподвижный, постоянно зябнущий ребенок должен быть одет теплее, чем активный. </a:t>
            </a:r>
          </a:p>
          <a:p>
            <a:pPr indent="450215" algn="just">
              <a:lnSpc>
                <a:spcPct val="150000"/>
              </a:lnSpc>
            </a:pP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Многие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мамы, собираясь на прогулку, стараются одеть ребенка теплее, чем одеваются сами. Но если это прогулка, во время которой ребенок постоянно двигается, то вспотевший ребенок имеет гораздо больше шансов заболеть, чем одетый по погоде.    Детей нужно одевать не теплее, чем одеваются взрослые, а возможно, даже легче. </a:t>
            </a:r>
          </a:p>
          <a:p>
            <a:pPr indent="450215" algn="just">
              <a:lnSpc>
                <a:spcPct val="150000"/>
              </a:lnSpc>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Весной требование номер один – держать ноги в тепле и сухости, поскольку мокрые и замерзшие ноги чаще всего провоцируют простуды, ангины и другие неприятные заболевания. Для профилактики и предотвращения простуды подойдут специальные резиновые и </a:t>
            </a:r>
            <a:r>
              <a:rPr lang="ru-RU" sz="1600" dirty="0" err="1">
                <a:latin typeface="Times New Roman" panose="02020603050405020304" pitchFamily="18" charset="0"/>
                <a:ea typeface="Times New Roman" panose="02020603050405020304" pitchFamily="18" charset="0"/>
                <a:cs typeface="Times New Roman" panose="02020603050405020304" pitchFamily="18" charset="0"/>
              </a:rPr>
              <a:t>нубуковые</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ботинки и сапожки с меховым, войлочным и </a:t>
            </a:r>
            <a:r>
              <a:rPr lang="ru-RU" sz="1600" dirty="0" err="1">
                <a:latin typeface="Times New Roman" panose="02020603050405020304" pitchFamily="18" charset="0"/>
                <a:ea typeface="Times New Roman" panose="02020603050405020304" pitchFamily="18" charset="0"/>
                <a:cs typeface="Times New Roman" panose="02020603050405020304" pitchFamily="18" charset="0"/>
              </a:rPr>
              <a:t>синтепоновым</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утеплителем. </a:t>
            </a:r>
          </a:p>
          <a:p>
            <a:pPr indent="450215" algn="just">
              <a:lnSpc>
                <a:spcPct val="150000"/>
              </a:lnSpc>
            </a:pP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Подошва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обуви должна быть плотной, не гибкой, но податливой для амортизации при ходьбе. Для нормальной осанки и правильного формирования свода стопы нужен небольшой каблучок. Задник должен быть высоким, плотным и сплошным, без швов и складок. Выбирайте обувь с широким круглым носом, чтобы пальцы ног могли двигаться свободно.</a:t>
            </a:r>
          </a:p>
          <a:p>
            <a:pPr algn="just">
              <a:lnSpc>
                <a:spcPct val="150000"/>
              </a:lnSpc>
            </a:pP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0495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png.pngtree.com/thumb_back/fw800/20161101/pngtree-Design-Art-Light-Wallpaper-background-photo-208521.jpg"/>
          <p:cNvPicPr>
            <a:picLocks noChangeAspect="1" noChangeArrowheads="1"/>
          </p:cNvPicPr>
          <p:nvPr/>
        </p:nvPicPr>
        <p:blipFill rotWithShape="1">
          <a:blip r:embed="rId2">
            <a:extLst>
              <a:ext uri="{28A0092B-C50C-407E-A947-70E740481C1C}">
                <a14:useLocalDpi xmlns:a14="http://schemas.microsoft.com/office/drawing/2010/main" val="0"/>
              </a:ext>
            </a:extLst>
          </a:blip>
          <a:srcRect t="7693"/>
          <a:stretch/>
        </p:blipFill>
        <p:spPr bwMode="auto">
          <a:xfrm>
            <a:off x="16727" y="0"/>
            <a:ext cx="6841273" cy="914399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ds05.infourok.ru/uploads/ex/0cc1/0012f880-341c8545/hello_html_4c48b2c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8907" y="5041506"/>
            <a:ext cx="2514600" cy="333603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28601" y="609600"/>
            <a:ext cx="6400800" cy="6921382"/>
          </a:xfrm>
          <a:prstGeom prst="rect">
            <a:avLst/>
          </a:prstGeom>
        </p:spPr>
        <p:txBody>
          <a:bodyPr wrap="square">
            <a:spAutoFit/>
          </a:bodyPr>
          <a:lstStyle/>
          <a:p>
            <a:pPr indent="450215" algn="just">
              <a:lnSpc>
                <a:spcPct val="150000"/>
              </a:lnSpc>
            </a:pPr>
            <a:r>
              <a:rPr lang="ru-RU" sz="1600" dirty="0">
                <a:latin typeface="Times New Roman" panose="02020603050405020304" pitchFamily="18" charset="0"/>
                <a:cs typeface="Times New Roman" panose="02020603050405020304" pitchFamily="18" charset="0"/>
              </a:rPr>
              <a:t>Шапка должна быть тёплой, но в ней не должно быть жарко. Для погоды +10…+15 ºС подойдёт лёгкая шапочка из трикотажа, </a:t>
            </a:r>
            <a:r>
              <a:rPr lang="ru-RU" sz="1600" dirty="0" smtClean="0">
                <a:latin typeface="Times New Roman" panose="02020603050405020304" pitchFamily="18" charset="0"/>
                <a:cs typeface="Times New Roman" panose="02020603050405020304" pitchFamily="18" charset="0"/>
              </a:rPr>
              <a:t>вискозы. Можно </a:t>
            </a:r>
            <a:r>
              <a:rPr lang="ru-RU" sz="1600" dirty="0">
                <a:latin typeface="Times New Roman" panose="02020603050405020304" pitchFamily="18" charset="0"/>
                <a:cs typeface="Times New Roman" panose="02020603050405020304" pitchFamily="18" charset="0"/>
              </a:rPr>
              <a:t>рассмотреть шапку-шлем (шапку-трубу), она защитит от холода и ветра не только лоб и уши, но и горло, поэтому шарф не понадобится. Главное, правильно подобрать размер, чтобы шапка плотно прилегала к голове. </a:t>
            </a:r>
            <a:endParaRPr lang="ru-RU" sz="1600" dirty="0" smtClean="0">
              <a:latin typeface="Times New Roman" panose="02020603050405020304" pitchFamily="18" charset="0"/>
              <a:cs typeface="Times New Roman" panose="02020603050405020304" pitchFamily="18" charset="0"/>
            </a:endParaRPr>
          </a:p>
          <a:p>
            <a:pPr indent="450215" algn="just">
              <a:lnSpc>
                <a:spcPct val="150000"/>
              </a:lnSpc>
            </a:pP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Шарф можно выбрать любой, главное – правильно его завязать, он не должен мешать ребенку бегать и играть во время прогулки</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Достойная замена шарфу — манишка или та же шапка-шлем.</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Не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менее важный элемент весеннего гардероба – рукавички. Они должны быть тёплыми и тонкими, поэтому лучше выбрать из </a:t>
            </a:r>
            <a:r>
              <a:rPr lang="ru-RU" sz="1600" dirty="0" err="1">
                <a:latin typeface="Times New Roman" panose="02020603050405020304" pitchFamily="18" charset="0"/>
                <a:ea typeface="Times New Roman" panose="02020603050405020304" pitchFamily="18" charset="0"/>
                <a:cs typeface="Times New Roman" panose="02020603050405020304" pitchFamily="18" charset="0"/>
              </a:rPr>
              <a:t>флиса</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ПАН, полиэстера или хлопка. Варежки удерживают тепло лучше, чем перчатки. Зато в перчатках удобнее играть</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Многие дети лет с 2-3 лет уже имеют собственное мнение о том, что они хотят носить. Поэтому обязательно перед покупкой вещи поинтересуйтесь у ребёнка, нравится ли она ему. Также следует выбирать одежду и обувь, которые ребёнок сможет легко и быстро застёгивать самостоятельно.</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Прямоугольник 2"/>
          <p:cNvSpPr/>
          <p:nvPr/>
        </p:nvSpPr>
        <p:spPr>
          <a:xfrm>
            <a:off x="16727" y="3505200"/>
            <a:ext cx="6841272" cy="4616648"/>
          </a:xfrm>
          <a:prstGeom prst="rect">
            <a:avLst/>
          </a:prstGeom>
        </p:spPr>
        <p:txBody>
          <a:bodyPr wrap="square">
            <a:spAutoFit/>
          </a:bodyPr>
          <a:lstStyle/>
          <a:p>
            <a:endParaRPr lang="ru-RU" sz="1100" dirty="0" smtClean="0">
              <a:hlinkClick r:id="rId4"/>
            </a:endParaRPr>
          </a:p>
          <a:p>
            <a:endParaRPr lang="ru-RU" sz="1100" dirty="0">
              <a:hlinkClick r:id="rId4"/>
            </a:endParaRPr>
          </a:p>
          <a:p>
            <a:endParaRPr lang="ru-RU" sz="1100" dirty="0" smtClean="0">
              <a:hlinkClick r:id="rId4"/>
            </a:endParaRPr>
          </a:p>
          <a:p>
            <a:endParaRPr lang="ru-RU" sz="1100" dirty="0">
              <a:hlinkClick r:id="rId4"/>
            </a:endParaRPr>
          </a:p>
          <a:p>
            <a:endParaRPr lang="ru-RU" sz="1100" dirty="0" smtClean="0">
              <a:hlinkClick r:id="rId4"/>
            </a:endParaRPr>
          </a:p>
          <a:p>
            <a:endParaRPr lang="ru-RU" sz="1100" dirty="0">
              <a:hlinkClick r:id="rId4"/>
            </a:endParaRPr>
          </a:p>
          <a:p>
            <a:endParaRPr lang="ru-RU" sz="1100" dirty="0" smtClean="0">
              <a:hlinkClick r:id="rId4"/>
            </a:endParaRPr>
          </a:p>
          <a:p>
            <a:endParaRPr lang="ru-RU" sz="1100" dirty="0">
              <a:hlinkClick r:id="rId4"/>
            </a:endParaRPr>
          </a:p>
          <a:p>
            <a:endParaRPr lang="ru-RU" sz="1100" dirty="0" smtClean="0">
              <a:hlinkClick r:id="rId4"/>
            </a:endParaRPr>
          </a:p>
          <a:p>
            <a:endParaRPr lang="ru-RU" sz="1100" dirty="0">
              <a:hlinkClick r:id="rId4"/>
            </a:endParaRPr>
          </a:p>
          <a:p>
            <a:endParaRPr lang="ru-RU" sz="1100" dirty="0" smtClean="0">
              <a:hlinkClick r:id="rId4"/>
            </a:endParaRPr>
          </a:p>
          <a:p>
            <a:endParaRPr lang="ru-RU" sz="1100" dirty="0">
              <a:hlinkClick r:id="rId4"/>
            </a:endParaRPr>
          </a:p>
          <a:p>
            <a:endParaRPr lang="ru-RU" sz="1100" dirty="0" smtClean="0">
              <a:hlinkClick r:id="rId4"/>
            </a:endParaRPr>
          </a:p>
          <a:p>
            <a:endParaRPr lang="ru-RU" sz="1100" dirty="0">
              <a:hlinkClick r:id="rId4"/>
            </a:endParaRPr>
          </a:p>
          <a:p>
            <a:endParaRPr lang="ru-RU" sz="1100" dirty="0" smtClean="0">
              <a:hlinkClick r:id="rId4"/>
            </a:endParaRPr>
          </a:p>
          <a:p>
            <a:endParaRPr lang="ru-RU" sz="1100" dirty="0">
              <a:hlinkClick r:id="rId4"/>
            </a:endParaRPr>
          </a:p>
          <a:p>
            <a:endParaRPr lang="ru-RU" sz="1100" dirty="0">
              <a:hlinkClick r:id="rId4"/>
            </a:endParaRPr>
          </a:p>
          <a:p>
            <a:endParaRPr lang="ru-RU" sz="1100" dirty="0">
              <a:hlinkClick r:id="rId4"/>
            </a:endParaRPr>
          </a:p>
          <a:p>
            <a:endParaRPr lang="ru-RU" sz="1200" dirty="0" smtClean="0">
              <a:hlinkClick r:id="rId4"/>
            </a:endParaRPr>
          </a:p>
          <a:p>
            <a:endParaRPr lang="ru-RU" sz="1200" dirty="0">
              <a:hlinkClick r:id="rId4"/>
            </a:endParaRPr>
          </a:p>
          <a:p>
            <a:endParaRPr lang="ru-RU" sz="1200" dirty="0" smtClean="0">
              <a:hlinkClick r:id="rId4"/>
            </a:endParaRPr>
          </a:p>
          <a:p>
            <a:endParaRPr lang="ru-RU" sz="1200" dirty="0">
              <a:hlinkClick r:id="rId4"/>
            </a:endParaRPr>
          </a:p>
          <a:p>
            <a:endParaRPr lang="ru-RU" sz="1200" dirty="0" smtClean="0">
              <a:hlinkClick r:id="rId4"/>
            </a:endParaRPr>
          </a:p>
          <a:p>
            <a:endParaRPr lang="ru-RU" sz="1200" dirty="0">
              <a:hlinkClick r:id="rId4"/>
            </a:endParaRPr>
          </a:p>
          <a:p>
            <a:endParaRPr lang="ru-RU" sz="1200" dirty="0" smtClean="0">
              <a:hlinkClick r:id="rId4"/>
            </a:endParaRPr>
          </a:p>
          <a:p>
            <a:r>
              <a:rPr lang="ru-RU" sz="1200" dirty="0" smtClean="0">
                <a:hlinkClick r:id="rId4"/>
              </a:rPr>
              <a:t> </a:t>
            </a:r>
            <a:endParaRPr lang="ru-RU" sz="1400" dirty="0"/>
          </a:p>
        </p:txBody>
      </p:sp>
    </p:spTree>
    <p:extLst>
      <p:ext uri="{BB962C8B-B14F-4D97-AF65-F5344CB8AC3E}">
        <p14:creationId xmlns:p14="http://schemas.microsoft.com/office/powerpoint/2010/main" val="394427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png.pngtree.com/thumb_back/fw800/20161101/pngtree-Design-Art-Light-Wallpaper-background-photo-208521.jpg"/>
          <p:cNvPicPr>
            <a:picLocks noChangeAspect="1" noChangeArrowheads="1"/>
          </p:cNvPicPr>
          <p:nvPr/>
        </p:nvPicPr>
        <p:blipFill rotWithShape="1">
          <a:blip r:embed="rId2">
            <a:extLst>
              <a:ext uri="{28A0092B-C50C-407E-A947-70E740481C1C}">
                <a14:useLocalDpi xmlns:a14="http://schemas.microsoft.com/office/drawing/2010/main" val="0"/>
              </a:ext>
            </a:extLst>
          </a:blip>
          <a:srcRect t="7693"/>
          <a:stretch/>
        </p:blipFill>
        <p:spPr bwMode="auto">
          <a:xfrm>
            <a:off x="16727" y="0"/>
            <a:ext cx="6841273" cy="91439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7200" y="838200"/>
            <a:ext cx="6096000" cy="7448193"/>
          </a:xfrm>
          <a:prstGeom prst="rect">
            <a:avLst/>
          </a:prstGeom>
          <a:noFill/>
        </p:spPr>
        <p:txBody>
          <a:bodyPr wrap="square" rtlCol="0">
            <a:spAutoFit/>
          </a:bodyPr>
          <a:lstStyle/>
          <a:p>
            <a:pPr algn="ctr"/>
            <a:r>
              <a:rPr lang="ru-RU" sz="2000" u="sng" dirty="0"/>
              <a:t>Использованные источники</a:t>
            </a:r>
            <a:r>
              <a:rPr lang="ru-RU" sz="2000" u="sng" dirty="0" smtClean="0"/>
              <a:t>:</a:t>
            </a:r>
          </a:p>
          <a:p>
            <a:pPr algn="ctr"/>
            <a:endParaRPr lang="ru-RU" sz="2000" u="sng" dirty="0">
              <a:hlinkClick r:id="rId3"/>
            </a:endParaRPr>
          </a:p>
          <a:p>
            <a:r>
              <a:rPr lang="ru-RU" dirty="0">
                <a:hlinkClick r:id="rId3"/>
              </a:rPr>
              <a:t>https://yandex.ru/images/search?stype=image&amp;lr=56&amp;nomisspell=1&amp;text=фон%20весна%20для%20детей%20вертикальный&amp;source=related-query-</a:t>
            </a:r>
            <a:endParaRPr lang="ru-RU" dirty="0"/>
          </a:p>
          <a:p>
            <a:r>
              <a:rPr lang="ru-RU" dirty="0">
                <a:hlinkClick r:id="rId4"/>
              </a:rPr>
              <a:t>https://nsportal.ru/detskii-sad/vospitatelnaya-rabota/2016/01/19/kak-pravilno-odevat-rebenka-vesnoy</a:t>
            </a:r>
            <a:r>
              <a:rPr lang="ru-RU" dirty="0"/>
              <a:t> </a:t>
            </a:r>
          </a:p>
          <a:p>
            <a:r>
              <a:rPr lang="ru-RU" dirty="0">
                <a:hlinkClick r:id="rId5"/>
              </a:rPr>
              <a:t>https://yandex.ru/images/search?text=дети%20весной%20картинки%20на%20прозрачном%20фоне&amp;stype=image&amp;lr=56&amp;source=wiz&amp;pos=5&amp;img_url=https%3A%2F%2Fwww.vhv.rs%2Fdpng%2Fd%2F78-786001_-hd-png-download.png&amp;rpt=simage</a:t>
            </a:r>
            <a:r>
              <a:rPr lang="ru-RU" dirty="0"/>
              <a:t> </a:t>
            </a:r>
          </a:p>
          <a:p>
            <a:r>
              <a:rPr lang="ru-RU" dirty="0">
                <a:hlinkClick r:id="rId6"/>
              </a:rPr>
              <a:t>https://yandex.ru/images/search?text=шаблон%20весенний%20для%20детского%20сада&amp;lr=56&amp;p=2&amp;pos=149&amp;rpt=simage&amp;img_url=http%3A%2F%2Fwww.thelittlepillow.com%2F10_pages%2Fjpegs%2F10-springPF1.jpg</a:t>
            </a:r>
            <a:r>
              <a:rPr lang="ru-RU" dirty="0"/>
              <a:t> </a:t>
            </a:r>
          </a:p>
          <a:p>
            <a:r>
              <a:rPr lang="en-US" dirty="0">
                <a:hlinkClick r:id="rId7"/>
              </a:rPr>
              <a:t>https://zen.yandex.ru/media/id/5e5ce92efce02f33195f42aa/9-sovetov-kak-odet-rebenka-na-progulku-vesnoi-5e6888810e268f193d6610e9</a:t>
            </a:r>
            <a:r>
              <a:rPr lang="ru-RU" dirty="0"/>
              <a:t> </a:t>
            </a:r>
          </a:p>
          <a:p>
            <a:endParaRPr lang="ru-RU" sz="2000" dirty="0" smtClean="0"/>
          </a:p>
          <a:p>
            <a:endParaRPr lang="ru-RU" altLang="ru-RU" sz="1600" dirty="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endParaRPr>
          </a:p>
          <a:p>
            <a:endParaRPr lang="ru-RU" altLang="ru-RU" sz="16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endParaRPr>
          </a:p>
          <a:p>
            <a:endParaRPr lang="ru-RU" altLang="ru-RU" sz="160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endParaRPr>
          </a:p>
          <a:p>
            <a:r>
              <a:rPr lang="ru-RU" altLang="ru-RU" sz="160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Подготовила </a:t>
            </a:r>
            <a:endParaRPr lang="ru-RU" altLang="ru-RU" sz="16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endParaRPr>
          </a:p>
          <a:p>
            <a:r>
              <a:rPr lang="ru-RU" altLang="ru-RU" sz="16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воспитатель первой квалификационной категории </a:t>
            </a:r>
          </a:p>
          <a:p>
            <a:r>
              <a:rPr lang="ru-RU" altLang="ru-RU" sz="16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МБДОУ «ДС № 194 г. Челябинска»</a:t>
            </a:r>
          </a:p>
          <a:p>
            <a:r>
              <a:rPr lang="ru-RU" altLang="ru-RU" sz="16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Чистякова Наталья Геннадьевна</a:t>
            </a:r>
          </a:p>
          <a:p>
            <a:endParaRPr lang="ru-RU" dirty="0"/>
          </a:p>
        </p:txBody>
      </p:sp>
    </p:spTree>
    <p:extLst>
      <p:ext uri="{BB962C8B-B14F-4D97-AF65-F5344CB8AC3E}">
        <p14:creationId xmlns:p14="http://schemas.microsoft.com/office/powerpoint/2010/main" val="35689914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1099</TotalTime>
  <Words>346</Words>
  <Application>Microsoft Office PowerPoint</Application>
  <PresentationFormat>Экран (4:3)</PresentationFormat>
  <Paragraphs>54</Paragraphs>
  <Slides>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4</vt:i4>
      </vt:variant>
    </vt:vector>
  </HeadingPairs>
  <TitlesOfParts>
    <vt:vector size="10" baseType="lpstr">
      <vt:lpstr>Arial</vt:lpstr>
      <vt:lpstr>Arial Black</vt:lpstr>
      <vt:lpstr>Calibri</vt:lpstr>
      <vt:lpstr>Symbol</vt:lpstr>
      <vt:lpstr>Times New Roman</vt:lpstr>
      <vt:lpstr>Office Theme</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Работа</dc:creator>
  <cp:lastModifiedBy>Михаил Чистяков</cp:lastModifiedBy>
  <cp:revision>114</cp:revision>
  <dcterms:created xsi:type="dcterms:W3CDTF">2021-02-14T12:13:40Z</dcterms:created>
  <dcterms:modified xsi:type="dcterms:W3CDTF">2022-05-04T05:35:15Z</dcterms:modified>
</cp:coreProperties>
</file>