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6" r:id="rId9"/>
    <p:sldId id="262" r:id="rId10"/>
    <p:sldId id="269" r:id="rId11"/>
    <p:sldId id="268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DE1"/>
    <a:srgbClr val="F96307"/>
    <a:srgbClr val="24F3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768" autoAdjust="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9CE43B-B580-4F95-8D6C-7931B9266515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720ED7-288D-4F7F-B19B-E3A017AE4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43182"/>
            <a:ext cx="8229600" cy="12144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Дети и </a:t>
            </a:r>
            <a:r>
              <a:rPr lang="ru-RU" dirty="0" err="1" smtClean="0">
                <a:solidFill>
                  <a:schemeClr val="tx1"/>
                </a:solidFill>
                <a:latin typeface="+mn-lt"/>
              </a:rPr>
              <a:t>Гаджеты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0504"/>
            <a:ext cx="6400800" cy="1083794"/>
          </a:xfrm>
        </p:spPr>
        <p:txBody>
          <a:bodyPr/>
          <a:lstStyle/>
          <a:p>
            <a:r>
              <a:rPr lang="ru-RU" b="1" dirty="0" smtClean="0"/>
              <a:t>Польза или вред </a:t>
            </a:r>
          </a:p>
          <a:p>
            <a:r>
              <a:rPr lang="ru-RU" b="1" dirty="0" smtClean="0"/>
              <a:t>для современных детей?</a:t>
            </a:r>
            <a:endParaRPr lang="ru-RU" b="1" dirty="0"/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332"/>
            <a:ext cx="3643338" cy="2424476"/>
          </a:xfrm>
          <a:prstGeom prst="rect">
            <a:avLst/>
          </a:prstGeom>
        </p:spPr>
      </p:pic>
      <p:pic>
        <p:nvPicPr>
          <p:cNvPr id="6" name="Рисунок 5" descr="ind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642918"/>
            <a:ext cx="4194807" cy="1872682"/>
          </a:xfrm>
          <a:prstGeom prst="rect">
            <a:avLst/>
          </a:prstGeom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9175"/>
            <a:ext cx="2257425" cy="2028825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8004" y="5086349"/>
            <a:ext cx="3045996" cy="17716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357166"/>
            <a:ext cx="714380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Сколько времени ребенку можно пользоваться современными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электронными устройствами?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285861"/>
            <a:ext cx="88582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Рекомендации педиатров, неврологов, психологов относительно времени, которое дети</a:t>
            </a:r>
          </a:p>
          <a:p>
            <a:r>
              <a:rPr lang="ru-RU" dirty="0" smtClean="0"/>
              <a:t>р</a:t>
            </a:r>
            <a:r>
              <a:rPr lang="ru-RU" dirty="0" smtClean="0"/>
              <a:t>азных </a:t>
            </a:r>
            <a:r>
              <a:rPr lang="ru-RU" dirty="0" smtClean="0"/>
              <a:t>возрастов могут проводить за </a:t>
            </a:r>
            <a:r>
              <a:rPr lang="ru-RU" dirty="0" err="1" smtClean="0"/>
              <a:t>гаджетами</a:t>
            </a:r>
            <a:r>
              <a:rPr lang="ru-RU" dirty="0" smtClean="0"/>
              <a:t> и </a:t>
            </a:r>
            <a:r>
              <a:rPr lang="ru-RU" dirty="0" err="1" smtClean="0"/>
              <a:t>девайсами</a:t>
            </a:r>
            <a:r>
              <a:rPr lang="ru-RU" dirty="0" smtClean="0"/>
              <a:t>, следующие:</a:t>
            </a:r>
          </a:p>
          <a:p>
            <a:r>
              <a:rPr lang="ru-RU" dirty="0" smtClean="0"/>
              <a:t>Детям до 2 лет не стоит давать в руки электронные устройства</a:t>
            </a:r>
          </a:p>
          <a:p>
            <a:r>
              <a:rPr lang="ru-RU" dirty="0" smtClean="0"/>
              <a:t>Детям 3-4 лет – 30 мин в день</a:t>
            </a:r>
          </a:p>
          <a:p>
            <a:r>
              <a:rPr lang="ru-RU" dirty="0" smtClean="0"/>
              <a:t>Детям 5-6 лет – 1 час в день</a:t>
            </a:r>
          </a:p>
          <a:p>
            <a:r>
              <a:rPr lang="ru-RU" dirty="0" smtClean="0"/>
              <a:t>Детям 7-9 лет – 1.5 часа в день</a:t>
            </a:r>
          </a:p>
          <a:p>
            <a:r>
              <a:rPr lang="ru-RU" dirty="0" smtClean="0"/>
              <a:t>Детям 10-13 лет – 2 часа в день</a:t>
            </a:r>
          </a:p>
          <a:p>
            <a:r>
              <a:rPr lang="ru-RU" dirty="0" smtClean="0"/>
              <a:t>Детям 14-16 лет допустимо использование до 3 часов в день</a:t>
            </a:r>
          </a:p>
          <a:p>
            <a:r>
              <a:rPr lang="ru-RU" b="1" dirty="0" smtClean="0"/>
              <a:t>             Так же представлены рекомендации </a:t>
            </a:r>
            <a:r>
              <a:rPr lang="ru-RU" b="1" dirty="0" err="1" smtClean="0"/>
              <a:t>РОСПОТРЕБНАДЗОРа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1.      До 5 лет не рекомендуется ребенка допускать до компьютера, телефона, смартфона и т.д. Стоит поощрять его познание мира без посредничества электроники.</a:t>
            </a:r>
          </a:p>
          <a:p>
            <a:r>
              <a:rPr lang="ru-RU" b="1" dirty="0" smtClean="0"/>
              <a:t>2.      С 6 лет ребенку можно начинать знакомиться с </a:t>
            </a:r>
            <a:r>
              <a:rPr lang="ru-RU" b="1" dirty="0" err="1" smtClean="0"/>
              <a:t>гаджетами</a:t>
            </a:r>
            <a:r>
              <a:rPr lang="ru-RU" b="1" dirty="0" smtClean="0"/>
              <a:t> (15-20 мин. в день).</a:t>
            </a:r>
          </a:p>
          <a:p>
            <a:r>
              <a:rPr lang="ru-RU" b="1" dirty="0" smtClean="0"/>
              <a:t>3.      Для подростка 10-12 лет желательно не более 2 часов в день и не подряд, а по 15-20 минут с перерывами (компьютер).</a:t>
            </a:r>
          </a:p>
          <a:p>
            <a:r>
              <a:rPr lang="ru-RU" b="1" dirty="0" smtClean="0"/>
              <a:t>4.      Категорически запрещается играть в компьютерные игры перед сном.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00438"/>
            <a:ext cx="6286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214290"/>
            <a:ext cx="721523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Признаки зависимости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286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Признаки </a:t>
            </a:r>
            <a:r>
              <a:rPr lang="ru-RU" b="1" u="sng" dirty="0" err="1" smtClean="0"/>
              <a:t>гаджет</a:t>
            </a:r>
            <a:r>
              <a:rPr lang="ru-RU" b="1" u="sng" dirty="0" smtClean="0"/>
              <a:t> - зависимости у детей дошкольного возраста:</a:t>
            </a:r>
            <a:endParaRPr lang="ru-RU" dirty="0" smtClean="0"/>
          </a:p>
          <a:p>
            <a:r>
              <a:rPr lang="ru-RU" dirty="0" smtClean="0"/>
              <a:t>1.      Хорошее настроение у ребёнка только тогда, когда он пользуется устройством.</a:t>
            </a:r>
          </a:p>
          <a:p>
            <a:r>
              <a:rPr lang="ru-RU" dirty="0" smtClean="0"/>
              <a:t>2.      Невозможность оторваться от просмотра, частое обращение к </a:t>
            </a:r>
            <a:r>
              <a:rPr lang="ru-RU" dirty="0" err="1" smtClean="0"/>
              <a:t>гаджету</a:t>
            </a:r>
            <a:r>
              <a:rPr lang="ru-RU" dirty="0" smtClean="0"/>
              <a:t> без надобности.</a:t>
            </a:r>
          </a:p>
          <a:p>
            <a:r>
              <a:rPr lang="ru-RU" dirty="0" smtClean="0"/>
              <a:t>3.      Плохой, неспокойный сон, плач во сне, страхи, неустойчивость в проявлении эмоций.</a:t>
            </a:r>
          </a:p>
          <a:p>
            <a:r>
              <a:rPr lang="ru-RU" dirty="0" smtClean="0"/>
              <a:t>4.       Ребёнок не может остановиться самостоятельно. Не выключает</a:t>
            </a:r>
          </a:p>
          <a:p>
            <a:r>
              <a:rPr lang="ru-RU" dirty="0" smtClean="0"/>
              <a:t>устройство, пока его не отберут физически.</a:t>
            </a:r>
          </a:p>
          <a:p>
            <a:r>
              <a:rPr lang="ru-RU" dirty="0" smtClean="0"/>
              <a:t>5.       Вынужденное отсутствие устройства вызывает «ломку»: капризы, требования его вернуть, неспособность без него есть, играть в обычные</a:t>
            </a:r>
          </a:p>
          <a:p>
            <a:r>
              <a:rPr lang="ru-RU" dirty="0" smtClean="0"/>
              <a:t>игры, заниматься и т.п.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286256"/>
            <a:ext cx="35052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786322"/>
            <a:ext cx="3019425" cy="15144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214290"/>
            <a:ext cx="814393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РЕКОМЕНДАЦИИ РОДИТЕЛЯМ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835824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1.  Установите свои правила по использованию </a:t>
            </a:r>
            <a:r>
              <a:rPr lang="ru-RU" dirty="0" err="1" smtClean="0"/>
              <a:t>гаджетов</a:t>
            </a:r>
            <a:r>
              <a:rPr lang="ru-RU" dirty="0" smtClean="0"/>
              <a:t>, например:</a:t>
            </a:r>
          </a:p>
          <a:p>
            <a:r>
              <a:rPr lang="ru-RU" dirty="0" smtClean="0"/>
              <a:t>Не включать за едой.</a:t>
            </a:r>
          </a:p>
          <a:p>
            <a:r>
              <a:rPr lang="ru-RU" dirty="0" smtClean="0"/>
              <a:t> Утром — не раньше окончания завтрака и утреннего моциона.</a:t>
            </a:r>
          </a:p>
          <a:p>
            <a:r>
              <a:rPr lang="ru-RU" dirty="0" smtClean="0"/>
              <a:t> Не использовать с начала ужина и до сна — (свет экрана влияет на выработку мелатонина и качество сна).</a:t>
            </a:r>
          </a:p>
          <a:p>
            <a:r>
              <a:rPr lang="ru-RU" dirty="0" smtClean="0"/>
              <a:t> Необходимо определить места без электронных устройств (например, спальня или туалет).</a:t>
            </a:r>
          </a:p>
          <a:p>
            <a:r>
              <a:rPr lang="ru-RU" dirty="0" smtClean="0"/>
              <a:t> Определять время работы (например, воскресенье или во время настольных игр).</a:t>
            </a:r>
          </a:p>
          <a:p>
            <a:r>
              <a:rPr lang="ru-RU" dirty="0" smtClean="0"/>
              <a:t> Соблюдать правила этикета (например, не смотреть в экран во время</a:t>
            </a:r>
          </a:p>
          <a:p>
            <a:r>
              <a:rPr lang="ru-RU" dirty="0" smtClean="0"/>
              <a:t>разговора, вытащить наушник, если кто-то к тебе обращается, и т. д.)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Не делайте просмотр телевизора, игру на компьютере, планшете или телефоне средством поощрения.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Включайте  только познавательные и развивающие игры и приложения, </a:t>
            </a:r>
            <a:r>
              <a:rPr lang="ru-RU" dirty="0" err="1" smtClean="0"/>
              <a:t>лимитированно</a:t>
            </a:r>
            <a:r>
              <a:rPr lang="ru-RU" dirty="0" smtClean="0"/>
              <a:t> по времени.</a:t>
            </a:r>
          </a:p>
          <a:p>
            <a:r>
              <a:rPr lang="ru-RU" b="1" dirty="0" smtClean="0"/>
              <a:t>Установленные в семье правила общения с электронными устройствами должны соблюдаться всеми членами семьи.</a:t>
            </a:r>
            <a:endParaRPr lang="ru-RU" dirty="0" smtClean="0"/>
          </a:p>
          <a:p>
            <a:pPr marL="342900" indent="-342900"/>
            <a:r>
              <a:rPr lang="ru-RU" b="1" u="sng" dirty="0" err="1" smtClean="0">
                <a:solidFill>
                  <a:srgbClr val="FF0000"/>
                </a:solidFill>
              </a:rPr>
              <a:t>Помните!</a:t>
            </a:r>
            <a:r>
              <a:rPr lang="ru-RU" b="1" dirty="0" err="1" smtClean="0">
                <a:solidFill>
                  <a:srgbClr val="FF0000"/>
                </a:solidFill>
              </a:rPr>
              <a:t>Зависимость</a:t>
            </a:r>
            <a:r>
              <a:rPr lang="ru-RU" b="1" dirty="0" smtClean="0">
                <a:solidFill>
                  <a:srgbClr val="FF0000"/>
                </a:solidFill>
              </a:rPr>
              <a:t> детей от </a:t>
            </a:r>
            <a:r>
              <a:rPr lang="ru-RU" b="1" dirty="0" err="1" smtClean="0">
                <a:solidFill>
                  <a:srgbClr val="FF0000"/>
                </a:solidFill>
              </a:rPr>
              <a:t>гаджетов</a:t>
            </a:r>
            <a:r>
              <a:rPr lang="ru-RU" b="1" dirty="0" smtClean="0">
                <a:solidFill>
                  <a:srgbClr val="FF0000"/>
                </a:solidFill>
              </a:rPr>
              <a:t> – это проблема родителей, у которых неправильно организован детский досуг. Родители – главный источник формирования интересов своего ребёнка.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10" y="571480"/>
            <a:ext cx="7786742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заключении хотелось бы отметить: Уважаемые родители, пусть у ребенка будет детство без всяких современных умных устройств! Он еще успеет окунуться в мир цифровой техники.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214554"/>
            <a:ext cx="4047750" cy="2513866"/>
          </a:xfrm>
          <a:prstGeom prst="rect">
            <a:avLst/>
          </a:prstGeom>
        </p:spPr>
      </p:pic>
      <p:pic>
        <p:nvPicPr>
          <p:cNvPr id="4" name="Рисунок 3" descr="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001024"/>
            <a:ext cx="3929090" cy="26146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современном мире, дети и взрослые не представляют жизнь без телефонов, планшетов, компьютеров и многих других умных устройств.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428736"/>
            <a:ext cx="77153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Смартфоны и планшеты прочно вошли в нашу жизнь и стали настоящими помощниками. </a:t>
            </a:r>
          </a:p>
          <a:p>
            <a:r>
              <a:rPr lang="ru-RU" b="1" dirty="0" smtClean="0"/>
              <a:t>Даже дети начинают пользоваться ими с самого раннего возраста.</a:t>
            </a:r>
          </a:p>
          <a:p>
            <a:r>
              <a:rPr lang="ru-RU" b="1" dirty="0" smtClean="0"/>
              <a:t>Ответственные родители  обеспокоены тем, что экраны притягивают малышей </a:t>
            </a:r>
          </a:p>
          <a:p>
            <a:r>
              <a:rPr lang="ru-RU" b="1" dirty="0" smtClean="0"/>
              <a:t>Все больше и окружающий мир становится  им менее  интересным. </a:t>
            </a:r>
          </a:p>
          <a:p>
            <a:r>
              <a:rPr lang="ru-RU" b="1" dirty="0" smtClean="0"/>
              <a:t>В этом материале мы разберем, в чем их польза и вред, </a:t>
            </a:r>
            <a:r>
              <a:rPr lang="ru-RU" b="1" dirty="0" smtClean="0"/>
              <a:t> </a:t>
            </a:r>
            <a:r>
              <a:rPr lang="ru-RU" b="1" dirty="0" smtClean="0"/>
              <a:t>и как избежать зависимости. </a:t>
            </a:r>
            <a:endParaRPr lang="ru-RU" b="1" dirty="0"/>
          </a:p>
        </p:txBody>
      </p:sp>
      <p:pic>
        <p:nvPicPr>
          <p:cNvPr id="4" name="Рисунок 3" descr="MVLRzVvnKQ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50" y="3841992"/>
            <a:ext cx="5357850" cy="3016008"/>
          </a:xfrm>
          <a:prstGeom prst="rect">
            <a:avLst/>
          </a:prstGeom>
        </p:spPr>
      </p:pic>
      <p:pic>
        <p:nvPicPr>
          <p:cNvPr id="5" name="Рисунок 4" descr="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429132"/>
            <a:ext cx="3156136" cy="21002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501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Вред </a:t>
            </a:r>
            <a:r>
              <a:rPr lang="ru-RU" b="1" dirty="0" err="1" smtClean="0"/>
              <a:t>гаджетов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смарт-браслеты</a:t>
            </a:r>
            <a:r>
              <a:rPr lang="ru-RU" dirty="0" smtClean="0"/>
              <a:t>, очки</a:t>
            </a:r>
          </a:p>
          <a:p>
            <a:r>
              <a:rPr lang="ru-RU" dirty="0" smtClean="0"/>
              <a:t>виртуальной реальности, плееры, </a:t>
            </a:r>
            <a:r>
              <a:rPr lang="ru-RU" dirty="0" err="1" smtClean="0"/>
              <a:t>флэшки</a:t>
            </a:r>
            <a:r>
              <a:rPr lang="ru-RU" dirty="0" smtClean="0"/>
              <a:t>, наушники и др.) </a:t>
            </a:r>
            <a:r>
              <a:rPr lang="ru-RU" b="1" dirty="0" smtClean="0"/>
              <a:t>и </a:t>
            </a:r>
            <a:r>
              <a:rPr lang="ru-RU" b="1" dirty="0" err="1" smtClean="0"/>
              <a:t>девайсов</a:t>
            </a:r>
            <a:r>
              <a:rPr lang="ru-RU" b="1" dirty="0" smtClean="0"/>
              <a:t> </a:t>
            </a:r>
            <a:r>
              <a:rPr lang="ru-RU" dirty="0" smtClean="0"/>
              <a:t>(компьютеры, ноутбуки, смартфоны, бытовая техника и др.) </a:t>
            </a:r>
            <a:r>
              <a:rPr lang="ru-RU" b="1" dirty="0" smtClean="0"/>
              <a:t>для детей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Научные исследования указывают</a:t>
            </a:r>
          </a:p>
          <a:p>
            <a:r>
              <a:rPr lang="ru-RU" b="1" dirty="0" smtClean="0"/>
              <a:t>на негативные изменения у дошкольников в состоянии</a:t>
            </a:r>
          </a:p>
          <a:p>
            <a:r>
              <a:rPr lang="ru-RU" b="1" dirty="0" smtClean="0"/>
              <a:t>здоровья и на появление у них ряда поведенческих проблем.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496"/>
            <a:ext cx="5857916" cy="346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14480" y="214290"/>
            <a:ext cx="5286412" cy="914400"/>
          </a:xfrm>
          <a:prstGeom prst="roundRect">
            <a:avLst/>
          </a:prstGeom>
          <a:solidFill>
            <a:srgbClr val="24F3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Зрительный анализатор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85860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Из-за длительного напряжения и ненормированной</a:t>
            </a:r>
          </a:p>
          <a:p>
            <a:r>
              <a:rPr lang="ru-RU" sz="2400" b="1" dirty="0" smtClean="0"/>
              <a:t>зрительной нагрузки могут возникнуть различные нарушения зрения: близорукость, «компьютерный зрительный синдром» (синдром «сухого глаза»); нарушения аккомодации и спазм цилиарной мышцы (ложная близорукость); снижение</a:t>
            </a:r>
          </a:p>
          <a:p>
            <a:r>
              <a:rPr lang="ru-RU" sz="2400" b="1" dirty="0" smtClean="0"/>
              <a:t>остроты зрения; нарушение бинокулярного зрения; снижение подвижности глаза; нарушение цветоощущения.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62450"/>
            <a:ext cx="40671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4572008"/>
            <a:ext cx="4709329" cy="19431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14348" y="285728"/>
            <a:ext cx="7715304" cy="914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Опорно-двигательная система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85860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Длительное статическое напряжение во время работы за компьютером или другими электронными устройствами приводит к искривлению позвоночника, различным нарушениям осанки, могут появиться патологии кистей.</a:t>
            </a:r>
          </a:p>
          <a:p>
            <a:r>
              <a:rPr lang="ru-RU" b="1" dirty="0" smtClean="0"/>
              <a:t>Снижение двигательной активности влияет на развитие крупной моторики и на общее развитие ребёнка.</a:t>
            </a:r>
            <a:endParaRPr lang="ru-RU" b="1" dirty="0"/>
          </a:p>
        </p:txBody>
      </p:sp>
      <p:pic>
        <p:nvPicPr>
          <p:cNvPr id="4" name="Рисунок 3" descr="91bb171e512c1555f4a0b03e7b5d85-634x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928934"/>
            <a:ext cx="4565672" cy="34528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85918" y="357166"/>
            <a:ext cx="5929354" cy="914400"/>
          </a:xfrm>
          <a:prstGeom prst="roundRect">
            <a:avLst/>
          </a:prstGeom>
          <a:solidFill>
            <a:srgbClr val="F963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Нервная система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Длительное взаимодействие с компьютером может</a:t>
            </a:r>
          </a:p>
          <a:p>
            <a:r>
              <a:rPr lang="ru-RU" b="1" dirty="0" smtClean="0"/>
              <a:t>сопровождаться различными неблагоприятными изменениями со</a:t>
            </a:r>
          </a:p>
          <a:p>
            <a:r>
              <a:rPr lang="ru-RU" b="1" dirty="0" smtClean="0"/>
              <a:t>стороны нервной системы ребёнка. Это может быть </a:t>
            </a:r>
            <a:r>
              <a:rPr lang="ru-RU" b="1" dirty="0" err="1" smtClean="0"/>
              <a:t>психоэмоциональное</a:t>
            </a:r>
            <a:r>
              <a:rPr lang="ru-RU" b="1" dirty="0" smtClean="0"/>
              <a:t> напряжение, уход в виртуальную реальность, поведенческие проблемы, появление тяжёлых зависимостей. Общение ребёнка с компьютером может привести к его утомлению, затем переутомлению и даже спровоцировать заболевание. Частые мелькания на экране могут вызвать у ребёнка эпилептический приступ.</a:t>
            </a:r>
            <a:endParaRPr lang="ru-RU" b="1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357694"/>
            <a:ext cx="3825402" cy="216218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643314"/>
            <a:ext cx="4267213" cy="2911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71670" y="285728"/>
            <a:ext cx="4786346" cy="714380"/>
          </a:xfrm>
          <a:prstGeom prst="roundRect">
            <a:avLst/>
          </a:prstGeom>
          <a:solidFill>
            <a:srgbClr val="85DD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 ещё…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6286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000100" y="1214422"/>
            <a:ext cx="72152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Взаимодействие с электронными устройствами (компьютер,</a:t>
            </a:r>
          </a:p>
          <a:p>
            <a:r>
              <a:rPr lang="ru-RU" dirty="0" smtClean="0"/>
              <a:t>ноутбук, планшет) происходит в плоском виртуальном пространстве,</a:t>
            </a:r>
          </a:p>
          <a:p>
            <a:r>
              <a:rPr lang="ru-RU" dirty="0" smtClean="0"/>
              <a:t>и дети при этом испытывают недостаток различных сенсорных</a:t>
            </a:r>
          </a:p>
          <a:p>
            <a:r>
              <a:rPr lang="ru-RU" dirty="0" smtClean="0"/>
              <a:t>стимулов, поступающих в мозг, которые так необходимы в раннем и</a:t>
            </a:r>
          </a:p>
          <a:p>
            <a:r>
              <a:rPr lang="ru-RU" dirty="0" smtClean="0"/>
              <a:t>дошкольном возрасте для нормального развития ребёнка.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6286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214950"/>
            <a:ext cx="6381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000100" y="3143248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Ребёнок, погружённый в электронное устройство испытывает</a:t>
            </a:r>
          </a:p>
          <a:p>
            <a:r>
              <a:rPr lang="ru-RU" dirty="0" smtClean="0"/>
              <a:t>проблемы в общении, нарушаются его коммуникативные</a:t>
            </a:r>
          </a:p>
          <a:p>
            <a:r>
              <a:rPr lang="ru-RU" dirty="0" smtClean="0"/>
              <a:t>способности. Часто личное общение заменяется виртуальным,</a:t>
            </a:r>
          </a:p>
          <a:p>
            <a:r>
              <a:rPr lang="ru-RU" dirty="0" smtClean="0"/>
              <a:t>ребёнок не учится высказывать своё мнение, делиться</a:t>
            </a:r>
          </a:p>
          <a:p>
            <a:r>
              <a:rPr lang="ru-RU" dirty="0" smtClean="0"/>
              <a:t>переживаниями, в итоге не формируются социальные навыки,</a:t>
            </a:r>
          </a:p>
          <a:p>
            <a:r>
              <a:rPr lang="ru-RU" dirty="0" smtClean="0"/>
              <a:t>которые так необходимы ребёнку в будущем.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521495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Раннее введение электронных устройств в жизнь ребёнка</a:t>
            </a:r>
          </a:p>
          <a:p>
            <a:r>
              <a:rPr lang="ru-RU" dirty="0" smtClean="0"/>
              <a:t>может затормозить нормальное развитие традиционных форм игры.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sN0u9Giqj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8"/>
            <a:ext cx="7786742" cy="45605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Исследователи признают, что постоянное использование смартфонов вызывает психологическую зависимость у ребенка, приводит к изменениям его психики, а также к новообразованиям головного мозга. Для сокращения негативного влияния от низкочастотного излучения приводится особая памятка. 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7224" y="214290"/>
            <a:ext cx="721523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Какая же польза современных электронных устройств в жизни ребенка?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85725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Польза от использования различных </a:t>
            </a:r>
            <a:r>
              <a:rPr lang="ru-RU" b="1" dirty="0" err="1" smtClean="0"/>
              <a:t>гаджетов</a:t>
            </a:r>
            <a:r>
              <a:rPr lang="ru-RU" b="1" dirty="0" smtClean="0"/>
              <a:t>, в нашем современном мире, также есть:</a:t>
            </a:r>
            <a:endParaRPr lang="ru-RU" dirty="0" smtClean="0"/>
          </a:p>
          <a:p>
            <a:r>
              <a:rPr lang="ru-RU" dirty="0" smtClean="0"/>
              <a:t>-        </a:t>
            </a:r>
            <a:r>
              <a:rPr lang="ru-RU" b="1" u="sng" dirty="0" smtClean="0"/>
              <a:t>вызывает интерес </a:t>
            </a:r>
            <a:r>
              <a:rPr lang="ru-RU" dirty="0" smtClean="0"/>
              <a:t>к новой технике</a:t>
            </a:r>
          </a:p>
          <a:p>
            <a:r>
              <a:rPr lang="ru-RU" dirty="0" smtClean="0"/>
              <a:t>-        </a:t>
            </a:r>
            <a:r>
              <a:rPr lang="ru-RU" b="1" u="sng" dirty="0" smtClean="0"/>
              <a:t> развивает творческие способности </a:t>
            </a:r>
            <a:r>
              <a:rPr lang="ru-RU" dirty="0" smtClean="0"/>
              <a:t>полностью захватывает сознание ребёнка</a:t>
            </a:r>
          </a:p>
          <a:p>
            <a:r>
              <a:rPr lang="ru-RU" dirty="0" smtClean="0"/>
              <a:t>-         </a:t>
            </a:r>
            <a:r>
              <a:rPr lang="ru-RU" b="1" u="sng" dirty="0" smtClean="0"/>
              <a:t>устраняет страх </a:t>
            </a:r>
            <a:r>
              <a:rPr lang="ru-RU" dirty="0" smtClean="0"/>
              <a:t>ребенка перед новой техникой</a:t>
            </a:r>
          </a:p>
          <a:p>
            <a:r>
              <a:rPr lang="ru-RU" dirty="0" smtClean="0"/>
              <a:t>-         </a:t>
            </a:r>
            <a:r>
              <a:rPr lang="ru-RU" b="1" u="sng" dirty="0" smtClean="0"/>
              <a:t>формирует психологическую готовность</a:t>
            </a:r>
            <a:r>
              <a:rPr lang="ru-RU" dirty="0" smtClean="0"/>
              <a:t> к овладению компьютерной грамотности</a:t>
            </a:r>
          </a:p>
          <a:p>
            <a:r>
              <a:rPr lang="ru-RU" dirty="0" smtClean="0"/>
              <a:t>-         </a:t>
            </a:r>
            <a:r>
              <a:rPr lang="ru-RU" b="1" u="sng" dirty="0" smtClean="0"/>
              <a:t>позволяет развивать воображение ребёнка</a:t>
            </a:r>
            <a:r>
              <a:rPr lang="ru-RU" dirty="0" smtClean="0"/>
              <a:t>, моделируя совершенно новые ситуации, даже из области будущего и нереального</a:t>
            </a:r>
          </a:p>
          <a:p>
            <a:r>
              <a:rPr lang="ru-RU" dirty="0" smtClean="0"/>
              <a:t>-         </a:t>
            </a:r>
            <a:r>
              <a:rPr lang="ru-RU" b="1" u="sng" dirty="0" smtClean="0"/>
              <a:t>воспитывает внимательность</a:t>
            </a:r>
            <a:r>
              <a:rPr lang="ru-RU" dirty="0" smtClean="0"/>
              <a:t>, сосредоточенность</a:t>
            </a:r>
          </a:p>
          <a:p>
            <a:r>
              <a:rPr lang="ru-RU" dirty="0" smtClean="0"/>
              <a:t>-         обязывает ребёнка действовать в темпе, задаваемом программой</a:t>
            </a:r>
          </a:p>
          <a:p>
            <a:r>
              <a:rPr lang="ru-RU" dirty="0" smtClean="0"/>
              <a:t>-         </a:t>
            </a:r>
            <a:r>
              <a:rPr lang="ru-RU" b="1" u="sng" dirty="0" smtClean="0"/>
              <a:t>позволяет лучше и быстрее освоить</a:t>
            </a:r>
            <a:r>
              <a:rPr lang="ru-RU" dirty="0" smtClean="0"/>
              <a:t> понятия цвета, формы, величины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572008"/>
            <a:ext cx="7286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Существует множество сайтов и учебных приложений, направленных на развитие мелкой моторики, реакции, логики, памяти и других важных навыков. Детям гораздо больше нравится учиться в игровой форме, и </a:t>
            </a:r>
            <a:r>
              <a:rPr lang="ru-RU" b="1" u="sng" dirty="0" smtClean="0"/>
              <a:t>под присмотром родителей ! </a:t>
            </a:r>
            <a:r>
              <a:rPr lang="ru-RU" dirty="0" smtClean="0"/>
              <a:t>такие занятия могут быть очень эффективны.</a:t>
            </a:r>
            <a:r>
              <a:rPr lang="ru-RU" b="1" dirty="0" smtClean="0"/>
              <a:t> Однако частое и бесконтрольное использование приводит к зависимости от них!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211669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Помните, что </a:t>
            </a:r>
            <a:r>
              <a:rPr lang="ru-RU" b="1" dirty="0" smtClean="0">
                <a:solidFill>
                  <a:srgbClr val="FF0000"/>
                </a:solidFill>
              </a:rPr>
              <a:t>компьютер, смартфон и планшет — это инструменты, а не средства развлечения!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rgbClr val="F7EFDE"/>
      </a:lt1>
      <a:dk2>
        <a:srgbClr val="775F55"/>
      </a:dk2>
      <a:lt2>
        <a:srgbClr val="F8E5DA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515</TotalTime>
  <Words>683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Дети и Гаджеты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и Гаджеты</dc:title>
  <dc:creator>802043</dc:creator>
  <cp:lastModifiedBy>802043</cp:lastModifiedBy>
  <cp:revision>57</cp:revision>
  <dcterms:created xsi:type="dcterms:W3CDTF">2022-02-01T16:01:16Z</dcterms:created>
  <dcterms:modified xsi:type="dcterms:W3CDTF">2022-02-08T07:27:02Z</dcterms:modified>
</cp:coreProperties>
</file>