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0" r:id="rId3"/>
    <p:sldId id="260" r:id="rId4"/>
    <p:sldId id="280" r:id="rId5"/>
    <p:sldId id="272" r:id="rId6"/>
    <p:sldId id="265" r:id="rId7"/>
    <p:sldId id="264" r:id="rId8"/>
    <p:sldId id="282" r:id="rId9"/>
    <p:sldId id="275" r:id="rId10"/>
    <p:sldId id="279" r:id="rId11"/>
    <p:sldId id="281" r:id="rId12"/>
    <p:sldId id="276" r:id="rId13"/>
    <p:sldId id="277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 varScale="1">
        <p:scale>
          <a:sx n="65" d="100"/>
          <a:sy n="65" d="100"/>
        </p:scale>
        <p:origin x="155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F16D-E4F7-4EB0-91D3-44EE86E0BF9F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65FF-FD32-45BD-9B1E-46DDBE7B2E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F16D-E4F7-4EB0-91D3-44EE86E0BF9F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65FF-FD32-45BD-9B1E-46DDBE7B2E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F16D-E4F7-4EB0-91D3-44EE86E0BF9F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65FF-FD32-45BD-9B1E-46DDBE7B2E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F16D-E4F7-4EB0-91D3-44EE86E0BF9F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65FF-FD32-45BD-9B1E-46DDBE7B2E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F16D-E4F7-4EB0-91D3-44EE86E0BF9F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65FF-FD32-45BD-9B1E-46DDBE7B2E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F16D-E4F7-4EB0-91D3-44EE86E0BF9F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65FF-FD32-45BD-9B1E-46DDBE7B2E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F16D-E4F7-4EB0-91D3-44EE86E0BF9F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65FF-FD32-45BD-9B1E-46DDBE7B2E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F16D-E4F7-4EB0-91D3-44EE86E0BF9F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65FF-FD32-45BD-9B1E-46DDBE7B2E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F16D-E4F7-4EB0-91D3-44EE86E0BF9F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65FF-FD32-45BD-9B1E-46DDBE7B2E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F16D-E4F7-4EB0-91D3-44EE86E0BF9F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65FF-FD32-45BD-9B1E-46DDBE7B2E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F16D-E4F7-4EB0-91D3-44EE86E0BF9F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65FF-FD32-45BD-9B1E-46DDBE7B2E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7F16D-E4F7-4EB0-91D3-44EE86E0BF9F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D65FF-FD32-45BD-9B1E-46DDBE7B2E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9.png"/><Relationship Id="rId7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microsoft.com/office/2007/relationships/hdphoto" Target="../media/hdphoto1.wdp"/><Relationship Id="rId5" Type="http://schemas.openxmlformats.org/officeDocument/2006/relationships/image" Target="../media/image21.png"/><Relationship Id="rId10" Type="http://schemas.openxmlformats.org/officeDocument/2006/relationships/image" Target="../media/image24.jpeg"/><Relationship Id="rId4" Type="http://schemas.openxmlformats.org/officeDocument/2006/relationships/image" Target="../media/image15.png"/><Relationship Id="rId9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microsoft.com/office/2007/relationships/hdphoto" Target="../media/hdphoto1.wdp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976" y="-297"/>
            <a:ext cx="9217951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06594"/>
            <a:ext cx="1179266" cy="11792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3343" y="4627303"/>
            <a:ext cx="3066554" cy="22130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643" y="5877272"/>
            <a:ext cx="3859102" cy="8169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2937">
            <a:off x="6281118" y="4293623"/>
            <a:ext cx="2712955" cy="19569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054" y="152102"/>
            <a:ext cx="9217951" cy="68585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67237" y="3424237"/>
            <a:ext cx="9525" cy="95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9637" y="3576637"/>
            <a:ext cx="9525" cy="952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70534">
            <a:off x="7396532" y="1482238"/>
            <a:ext cx="2003367" cy="306575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69" y="260648"/>
            <a:ext cx="1286367" cy="128636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>
            <a:off x="6666537" y="4079497"/>
            <a:ext cx="3878152" cy="157785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1082" y="4349728"/>
            <a:ext cx="2499577" cy="187773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42641">
            <a:off x="4999517" y="6045754"/>
            <a:ext cx="3859102" cy="816935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90740">
            <a:off x="5204337" y="5531945"/>
            <a:ext cx="2412059" cy="644357"/>
          </a:xfrm>
          <a:prstGeom prst="rect">
            <a:avLst/>
          </a:prstGeom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36121" y="1285860"/>
            <a:ext cx="8229600" cy="7306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«Мастер-класс»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Театр из соленого теста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745194" y="4201193"/>
            <a:ext cx="35248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Book Antiqua" panose="02040602050305030304" pitchFamily="18" charset="0"/>
              </a:rPr>
              <a:t>Подготовила: воспитатель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Book Antiqua" panose="02040602050305030304" pitchFamily="18" charset="0"/>
              </a:rPr>
              <a:t>Скирда С.Г.</a:t>
            </a:r>
          </a:p>
        </p:txBody>
      </p:sp>
    </p:spTree>
    <p:extLst>
      <p:ext uri="{BB962C8B-B14F-4D97-AF65-F5344CB8AC3E}">
        <p14:creationId xmlns:p14="http://schemas.microsoft.com/office/powerpoint/2010/main" val="416844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199" y="0"/>
            <a:ext cx="9217951" cy="68585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84322" y="751344"/>
            <a:ext cx="736008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Рецепт приготовления </a:t>
            </a:r>
            <a:r>
              <a:rPr lang="ru-RU" sz="2800" b="1" dirty="0">
                <a:solidFill>
                  <a:srgbClr val="FF0000"/>
                </a:solidFill>
                <a:latin typeface="Book Antiqua" panose="02040602050305030304" pitchFamily="18" charset="0"/>
              </a:rPr>
              <a:t> соленого теста:</a:t>
            </a:r>
          </a:p>
          <a:p>
            <a:endParaRPr lang="ru-RU" sz="2000" b="1" dirty="0" smtClean="0">
              <a:solidFill>
                <a:srgbClr val="002060"/>
              </a:solidFill>
              <a:latin typeface="Book Antiqua" panose="0204060205030503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2 </a:t>
            </a:r>
            <a:r>
              <a:rPr lang="ru-RU" sz="2400" b="1" dirty="0">
                <a:solidFill>
                  <a:srgbClr val="002060"/>
                </a:solidFill>
                <a:latin typeface="Book Antiqua" panose="02040602050305030304" pitchFamily="18" charset="0"/>
              </a:rPr>
              <a:t>стакана муки, 1 стакан соли</a:t>
            </a:r>
            <a:r>
              <a:rPr lang="ru-RU" sz="2400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, 1 ст. л. </a:t>
            </a:r>
            <a:r>
              <a:rPr lang="ru-RU" sz="2400" b="1" dirty="0">
                <a:solidFill>
                  <a:srgbClr val="002060"/>
                </a:solidFill>
                <a:latin typeface="Book Antiqua" panose="02040602050305030304" pitchFamily="18" charset="0"/>
              </a:rPr>
              <a:t>п</a:t>
            </a:r>
            <a:r>
              <a:rPr lang="ru-RU" sz="2400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одсолнечного масла </a:t>
            </a:r>
            <a:r>
              <a:rPr lang="ru-RU" sz="2400" b="1" dirty="0">
                <a:solidFill>
                  <a:srgbClr val="002060"/>
                </a:solidFill>
                <a:latin typeface="Book Antiqua" panose="02040602050305030304" pitchFamily="18" charset="0"/>
              </a:rPr>
              <a:t>1 стакан воды.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Book Antiqua" panose="02040602050305030304" pitchFamily="18" charset="0"/>
              </a:rPr>
              <a:t>Соль растворяется </a:t>
            </a:r>
            <a:r>
              <a:rPr lang="ru-RU" sz="2400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в теплой </a:t>
            </a:r>
            <a:r>
              <a:rPr lang="ru-RU" sz="2400" b="1" dirty="0">
                <a:solidFill>
                  <a:srgbClr val="002060"/>
                </a:solidFill>
                <a:latin typeface="Book Antiqua" panose="02040602050305030304" pitchFamily="18" charset="0"/>
              </a:rPr>
              <a:t>воде, затем добавляется </a:t>
            </a:r>
            <a:r>
              <a:rPr lang="ru-RU" sz="2400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мука, подсолнечное масло и </a:t>
            </a:r>
            <a:r>
              <a:rPr lang="ru-RU" sz="2400" b="1" dirty="0">
                <a:solidFill>
                  <a:srgbClr val="002060"/>
                </a:solidFill>
                <a:latin typeface="Book Antiqua" panose="02040602050305030304" pitchFamily="18" charset="0"/>
              </a:rPr>
              <a:t>замешивается тесто</a:t>
            </a:r>
            <a:r>
              <a:rPr lang="ru-RU" sz="2400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. </a:t>
            </a:r>
            <a:endParaRPr lang="ru-RU" sz="2400" b="1" dirty="0">
              <a:solidFill>
                <a:srgbClr val="002060"/>
              </a:solidFill>
              <a:latin typeface="Book Antiqua" panose="02040602050305030304" pitchFamily="18" charset="0"/>
            </a:endParaRPr>
          </a:p>
        </p:txBody>
      </p:sp>
      <p:pic>
        <p:nvPicPr>
          <p:cNvPr id="11" name="Рисунок 10" descr="http://www.maam.ru/upload/blogs/detsad-85734-140963718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3645024"/>
            <a:ext cx="2895600" cy="21538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688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199" y="0"/>
            <a:ext cx="9217951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91694"/>
            <a:ext cx="1265604" cy="12656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4725144"/>
            <a:ext cx="1725318" cy="1926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8496" y="6214783"/>
            <a:ext cx="3859102" cy="816935"/>
          </a:xfrm>
          <a:prstGeom prst="rect">
            <a:avLst/>
          </a:prstGeom>
        </p:spPr>
      </p:pic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>
            <a:off x="539552" y="889105"/>
            <a:ext cx="8424936" cy="5712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Из</a:t>
            </a:r>
            <a:r>
              <a:rPr lang="ru-RU" sz="2200" b="1" dirty="0">
                <a:solidFill>
                  <a:srgbClr val="C00000"/>
                </a:solidFill>
                <a:latin typeface="Book Antiqua" panose="02040602050305030304" pitchFamily="18" charset="0"/>
              </a:rPr>
              <a:t> теста катаются шарики или овалы, величина их зависит от размера пальцев ребенка или взрослого. В основании фигурки с помощью пальца или карандаша делается углубление, для того чтобы впоследствии головку можно было одеть на палец или карандаш. Основа головки готова. </a:t>
            </a:r>
          </a:p>
          <a:p>
            <a:r>
              <a:rPr lang="ru-RU" sz="2200" b="1" dirty="0">
                <a:solidFill>
                  <a:srgbClr val="C00000"/>
                </a:solidFill>
                <a:latin typeface="Book Antiqua" panose="02040602050305030304" pitchFamily="18" charset="0"/>
              </a:rPr>
              <a:t>Далее в зависимости от задуманного персонажа головка дополняется деталями и частями (уши, нос, рот, волосы и т. д., которые могут быть как из теста, так и из различных материалов </a:t>
            </a:r>
            <a:r>
              <a:rPr lang="ru-RU" sz="2200" b="1" i="1" dirty="0">
                <a:solidFill>
                  <a:srgbClr val="C00000"/>
                </a:solidFill>
                <a:latin typeface="Book Antiqua" panose="02040602050305030304" pitchFamily="18" charset="0"/>
              </a:rPr>
              <a:t>(пуговицы, бисер, крупы, нити, пряжа, спички и т. д.)</a:t>
            </a:r>
            <a:r>
              <a:rPr lang="ru-RU" sz="2200" b="1" dirty="0">
                <a:solidFill>
                  <a:srgbClr val="C00000"/>
                </a:solidFill>
                <a:latin typeface="Book Antiqua" panose="02040602050305030304" pitchFamily="18" charset="0"/>
              </a:rPr>
              <a:t>. Здесь уже дело вкуса и фантазии. </a:t>
            </a:r>
          </a:p>
          <a:p>
            <a:r>
              <a:rPr lang="ru-RU" sz="2200" b="1" dirty="0">
                <a:solidFill>
                  <a:srgbClr val="C00000"/>
                </a:solidFill>
                <a:latin typeface="Book Antiqua" panose="02040602050305030304" pitchFamily="18" charset="0"/>
              </a:rPr>
              <a:t> Места стыка смачиваем с помощью кисточки и аккуратно прижимаем пальцем. Присоединить голову к туловищу поможет зубочистка.</a:t>
            </a:r>
          </a:p>
          <a:p>
            <a:pPr marL="0" indent="0" algn="ctr">
              <a:buNone/>
            </a:pPr>
            <a:endParaRPr lang="ru-RU" sz="2200" b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6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199" y="0"/>
            <a:ext cx="9217951" cy="685859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4725144"/>
            <a:ext cx="1725318" cy="1926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8790" y="5834712"/>
            <a:ext cx="3859102" cy="8169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30731">
            <a:off x="6741730" y="4329869"/>
            <a:ext cx="2426418" cy="20606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3832" y="5388366"/>
            <a:ext cx="2505673" cy="1182727"/>
          </a:xfrm>
          <a:prstGeom prst="rect">
            <a:avLst/>
          </a:prstGeom>
        </p:spPr>
      </p:pic>
      <p:pic>
        <p:nvPicPr>
          <p:cNvPr id="9218" name="Picture 2" descr="C:\Users\Samsung\Desktop\телефон фот\Camera\IMG_20180311_201347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510007" y="2179525"/>
            <a:ext cx="4006457" cy="4602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Samsung\Desktop\телефон фот\Camera\IMG_20180217_223012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59" y="751105"/>
            <a:ext cx="3600399" cy="438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88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199" y="0"/>
            <a:ext cx="9217951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91694"/>
            <a:ext cx="1265604" cy="12656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4725144"/>
            <a:ext cx="1725318" cy="1926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8790" y="5979729"/>
            <a:ext cx="3859102" cy="8169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30731">
            <a:off x="6741730" y="4329869"/>
            <a:ext cx="2426418" cy="2060627"/>
          </a:xfrm>
          <a:prstGeom prst="rect">
            <a:avLst/>
          </a:prstGeom>
        </p:spPr>
      </p:pic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>
            <a:off x="884322" y="889105"/>
            <a:ext cx="7933276" cy="4721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C00000"/>
                </a:solidFill>
                <a:latin typeface="Book Antiqua" panose="02040602050305030304" pitchFamily="18" charset="0"/>
              </a:rPr>
              <a:t>Способы </a:t>
            </a:r>
            <a:r>
              <a:rPr lang="ru-RU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сушки изделий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из </a:t>
            </a:r>
            <a:r>
              <a:rPr lang="ru-RU" b="1" dirty="0">
                <a:solidFill>
                  <a:srgbClr val="C00000"/>
                </a:solidFill>
                <a:latin typeface="Book Antiqua" panose="02040602050305030304" pitchFamily="18" charset="0"/>
              </a:rPr>
              <a:t>соленого теста  </a:t>
            </a:r>
            <a:endParaRPr lang="ru-RU" b="1" dirty="0" smtClean="0">
              <a:solidFill>
                <a:srgbClr val="C00000"/>
              </a:solidFill>
              <a:latin typeface="Book Antiqua" panose="0204060205030503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Book Antiqua" panose="02040602050305030304" pitchFamily="18" charset="0"/>
              </a:rPr>
              <a:t>1 вариант -  сушить в духовке при </a:t>
            </a:r>
            <a:r>
              <a:rPr lang="ru-RU" sz="2400" b="1" dirty="0">
                <a:solidFill>
                  <a:schemeClr val="tx2"/>
                </a:solidFill>
                <a:latin typeface="Book Antiqua" panose="02040602050305030304" pitchFamily="18" charset="0"/>
              </a:rPr>
              <a:t>самой низкой температуре, дверца духовки при этом должна быть слегка приоткрытой. В таком режиме обжигать изделие следует  </a:t>
            </a:r>
            <a:r>
              <a:rPr lang="ru-RU" sz="2400" b="1" dirty="0" smtClean="0">
                <a:solidFill>
                  <a:schemeClr val="tx2"/>
                </a:solidFill>
                <a:latin typeface="Book Antiqua" panose="02040602050305030304" pitchFamily="18" charset="0"/>
              </a:rPr>
              <a:t>2-3 часа</a:t>
            </a:r>
            <a:r>
              <a:rPr lang="ru-RU" sz="2400" b="1" dirty="0">
                <a:solidFill>
                  <a:schemeClr val="tx2"/>
                </a:solidFill>
                <a:latin typeface="Book Antiqua" panose="02040602050305030304" pitchFamily="18" charset="0"/>
              </a:rPr>
              <a:t>, пока оно не </a:t>
            </a:r>
            <a:r>
              <a:rPr lang="ru-RU" sz="2400" b="1" dirty="0" smtClean="0">
                <a:solidFill>
                  <a:schemeClr val="tx2"/>
                </a:solidFill>
                <a:latin typeface="Book Antiqua" panose="02040602050305030304" pitchFamily="18" charset="0"/>
              </a:rPr>
              <a:t>затвердеет. В </a:t>
            </a:r>
            <a:r>
              <a:rPr lang="ru-RU" sz="2400" b="1" dirty="0">
                <a:solidFill>
                  <a:schemeClr val="tx2"/>
                </a:solidFill>
                <a:latin typeface="Book Antiqua" panose="02040602050305030304" pitchFamily="18" charset="0"/>
              </a:rPr>
              <a:t>случае перегрева, на фигурке появятся пузырьки и трещины</a:t>
            </a:r>
            <a:r>
              <a:rPr lang="ru-RU" sz="2400" b="1" dirty="0" smtClean="0">
                <a:solidFill>
                  <a:schemeClr val="tx2"/>
                </a:solidFill>
                <a:latin typeface="Book Antiqua" panose="02040602050305030304" pitchFamily="18" charset="0"/>
              </a:rPr>
              <a:t>. 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Book Antiqua" panose="02040602050305030304" pitchFamily="18" charset="0"/>
              </a:rPr>
              <a:t>2  вариант  -  </a:t>
            </a:r>
            <a:r>
              <a:rPr lang="ru-RU" sz="2400" b="1" dirty="0">
                <a:solidFill>
                  <a:schemeClr val="tx2"/>
                </a:solidFill>
                <a:latin typeface="Book Antiqua" panose="02040602050305030304" pitchFamily="18" charset="0"/>
              </a:rPr>
              <a:t>сушить соленое тесто на батарее.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Book Antiqua" panose="02040602050305030304" pitchFamily="18" charset="0"/>
              </a:rPr>
              <a:t>После сушки головки</a:t>
            </a:r>
            <a:r>
              <a:rPr lang="ru-RU" sz="2400" b="1" dirty="0">
                <a:solidFill>
                  <a:schemeClr val="tx2"/>
                </a:solidFill>
                <a:latin typeface="Book Antiqua" panose="02040602050305030304" pitchFamily="18" charset="0"/>
              </a:rPr>
              <a:t> раскрашиваются и покрываются лаком.</a:t>
            </a:r>
          </a:p>
        </p:txBody>
      </p:sp>
    </p:spTree>
    <p:extLst>
      <p:ext uri="{BB962C8B-B14F-4D97-AF65-F5344CB8AC3E}">
        <p14:creationId xmlns:p14="http://schemas.microsoft.com/office/powerpoint/2010/main" val="285688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1444" y="0"/>
            <a:ext cx="9217951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91694"/>
            <a:ext cx="1265604" cy="12656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4725144"/>
            <a:ext cx="1725318" cy="1926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8790" y="5834712"/>
            <a:ext cx="3859102" cy="8169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30731">
            <a:off x="6741730" y="4329869"/>
            <a:ext cx="2426418" cy="20606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3832" y="5388366"/>
            <a:ext cx="2505673" cy="118272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17124" y="2062537"/>
            <a:ext cx="6218369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внимание!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586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7037"/>
            <a:ext cx="9217951" cy="6858594"/>
          </a:xfrm>
          <a:prstGeom prst="rect">
            <a:avLst/>
          </a:prstGeom>
        </p:spPr>
      </p:pic>
      <p:pic>
        <p:nvPicPr>
          <p:cNvPr id="6146" name="Picture 2" descr="D:\122\Documents\фото мой садик\IMG_15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6687" y="2348880"/>
            <a:ext cx="5184576" cy="388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Горизонтальный свиток 7"/>
          <p:cNvSpPr/>
          <p:nvPr/>
        </p:nvSpPr>
        <p:spPr>
          <a:xfrm>
            <a:off x="213725" y="0"/>
            <a:ext cx="8732320" cy="3013989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546" y="475942"/>
            <a:ext cx="811467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  <a:latin typeface="Book Antiqua" panose="02040602050305030304" pitchFamily="18" charset="0"/>
              </a:rPr>
              <a:t>Театр - это волшебный край, в котором ребенок радуется, играя, а в игре он познает мир</a:t>
            </a:r>
            <a:r>
              <a:rPr lang="ru-RU" sz="3200" b="1" i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!</a:t>
            </a:r>
          </a:p>
          <a:p>
            <a:pPr algn="r"/>
            <a:r>
              <a:rPr lang="ru-RU" sz="3200" b="1" i="1" dirty="0" err="1" smtClean="0">
                <a:solidFill>
                  <a:srgbClr val="C00000"/>
                </a:solidFill>
                <a:latin typeface="Book Antiqua" panose="02040602050305030304" pitchFamily="18" charset="0"/>
              </a:rPr>
              <a:t>С.И.Мерзлякова</a:t>
            </a:r>
            <a:r>
              <a:rPr lang="ru-RU" sz="3200" b="1" i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                                                                                                                                                                </a:t>
            </a:r>
            <a:endParaRPr lang="ru-RU" sz="3200" b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21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290" y="-297"/>
            <a:ext cx="9217951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42852"/>
            <a:ext cx="1285884" cy="12858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5186" y="5915185"/>
            <a:ext cx="3859102" cy="81693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79933">
            <a:off x="7681191" y="5617076"/>
            <a:ext cx="1558483" cy="14131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01131" y="843677"/>
            <a:ext cx="753177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solidFill>
                  <a:srgbClr val="C00000"/>
                </a:solidFill>
                <a:latin typeface="Book Antiqua" panose="02040602050305030304" pitchFamily="18" charset="0"/>
              </a:rPr>
              <a:t>Театрализованная деятельность - это самый распространенный вид детского творчества, это большой простор для творческих </a:t>
            </a:r>
            <a:r>
              <a:rPr lang="ru-RU" sz="30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фантазий. Театрализованная </a:t>
            </a:r>
            <a:r>
              <a:rPr lang="ru-RU" sz="3000" b="1" dirty="0">
                <a:solidFill>
                  <a:srgbClr val="C00000"/>
                </a:solidFill>
                <a:latin typeface="Book Antiqua" panose="02040602050305030304" pitchFamily="18" charset="0"/>
              </a:rPr>
              <a:t>деятельность близка и понятна </a:t>
            </a:r>
            <a:r>
              <a:rPr lang="ru-RU" sz="30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ребенку.</a:t>
            </a:r>
          </a:p>
          <a:p>
            <a:pPr algn="ctr"/>
            <a:r>
              <a:rPr lang="ru-RU" sz="30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Всякую </a:t>
            </a:r>
            <a:r>
              <a:rPr lang="ru-RU" sz="3000" b="1" dirty="0">
                <a:solidFill>
                  <a:srgbClr val="C00000"/>
                </a:solidFill>
                <a:latin typeface="Book Antiqua" panose="02040602050305030304" pitchFamily="18" charset="0"/>
              </a:rPr>
              <a:t>свою выдумку, впечатление из окружающей жизни </a:t>
            </a:r>
            <a:r>
              <a:rPr lang="ru-RU" sz="30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детям </a:t>
            </a:r>
            <a:r>
              <a:rPr lang="ru-RU" sz="3000" b="1" dirty="0">
                <a:solidFill>
                  <a:srgbClr val="C00000"/>
                </a:solidFill>
                <a:latin typeface="Book Antiqua" panose="02040602050305030304" pitchFamily="18" charset="0"/>
              </a:rPr>
              <a:t>хочется воплотить в живые образы и действия. </a:t>
            </a:r>
          </a:p>
        </p:txBody>
      </p:sp>
    </p:spTree>
    <p:extLst>
      <p:ext uri="{BB962C8B-B14F-4D97-AF65-F5344CB8AC3E}">
        <p14:creationId xmlns:p14="http://schemas.microsoft.com/office/powerpoint/2010/main" val="361204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290" y="-297"/>
            <a:ext cx="9217951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42852"/>
            <a:ext cx="1285884" cy="12858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5186" y="5915185"/>
            <a:ext cx="3859102" cy="81693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79933">
            <a:off x="7681191" y="5617076"/>
            <a:ext cx="1558483" cy="14131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01131" y="1268760"/>
            <a:ext cx="753177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>
                <a:solidFill>
                  <a:srgbClr val="C00000"/>
                </a:solidFill>
                <a:latin typeface="Book Antiqua" panose="02040602050305030304" pitchFamily="18" charset="0"/>
              </a:rPr>
              <a:t>Для того, чтобы обогатить опыт детей, сделать их жизнь интересной и содержательной,  в нашей группе созданы несколько видов театра. </a:t>
            </a:r>
          </a:p>
        </p:txBody>
      </p:sp>
    </p:spTree>
    <p:extLst>
      <p:ext uri="{BB962C8B-B14F-4D97-AF65-F5344CB8AC3E}">
        <p14:creationId xmlns:p14="http://schemas.microsoft.com/office/powerpoint/2010/main" val="395224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9773" y="24230"/>
            <a:ext cx="9273773" cy="6858594"/>
          </a:xfrm>
          <a:prstGeom prst="rect">
            <a:avLst/>
          </a:prstGeom>
        </p:spPr>
      </p:pic>
      <p:sp>
        <p:nvSpPr>
          <p:cNvPr id="10" name="Горизонтальный свиток 9"/>
          <p:cNvSpPr/>
          <p:nvPr/>
        </p:nvSpPr>
        <p:spPr>
          <a:xfrm>
            <a:off x="232168" y="-89045"/>
            <a:ext cx="8494070" cy="1368152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Пальчиковый театр</a:t>
            </a:r>
            <a:endParaRPr lang="ru-RU" sz="4400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385" y="1700808"/>
            <a:ext cx="1286367" cy="1286367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279107"/>
            <a:ext cx="7272808" cy="4700622"/>
          </a:xfrm>
        </p:spPr>
      </p:pic>
    </p:spTree>
    <p:extLst>
      <p:ext uri="{BB962C8B-B14F-4D97-AF65-F5344CB8AC3E}">
        <p14:creationId xmlns:p14="http://schemas.microsoft.com/office/powerpoint/2010/main" val="240012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3951" y="0"/>
            <a:ext cx="9217951" cy="685859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4725144"/>
            <a:ext cx="1725318" cy="1926503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49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323528" y="188639"/>
            <a:ext cx="8494070" cy="1944217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46127" y="487995"/>
            <a:ext cx="78488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Настольный театр и 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плоскостной театр</a:t>
            </a:r>
            <a:endParaRPr lang="ru-RU" sz="4400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14" name="Picture 3" descr="C:\Users\Samsung\Desktop\Аттестация\публикация\для публикации\фото 3 - копия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9323" y="2055624"/>
            <a:ext cx="5332957" cy="428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86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3951" y="0"/>
            <a:ext cx="9217951" cy="685859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4725144"/>
            <a:ext cx="1725318" cy="1926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8790" y="5834712"/>
            <a:ext cx="3859102" cy="8169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30731">
            <a:off x="6741730" y="4329869"/>
            <a:ext cx="2426418" cy="20606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3832" y="5388366"/>
            <a:ext cx="2505673" cy="1182727"/>
          </a:xfrm>
          <a:prstGeom prst="rect">
            <a:avLst/>
          </a:prstGeom>
        </p:spPr>
      </p:pic>
      <p:sp>
        <p:nvSpPr>
          <p:cNvPr id="21" name="Горизонтальный свиток 20"/>
          <p:cNvSpPr/>
          <p:nvPr/>
        </p:nvSpPr>
        <p:spPr>
          <a:xfrm>
            <a:off x="323528" y="0"/>
            <a:ext cx="8494070" cy="1368152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Театр масок и кукол би-ба-</a:t>
            </a:r>
            <a:r>
              <a:rPr lang="ru-RU" sz="4400" b="1" dirty="0" err="1" smtClean="0">
                <a:solidFill>
                  <a:srgbClr val="FF0000"/>
                </a:solidFill>
                <a:latin typeface="Book Antiqua" panose="02040602050305030304" pitchFamily="18" charset="0"/>
              </a:rPr>
              <a:t>бо</a:t>
            </a:r>
            <a:endParaRPr lang="ru-RU" sz="4400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4289530"/>
            <a:ext cx="1882227" cy="1512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79933">
            <a:off x="5907058" y="1797529"/>
            <a:ext cx="1679218" cy="11504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722" y="2031374"/>
            <a:ext cx="5403612" cy="3879268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586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3951" y="0"/>
            <a:ext cx="9217951" cy="6858594"/>
          </a:xfrm>
          <a:prstGeom prst="rect">
            <a:avLst/>
          </a:prstGeom>
        </p:spPr>
      </p:pic>
      <p:sp>
        <p:nvSpPr>
          <p:cNvPr id="8" name="Горизонтальный свиток 7"/>
          <p:cNvSpPr/>
          <p:nvPr/>
        </p:nvSpPr>
        <p:spPr>
          <a:xfrm>
            <a:off x="323528" y="0"/>
            <a:ext cx="8494070" cy="1700808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Валяный пальчиковый  театр</a:t>
            </a:r>
            <a:endParaRPr lang="ru-RU" sz="4400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45" t="45021" r="15441" b="11872"/>
          <a:stretch/>
        </p:blipFill>
        <p:spPr>
          <a:xfrm>
            <a:off x="1397441" y="2069236"/>
            <a:ext cx="6363118" cy="2948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30731">
            <a:off x="6741730" y="4329869"/>
            <a:ext cx="2426418" cy="206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69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199" y="0"/>
            <a:ext cx="9217951" cy="685859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4725144"/>
            <a:ext cx="1725318" cy="1926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8790" y="5834712"/>
            <a:ext cx="3859102" cy="816935"/>
          </a:xfrm>
          <a:prstGeom prst="rect">
            <a:avLst/>
          </a:prstGeom>
        </p:spPr>
      </p:pic>
      <p:sp>
        <p:nvSpPr>
          <p:cNvPr id="10" name="Горизонтальный свиток 9"/>
          <p:cNvSpPr/>
          <p:nvPr/>
        </p:nvSpPr>
        <p:spPr>
          <a:xfrm>
            <a:off x="330424" y="0"/>
            <a:ext cx="8494070" cy="1368152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Театр из соленого теста</a:t>
            </a:r>
            <a:endParaRPr lang="ru-RU" sz="4400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8194" name="Picture 2" descr="C:\Users\Samsung\Desktop\для слайда\20140425_15240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6668" y="1292720"/>
            <a:ext cx="2940212" cy="263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Samsung\Desktop\для слайда\IMG_20180219_22241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332" y="2450388"/>
            <a:ext cx="2891540" cy="282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06668" y="3931487"/>
            <a:ext cx="53109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>
                <a:solidFill>
                  <a:srgbClr val="FF0000"/>
                </a:solidFill>
                <a:latin typeface="Book Antiqua" panose="02040602050305030304" pitchFamily="18" charset="0"/>
              </a:rPr>
              <a:t>Соленое тесто</a:t>
            </a:r>
            <a:r>
              <a:rPr lang="ru-RU" b="1">
                <a:solidFill>
                  <a:srgbClr val="FF0000"/>
                </a:solidFill>
                <a:latin typeface="Book Antiqua" panose="02040602050305030304" pitchFamily="18" charset="0"/>
              </a:rPr>
              <a:t> является самым доступным и удобным материалом для детского творчества и имеет ряд </a:t>
            </a:r>
            <a:r>
              <a:rPr lang="ru-RU" b="1" u="sng">
                <a:solidFill>
                  <a:srgbClr val="FF0000"/>
                </a:solidFill>
                <a:latin typeface="Book Antiqua" panose="02040602050305030304" pitchFamily="18" charset="0"/>
              </a:rPr>
              <a:t>преимуществ:</a:t>
            </a:r>
          </a:p>
          <a:p>
            <a:pPr algn="ctr"/>
            <a:r>
              <a:rPr lang="ru-RU" b="1">
                <a:solidFill>
                  <a:srgbClr val="FF0000"/>
                </a:solidFill>
                <a:latin typeface="Book Antiqua" panose="02040602050305030304" pitchFamily="18" charset="0"/>
              </a:rPr>
              <a:t>дешевое и доступное: можно приготовить в любой момент;</a:t>
            </a:r>
          </a:p>
          <a:p>
            <a:pPr algn="ctr"/>
            <a:r>
              <a:rPr lang="ru-RU" b="1">
                <a:solidFill>
                  <a:srgbClr val="FF0000"/>
                </a:solidFill>
                <a:latin typeface="Book Antiqua" panose="02040602050305030304" pitchFamily="18" charset="0"/>
              </a:rPr>
              <a:t>мягкое, пластичное, простое в использовании, не липнет к рукам;</a:t>
            </a:r>
          </a:p>
          <a:p>
            <a:pPr algn="ctr"/>
            <a:r>
              <a:rPr lang="ru-RU" b="1">
                <a:solidFill>
                  <a:srgbClr val="FF0000"/>
                </a:solidFill>
                <a:latin typeface="Book Antiqua" panose="02040602050305030304" pitchFamily="18" charset="0"/>
              </a:rPr>
              <a:t>легко отмывается и не пачкается.</a:t>
            </a:r>
            <a:endParaRPr lang="ru-RU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88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174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Book Antiqua</vt:lpstr>
      <vt:lpstr>Calibri</vt:lpstr>
      <vt:lpstr>Тема Office</vt:lpstr>
      <vt:lpstr>  «Мастер-класс» Театр из соленого теста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анна Скирда</cp:lastModifiedBy>
  <cp:revision>98</cp:revision>
  <dcterms:created xsi:type="dcterms:W3CDTF">2017-11-26T19:59:08Z</dcterms:created>
  <dcterms:modified xsi:type="dcterms:W3CDTF">2022-05-04T09:15:43Z</dcterms:modified>
</cp:coreProperties>
</file>