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74" r:id="rId3"/>
    <p:sldId id="257" r:id="rId4"/>
    <p:sldId id="275" r:id="rId5"/>
    <p:sldId id="296" r:id="rId6"/>
    <p:sldId id="273" r:id="rId7"/>
    <p:sldId id="258" r:id="rId8"/>
    <p:sldId id="259" r:id="rId9"/>
    <p:sldId id="262" r:id="rId10"/>
    <p:sldId id="263" r:id="rId11"/>
    <p:sldId id="276" r:id="rId12"/>
    <p:sldId id="277" r:id="rId13"/>
    <p:sldId id="278" r:id="rId14"/>
    <p:sldId id="281" r:id="rId15"/>
    <p:sldId id="295" r:id="rId16"/>
    <p:sldId id="280" r:id="rId17"/>
    <p:sldId id="294" r:id="rId18"/>
    <p:sldId id="282" r:id="rId19"/>
    <p:sldId id="283" r:id="rId20"/>
    <p:sldId id="291" r:id="rId21"/>
    <p:sldId id="292" r:id="rId22"/>
    <p:sldId id="293" r:id="rId23"/>
    <p:sldId id="297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243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7" Type="http://schemas.openxmlformats.org/officeDocument/2006/relationships/image" Target="../media/image4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ом Офис\Desktop\bc8e395cbe321fb07c42a1a922f1bf7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83568" y="116632"/>
            <a:ext cx="69127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ru-RU" sz="2400" b="1" dirty="0">
                <a:solidFill>
                  <a:srgbClr val="002060"/>
                </a:solidFill>
              </a:rPr>
              <a:t>Муниципальное бюджетное дошкольное образовательное учреждение детский сад комбинированного вида № 7</a:t>
            </a:r>
          </a:p>
          <a:p>
            <a:pPr algn="ctr" fontAlgn="base"/>
            <a:r>
              <a:rPr lang="ru-RU" sz="2400" b="1" dirty="0">
                <a:solidFill>
                  <a:srgbClr val="002060"/>
                </a:solidFill>
              </a:rPr>
              <a:t>г. Кропоткин 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7544" y="1844824"/>
            <a:ext cx="626469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Презентация на тему: «Конструирование как способ формирования познавательного интереса у дошкольников младшего возраста».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31640" y="5181489"/>
            <a:ext cx="56166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b="1" dirty="0" smtClean="0">
                <a:solidFill>
                  <a:srgbClr val="002060"/>
                </a:solidFill>
              </a:rPr>
              <a:t>Выполнил: воспитатель </a:t>
            </a:r>
          </a:p>
          <a:p>
            <a:pPr algn="r"/>
            <a:r>
              <a:rPr lang="ru-RU" sz="2400" b="1" dirty="0" err="1" smtClean="0">
                <a:solidFill>
                  <a:srgbClr val="002060"/>
                </a:solidFill>
              </a:rPr>
              <a:t>Шибкова</a:t>
            </a:r>
            <a:r>
              <a:rPr lang="ru-RU" sz="2400" b="1" dirty="0" smtClean="0">
                <a:solidFill>
                  <a:srgbClr val="002060"/>
                </a:solidFill>
              </a:rPr>
              <a:t> Инесса Владимировна 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0833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Дом Офис\Desktop\bc8e395cbe321fb07c42a1a922f1bf7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8325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39512" y="332656"/>
            <a:ext cx="536473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Конструирование из </a:t>
            </a:r>
            <a:r>
              <a:rPr lang="ru-RU" sz="32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фигур . </a:t>
            </a:r>
            <a:endParaRPr lang="ru-RU" sz="3200" b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068" b="17925"/>
          <a:stretch/>
        </p:blipFill>
        <p:spPr>
          <a:xfrm rot="5400000">
            <a:off x="-948016" y="2036248"/>
            <a:ext cx="4824536" cy="271349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895" b="10916"/>
          <a:stretch/>
        </p:blipFill>
        <p:spPr>
          <a:xfrm rot="5400000">
            <a:off x="2159733" y="1981760"/>
            <a:ext cx="4824534" cy="282247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309830" y="1971095"/>
            <a:ext cx="4824531" cy="284380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5376" y="5881202"/>
            <a:ext cx="24482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Гараж для машины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49795" y="5845391"/>
            <a:ext cx="335545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Домик для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мишки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300191" y="6093296"/>
            <a:ext cx="23042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Дорога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2971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3871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55804" y="184284"/>
            <a:ext cx="73846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2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Конструирование из мягких модулей.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120" t="6833" r="28430"/>
          <a:stretch/>
        </p:blipFill>
        <p:spPr>
          <a:xfrm>
            <a:off x="179512" y="1131954"/>
            <a:ext cx="3024336" cy="3063902"/>
          </a:xfrm>
          <a:prstGeom prst="rect">
            <a:avLst/>
          </a:prstGeom>
        </p:spPr>
      </p:pic>
      <p:pic>
        <p:nvPicPr>
          <p:cNvPr id="1026" name="Picture 2" descr="C:\Users\Дом Офис\Desktop\сад 7\рмо\IMG_20220315_09095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128000" y="-6096000"/>
            <a:ext cx="3840000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1875"/>
          <a:stretch/>
        </p:blipFill>
        <p:spPr>
          <a:xfrm>
            <a:off x="3707904" y="1165282"/>
            <a:ext cx="3744416" cy="312781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365" t="9842"/>
          <a:stretch/>
        </p:blipFill>
        <p:spPr>
          <a:xfrm>
            <a:off x="1910100" y="3933056"/>
            <a:ext cx="4318083" cy="2924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6226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403648" y="404664"/>
            <a:ext cx="692140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Конструирование из кубиков.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042" y="989439"/>
            <a:ext cx="4083918" cy="575628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4428"/>
          <a:stretch/>
        </p:blipFill>
        <p:spPr>
          <a:xfrm>
            <a:off x="4572000" y="940764"/>
            <a:ext cx="4104456" cy="5868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3528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4576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99592" y="260648"/>
            <a:ext cx="703625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Конструирование  «</a:t>
            </a:r>
            <a:r>
              <a:rPr lang="ru-RU" sz="3200" b="1" u="sng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Лего</a:t>
            </a:r>
            <a:r>
              <a:rPr lang="ru-RU" sz="32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191" t="23582"/>
          <a:stretch/>
        </p:blipFill>
        <p:spPr bwMode="auto">
          <a:xfrm rot="5400000">
            <a:off x="-304684" y="1335601"/>
            <a:ext cx="3704696" cy="2724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3754"/>
          <a:stretch/>
        </p:blipFill>
        <p:spPr bwMode="auto">
          <a:xfrm rot="5400000">
            <a:off x="5868485" y="521101"/>
            <a:ext cx="3696673" cy="2701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 descr="C:\Users\Дом Офис\Desktop\сад 7\Новая папка (2)\IMG_20220222_101012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319" t="15073"/>
          <a:stretch/>
        </p:blipFill>
        <p:spPr bwMode="auto">
          <a:xfrm>
            <a:off x="3343134" y="3920204"/>
            <a:ext cx="4592711" cy="2913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Дом Офис\Desktop\сад 7\Новая папка (2)\IMG_20220225_103621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709" t="9891" r="7401" b="16628"/>
          <a:stretch/>
        </p:blipFill>
        <p:spPr bwMode="auto">
          <a:xfrm>
            <a:off x="3276619" y="845423"/>
            <a:ext cx="2533338" cy="3094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3402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ом Офис\Desktop\bc8e395cbe321fb07c42a1a922f1bf7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112276"/>
            <a:ext cx="83529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Конструирование по схеме.</a:t>
            </a:r>
            <a:endParaRPr lang="ru-RU" sz="3200" b="1" u="sng" dirty="0">
              <a:solidFill>
                <a:srgbClr val="FF0000"/>
              </a:solidFill>
            </a:endParaRPr>
          </a:p>
        </p:txBody>
      </p:sp>
      <p:pic>
        <p:nvPicPr>
          <p:cNvPr id="5122" name="Picture 2" descr="C:\Users\Дом Офис\Desktop\сад 7\рмо\IMG_20220311_102043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075" t="3077" r="30271" b="18127"/>
          <a:stretch/>
        </p:blipFill>
        <p:spPr bwMode="auto">
          <a:xfrm>
            <a:off x="0" y="1700808"/>
            <a:ext cx="4020353" cy="4047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738" t="5900" r="32622" b="15629"/>
          <a:stretch/>
        </p:blipFill>
        <p:spPr>
          <a:xfrm>
            <a:off x="4211960" y="697051"/>
            <a:ext cx="3888432" cy="4032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6098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Дом Офис\Desktop\bc8e395cbe321fb07c42a1a922f1bf7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C:\Users\Дом Офис\Desktop\сад 7\рмо\IMG_20220311_102805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9142" r="9788" b="13277"/>
          <a:stretch/>
        </p:blipFill>
        <p:spPr bwMode="auto">
          <a:xfrm>
            <a:off x="230092" y="3429000"/>
            <a:ext cx="2923176" cy="3295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Дом Офис\Desktop\сад 7\рмо\IMG_20220311_103125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662" t="18903" r="30761" b="22415"/>
          <a:stretch/>
        </p:blipFill>
        <p:spPr bwMode="auto">
          <a:xfrm>
            <a:off x="3995936" y="102719"/>
            <a:ext cx="4221618" cy="3720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Дом Офис\Desktop\сад 7\рмо\IMG_20220311_103237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487" t="8197" r="5167" b="16661"/>
          <a:stretch/>
        </p:blipFill>
        <p:spPr bwMode="auto">
          <a:xfrm>
            <a:off x="899592" y="127389"/>
            <a:ext cx="2808312" cy="3301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Users\Дом Офис\Desktop\сад 7\рмо\IMG_20220311_102043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638" r="30177" b="26575"/>
          <a:stretch/>
        </p:blipFill>
        <p:spPr bwMode="auto">
          <a:xfrm>
            <a:off x="3563888" y="3626332"/>
            <a:ext cx="3096344" cy="3098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87579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27584" y="0"/>
            <a:ext cx="78488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Дидактическая игра «Цветные окошки»</a:t>
            </a:r>
            <a:endParaRPr lang="ru-RU" sz="3200" b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918" t="6776" r="9672" b="5574"/>
          <a:stretch/>
        </p:blipFill>
        <p:spPr>
          <a:xfrm>
            <a:off x="467544" y="584775"/>
            <a:ext cx="7992888" cy="5923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97272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ом Офис\Desktop\bc8e395cbe321fb07c42a1a922f1bf7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558" t="20109" b="17596"/>
          <a:stretch/>
        </p:blipFill>
        <p:spPr>
          <a:xfrm>
            <a:off x="11495" y="19795"/>
            <a:ext cx="5616624" cy="427219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9164"/>
          <a:stretch/>
        </p:blipFill>
        <p:spPr>
          <a:xfrm>
            <a:off x="5436096" y="1940940"/>
            <a:ext cx="3707904" cy="4702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60916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431" b="14317"/>
          <a:stretch/>
        </p:blipFill>
        <p:spPr>
          <a:xfrm>
            <a:off x="323528" y="116632"/>
            <a:ext cx="4248472" cy="525658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705" t="6994" r="11821" b="5355"/>
          <a:stretch/>
        </p:blipFill>
        <p:spPr>
          <a:xfrm>
            <a:off x="4788025" y="655337"/>
            <a:ext cx="4468588" cy="6011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16470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244" t="8306" b="9071"/>
          <a:stretch/>
        </p:blipFill>
        <p:spPr>
          <a:xfrm>
            <a:off x="107504" y="1412776"/>
            <a:ext cx="4556734" cy="523561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2295" b="16467"/>
          <a:stretch/>
        </p:blipFill>
        <p:spPr>
          <a:xfrm>
            <a:off x="4572000" y="12071"/>
            <a:ext cx="4783460" cy="4199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98835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865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79512" y="886073"/>
            <a:ext cx="696652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Конструирование – важнейший для дошкольника вид продуктивной деятельности по моделированию как реально существующих, так и придуманных самими детьми объектов. Конструирование, как строительные игры – Это такой вид детской деятельности, основным содержанием которой является отражение окружающей жизни в разнообразных постройках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39552" y="116632"/>
            <a:ext cx="60486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Конструирование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s://ds115.centerstart.ru/sites/ds115.centerstart.ru/files/archive/img/103-1036603_transparent-lego-block-graphic-black-and-white-lego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4869160"/>
            <a:ext cx="2950000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716318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Дом Офис\Desktop\bc8e395cbe321fb07c42a1a922f1bf7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Дом Офис\Desktop\сад 7\Новая папка (2)\IMG_20220222_10022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096902"/>
            <a:ext cx="3995936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Дом Офис\Desktop\сад 7\Новая папка (2)\IMG_20220222_10014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80094" y="1096902"/>
            <a:ext cx="4096362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260648"/>
            <a:ext cx="86764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Игра с конструктором «Разложи по цвету»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1270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Дом Офис\Desktop\bc8e395cbe321fb07c42a1a922f1bf7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Дом Офис\Desktop\сад 7\Новая папка (2)\IMG_20220225_10225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908720"/>
            <a:ext cx="3960440" cy="5726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Дом Офис\Desktop\сад 7\Новая папка (2)\IMG_20220225_10242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6323" y="188640"/>
            <a:ext cx="4032448" cy="561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5479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Дом Офис\Desktop\bc8e395cbe321fb07c42a1a922f1bf7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42913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Дидактическая </a:t>
            </a:r>
            <a:r>
              <a:rPr lang="ru-RU" sz="3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игра«Построй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башенки»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032" t="8064" b="3824"/>
          <a:stretch/>
        </p:blipFill>
        <p:spPr>
          <a:xfrm>
            <a:off x="0" y="476673"/>
            <a:ext cx="3851920" cy="36004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403" t="4264" r="11530" b="4262"/>
          <a:stretch/>
        </p:blipFill>
        <p:spPr>
          <a:xfrm>
            <a:off x="4023066" y="476674"/>
            <a:ext cx="3429254" cy="36004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8527"/>
          <a:stretch/>
        </p:blipFill>
        <p:spPr>
          <a:xfrm>
            <a:off x="101391" y="3764038"/>
            <a:ext cx="3534505" cy="306895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565" t="8557" r="16776" b="10932"/>
          <a:stretch/>
        </p:blipFill>
        <p:spPr>
          <a:xfrm>
            <a:off x="3858358" y="3844199"/>
            <a:ext cx="2107407" cy="290863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849" t="4264" r="15039" b="22739"/>
          <a:stretch/>
        </p:blipFill>
        <p:spPr>
          <a:xfrm>
            <a:off x="6080030" y="3346054"/>
            <a:ext cx="2744579" cy="3486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9171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ом Офис\Desktop\bc8e395cbe321fb07c42a1a922f1bf7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949" b="15129"/>
          <a:stretch/>
        </p:blipFill>
        <p:spPr>
          <a:xfrm>
            <a:off x="755576" y="1"/>
            <a:ext cx="4067944" cy="342899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690" t="11366" r="7158" b="7978"/>
          <a:stretch/>
        </p:blipFill>
        <p:spPr>
          <a:xfrm>
            <a:off x="5364088" y="1"/>
            <a:ext cx="3168352" cy="382865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0273"/>
          <a:stretch/>
        </p:blipFill>
        <p:spPr>
          <a:xfrm>
            <a:off x="405007" y="3438357"/>
            <a:ext cx="4063439" cy="341964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7983" t="5902" r="-3166" b="5355"/>
          <a:stretch/>
        </p:blipFill>
        <p:spPr>
          <a:xfrm>
            <a:off x="4894518" y="3633849"/>
            <a:ext cx="3118505" cy="3158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0555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Дом Офис\Desktop\bc8e395cbe321fb07c42a1a922f1bf7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3532" y="104790"/>
            <a:ext cx="705678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Основная 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 работы с конструктором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/>
            <a:r>
              <a:rPr lang="ru-RU" sz="28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способствовать</a:t>
            </a:r>
            <a:r>
              <a:rPr lang="ru-RU" sz="28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 развитию  </a:t>
            </a:r>
            <a:endParaRPr lang="ru-RU" sz="2800" b="1" u="sng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познавательной </a:t>
            </a:r>
            <a:r>
              <a:rPr lang="ru-RU" sz="28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активности  </a:t>
            </a:r>
            <a:r>
              <a:rPr lang="ru-RU" sz="28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детей раннего </a:t>
            </a:r>
            <a:r>
              <a:rPr lang="ru-RU" sz="28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дошкольного возраста средствами  конструирования.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39552" y="1844824"/>
            <a:ext cx="69847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447"/>
          <a:stretch/>
        </p:blipFill>
        <p:spPr bwMode="auto">
          <a:xfrm>
            <a:off x="1475656" y="2564904"/>
            <a:ext cx="5232048" cy="38160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75394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67725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3725" y="-103399"/>
            <a:ext cx="7979736" cy="6755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Знакомить детей с простейшими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пластмассовыми, деревянными 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конструкторами.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Учить детей сооружать элементарные постройки по образцу.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Учить пользоваться дополнительными сюжетными игрушками, соразмерными масштабам построек.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Способствовать развитию пространственных соотношений.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В играх с настольным и напольным строительным материалом, знакомить детей с деталями (кубик, кирпичик, трехгранная призма, пластина, цилиндр). </a:t>
            </a:r>
            <a:endParaRPr lang="ru-RU" sz="27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Совместно 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со взрослым конструировать башенки, домики, машины.</a:t>
            </a:r>
          </a:p>
        </p:txBody>
      </p:sp>
    </p:spTree>
    <p:extLst>
      <p:ext uri="{BB962C8B-B14F-4D97-AF65-F5344CB8AC3E}">
        <p14:creationId xmlns:p14="http://schemas.microsoft.com/office/powerpoint/2010/main" val="3699659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ом Офис\Desktop\bc8e395cbe321fb07c42a1a922f1bf7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543" t="26626" r="46544" b="32390"/>
          <a:stretch/>
        </p:blipFill>
        <p:spPr bwMode="auto">
          <a:xfrm>
            <a:off x="243978" y="99181"/>
            <a:ext cx="3528392" cy="29980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626" t="14125" r="43894" b="19891"/>
          <a:stretch/>
        </p:blipFill>
        <p:spPr bwMode="auto">
          <a:xfrm>
            <a:off x="4572000" y="99181"/>
            <a:ext cx="3060108" cy="2991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 descr="C:\Users\Дом Офис\Desktop\сад 7\конструирование\i (1) - копия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777031"/>
            <a:ext cx="3191160" cy="2869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736" t="20478" r="43433" b="27473"/>
          <a:stretch/>
        </p:blipFill>
        <p:spPr bwMode="auto">
          <a:xfrm>
            <a:off x="3400006" y="3166850"/>
            <a:ext cx="3084203" cy="28009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 descr="C:\Users\Дом Офис\Desktop\сад 7\рмо\IMG-20220309-WA0024.jpg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5585" t="10891" r="13103" b="37032"/>
          <a:stretch/>
        </p:blipFill>
        <p:spPr bwMode="auto">
          <a:xfrm>
            <a:off x="6504351" y="3133351"/>
            <a:ext cx="2301448" cy="3512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9414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Дом Офис\Desktop\bc8e395cbe321fb07c42a1a922f1bf7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367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12734"/>
            <a:ext cx="63722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Ожидаемые результаты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Предполагается, что  организованная работа по конструированию будет способствовать развитию  познавательной активности у детей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-проявляют 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интерес к конструктивной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деятельности;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имеют  необходимые умения и навыки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конструирования;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проявляют  желание экспериментировать, творить,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изобретать;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умеют 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использовать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 готовые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чертежи;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 проявляют  инициативу и творчество в решении поставленных задач.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0152" y="3717032"/>
            <a:ext cx="3203848" cy="3024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5554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Дом Офис\Desktop\bc8e395cbe321fb07c42a1a922f1bf7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116632"/>
            <a:ext cx="828092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Значение конструирования в развитии дошкольника </a:t>
            </a:r>
            <a:endParaRPr lang="ru-RU" sz="2800" b="1" u="sng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Конструированию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отводится значительное место в работе с детьми всех возрастных групп, так как оно обладает чрезвычайно широкими возможностями для умственного, нравственного, эстетического, трудового воспитания. Важно, что мышление детей в процессе конструктивной деятельности имеет практическую направленность и носит творческий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характер.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При обучении детей конструированию развивается планирующая мыслительная деятельность, что является важным фактором при формировании учебной деятельности.</a:t>
            </a:r>
          </a:p>
        </p:txBody>
      </p:sp>
    </p:spTree>
    <p:extLst>
      <p:ext uri="{BB962C8B-B14F-4D97-AF65-F5344CB8AC3E}">
        <p14:creationId xmlns:p14="http://schemas.microsoft.com/office/powerpoint/2010/main" val="3666284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Дом Офис\Desktop\bc8e395cbe321fb07c42a1a922f1bf7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0" y="1268760"/>
            <a:ext cx="5904656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Осуществляется развитие сенсорных и мыслительных способностей детей.</a:t>
            </a:r>
          </a:p>
          <a:p>
            <a:pPr marL="342900" indent="-342900">
              <a:buAutoNum type="arabicPeriod"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Способствует практическому познанию свойств геометрических тел и пространственных отношений.</a:t>
            </a:r>
          </a:p>
          <a:p>
            <a:pPr marL="342900" indent="-342900">
              <a:buAutoNum type="arabicPeriod"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Является средством формирования трудолюбия, самостоятельности, инициативы, упорства при достижении цели.</a:t>
            </a:r>
          </a:p>
          <a:p>
            <a:pPr marL="342900" indent="-342900">
              <a:buAutoNum type="arabicPeriod"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Воспитание первоначальных навыков работы в коллективе.</a:t>
            </a:r>
            <a:endParaRPr lang="ru-RU" sz="2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5576" y="332656"/>
            <a:ext cx="59046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процессе этой деятельности формируются важные качества</a:t>
            </a:r>
          </a:p>
        </p:txBody>
      </p:sp>
      <p:pic>
        <p:nvPicPr>
          <p:cNvPr id="1026" name="Picture 2" descr="C:\Users\Дом Офис\Desktop\i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46440" y="4391758"/>
            <a:ext cx="329756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0806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Дом Офис\Desktop\bc8e395cbe321fb07c42a1a922f1bf7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115" y="0"/>
            <a:ext cx="915411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67806" y="0"/>
            <a:ext cx="5544616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Виды конструирования для детей раннего возраста 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052736"/>
            <a:ext cx="626469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Техническое (или модельное) — конструирование из строительных материалов (деталей различной геометрической формы: кубики, кирпичики, бруски, пластины, цилиндры, арки) и конструктора «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Лего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».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2991728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Конструирование 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из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фигур (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большие кубики).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Конструирование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из мягких модулей.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Конструирование из кубиков.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Конструирование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Лего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».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Конструирование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из геометрических фигур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>
              <a:buFont typeface="Arial" pitchFamily="34" charset="0"/>
              <a:buChar char="•"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767806" y="404664"/>
            <a:ext cx="4572000" cy="612475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Виды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конструирования для детей раннего возраста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Конструирование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из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фигур.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 Конструирование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из мягких модулей.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 Конструирование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из кубиков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Конструирование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«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Лего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5. Конструирование по схеме.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6.  Дидактические игры с конструктором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8104" y="2591824"/>
            <a:ext cx="3264642" cy="38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149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1039</TotalTime>
  <Words>419</Words>
  <Application>Microsoft Office PowerPoint</Application>
  <PresentationFormat>Экран (4:3)</PresentationFormat>
  <Paragraphs>59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Дом Офис</dc:creator>
  <cp:lastModifiedBy>Дом Офис</cp:lastModifiedBy>
  <cp:revision>75</cp:revision>
  <dcterms:created xsi:type="dcterms:W3CDTF">2022-02-14T10:16:15Z</dcterms:created>
  <dcterms:modified xsi:type="dcterms:W3CDTF">2022-05-04T16:13:37Z</dcterms:modified>
</cp:coreProperties>
</file>