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4" r:id="rId3"/>
    <p:sldId id="28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4" r:id="rId14"/>
    <p:sldId id="276" r:id="rId15"/>
    <p:sldId id="279" r:id="rId16"/>
    <p:sldId id="285" r:id="rId17"/>
    <p:sldId id="278" r:id="rId18"/>
    <p:sldId id="283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Владение орфоэпическими нормами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Владение орфоэпическими нормами</c:v>
                </c:pt>
              </c:strCache>
            </c:strRef>
          </c:tx>
          <c:spPr>
            <a:solidFill>
              <a:srgbClr val="00B050"/>
            </a:solidFill>
          </c:spPr>
          <c:dPt>
            <c:idx val="1"/>
            <c:spPr>
              <a:solidFill>
                <a:srgbClr val="FFFF00"/>
              </a:solidFill>
            </c:spPr>
          </c:dPt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правильно</c:v>
                </c:pt>
                <c:pt idx="1">
                  <c:v>неправильно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Знание морфологических норм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морфологических норм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правильно</c:v>
                </c:pt>
                <c:pt idx="1">
                  <c:v>неправильно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0.63000000000000023</c:v>
                </c:pt>
                <c:pt idx="1">
                  <c:v>0.37000000000000011</c:v>
                </c:pt>
              </c:numCache>
            </c:numRef>
          </c:val>
        </c:ser>
        <c:gapWidth val="100"/>
        <c:axId val="61401344"/>
        <c:axId val="65900544"/>
      </c:barChart>
      <c:catAx>
        <c:axId val="6140134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5900544"/>
        <c:crosses val="autoZero"/>
        <c:auto val="1"/>
        <c:lblAlgn val="ctr"/>
        <c:lblOffset val="100"/>
      </c:catAx>
      <c:valAx>
        <c:axId val="65900544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14013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Владение нормами правописания </a:t>
            </a:r>
          </a:p>
        </c:rich>
      </c:tx>
      <c:layout/>
    </c:title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Владение нормами правописания </c:v>
                </c:pt>
              </c:strCache>
            </c:strRef>
          </c:tx>
          <c:spPr>
            <a:solidFill>
              <a:srgbClr val="7030A0"/>
            </a:solidFill>
          </c:spPr>
          <c:dPt>
            <c:idx val="0"/>
            <c:spPr>
              <a:solidFill>
                <a:srgbClr val="FF0000"/>
              </a:solidFill>
            </c:spPr>
          </c:dPt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правильно</c:v>
                </c:pt>
                <c:pt idx="1">
                  <c:v>неправильно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0.4900000000000001</c:v>
                </c:pt>
                <c:pt idx="1">
                  <c:v>0.51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Владение лексическими нормами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dPt>
            <c:idx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spPr>
              <a:solidFill>
                <a:srgbClr val="00206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правильно (16%)</c:v>
                </c:pt>
                <c:pt idx="1">
                  <c:v>неправильно (84%)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0.16</c:v>
                </c:pt>
                <c:pt idx="1">
                  <c:v>0.84000000000000019</c:v>
                </c:pt>
              </c:numCache>
            </c:numRef>
          </c:val>
        </c:ser>
        <c:shape val="cone"/>
        <c:axId val="66146688"/>
        <c:axId val="66148224"/>
        <c:axId val="0"/>
      </c:bar3DChart>
      <c:catAx>
        <c:axId val="6614668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148224"/>
        <c:crosses val="autoZero"/>
        <c:auto val="1"/>
        <c:lblAlgn val="ctr"/>
        <c:lblOffset val="100"/>
      </c:catAx>
      <c:valAx>
        <c:axId val="66148224"/>
        <c:scaling>
          <c:orientation val="minMax"/>
        </c:scaling>
        <c:delete val="1"/>
        <c:axPos val="l"/>
        <c:majorGridlines/>
        <c:numFmt formatCode="0%" sourceLinked="1"/>
        <c:tickLblPos val="nextTo"/>
        <c:crossAx val="661466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30792544214663981"/>
          <c:y val="3.3812231023944241E-2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синтаксических норм</c:v>
                </c:pt>
              </c:strCache>
            </c:strRef>
          </c:tx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chemeClr val="accent3">
                  <a:lumMod val="5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правильно(5%)</c:v>
                </c:pt>
                <c:pt idx="1">
                  <c:v>неправильно(95%)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0.05</c:v>
                </c:pt>
                <c:pt idx="1">
                  <c:v>0.95000000000000018</c:v>
                </c:pt>
              </c:numCache>
            </c:numRef>
          </c:val>
        </c:ser>
        <c:shape val="box"/>
        <c:axId val="66182144"/>
        <c:axId val="61018880"/>
        <c:axId val="0"/>
      </c:bar3DChart>
      <c:catAx>
        <c:axId val="66182144"/>
        <c:scaling>
          <c:orientation val="minMax"/>
        </c:scaling>
        <c:axPos val="l"/>
        <c:tickLblPos val="nextTo"/>
        <c:txPr>
          <a:bodyPr/>
          <a:lstStyle/>
          <a:p>
            <a:pPr>
              <a:defRPr sz="201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1018880"/>
        <c:crosses val="autoZero"/>
        <c:auto val="1"/>
        <c:lblAlgn val="ctr"/>
        <c:lblOffset val="100"/>
      </c:catAx>
      <c:valAx>
        <c:axId val="61018880"/>
        <c:scaling>
          <c:orientation val="minMax"/>
        </c:scaling>
        <c:delete val="1"/>
        <c:axPos val="b"/>
        <c:majorGridlines/>
        <c:numFmt formatCode="0%" sourceLinked="1"/>
        <c:tickLblPos val="nextTo"/>
        <c:crossAx val="661821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6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Употребление в речи засоряющих элементов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Употребление в речи засоряющих элементов 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нецензурные слова </c:v>
                </c:pt>
                <c:pt idx="1">
                  <c:v>слова паразиты</c:v>
                </c:pt>
                <c:pt idx="2">
                  <c:v>жаргонизмы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0.67000000000000115</c:v>
                </c:pt>
                <c:pt idx="1">
                  <c:v>0.21000000000000021</c:v>
                </c:pt>
                <c:pt idx="2">
                  <c:v>0.12000000000000002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употребления нецензурных выражений</a:t>
            </a:r>
          </a:p>
        </c:rich>
      </c:tx>
      <c:layout/>
      <c:overlay val="1"/>
    </c:title>
    <c:view3D>
      <c:rotX val="0"/>
      <c:rotY val="0"/>
      <c:rAngAx val="1"/>
    </c:view3D>
    <c:plotArea>
      <c:layout>
        <c:manualLayout>
          <c:layoutTarget val="inner"/>
          <c:xMode val="edge"/>
          <c:yMode val="edge"/>
          <c:x val="7.7609482842422514E-2"/>
          <c:y val="0.34893723170074531"/>
          <c:w val="0.58492526975794523"/>
          <c:h val="0.57003382484567378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Выражение агрессии (61%)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Демонстрируют раскованность (22%)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хватает словарного запаса  (15%)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Выражение эмоций( 2%)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</c:ser>
        <c:shape val="box"/>
        <c:axId val="66439040"/>
        <c:axId val="66440576"/>
        <c:axId val="0"/>
      </c:bar3DChart>
      <c:catAx>
        <c:axId val="66439040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66440576"/>
        <c:crosses val="autoZero"/>
        <c:auto val="1"/>
        <c:lblAlgn val="ctr"/>
        <c:lblOffset val="100"/>
        <c:noMultiLvlLbl val="1"/>
      </c:catAx>
      <c:valAx>
        <c:axId val="66440576"/>
        <c:scaling>
          <c:orientation val="minMax"/>
        </c:scaling>
        <c:delete val="1"/>
        <c:axPos val="l"/>
        <c:majorGridlines/>
        <c:numFmt formatCode="0%" sourceLinked="1"/>
        <c:majorTickMark val="cross"/>
        <c:minorTickMark val="cross"/>
        <c:tickLblPos val="nextTo"/>
        <c:crossAx val="66439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498668999221436"/>
          <c:y val="0.21492520320651018"/>
          <c:w val="0.4220254691086664"/>
          <c:h val="0.74905363158729765"/>
        </c:manualLayout>
      </c:layout>
      <c:overlay val="1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2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бороться со сквернословием?</a:t>
            </a:r>
          </a:p>
        </c:rich>
      </c:tx>
      <c:layout/>
      <c:overlay val="1"/>
    </c:title>
    <c:view3D>
      <c:rotX val="0"/>
      <c:rotY val="0"/>
      <c:rAngAx val="1"/>
    </c:view3D>
    <c:plotArea>
      <c:layout/>
      <c:bar3D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Введением штрафов (54%)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Самовоспитанием (39%)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0.39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Бесполезно (7%)</c:v>
                </c:pt>
              </c:strCache>
            </c:strRef>
          </c:tx>
          <c:invertIfNegative val="1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7.0000000000000007E-2</c:v>
                </c:pt>
              </c:numCache>
            </c:numRef>
          </c:val>
        </c:ser>
        <c:shape val="cone"/>
        <c:axId val="66476672"/>
        <c:axId val="66494848"/>
        <c:axId val="0"/>
      </c:bar3DChart>
      <c:catAx>
        <c:axId val="66476672"/>
        <c:scaling>
          <c:orientation val="minMax"/>
        </c:scaling>
        <c:delete val="1"/>
        <c:axPos val="l"/>
        <c:numFmt formatCode="General" sourceLinked="1"/>
        <c:majorTickMark val="none"/>
        <c:minorTickMark val="cross"/>
        <c:tickLblPos val="nextTo"/>
        <c:crossAx val="66494848"/>
        <c:crosses val="autoZero"/>
        <c:auto val="1"/>
        <c:lblAlgn val="ctr"/>
        <c:lblOffset val="100"/>
        <c:noMultiLvlLbl val="1"/>
      </c:catAx>
      <c:valAx>
        <c:axId val="66494848"/>
        <c:scaling>
          <c:orientation val="minMax"/>
        </c:scaling>
        <c:delete val="1"/>
        <c:axPos val="b"/>
        <c:majorGridlines/>
        <c:numFmt formatCode="0%" sourceLinked="1"/>
        <c:majorTickMark val="none"/>
        <c:minorTickMark val="cross"/>
        <c:tickLblPos val="nextTo"/>
        <c:crossAx val="66476672"/>
        <c:crosses val="autoZero"/>
        <c:crossBetween val="between"/>
      </c:valAx>
    </c:plotArea>
    <c:legend>
      <c:legendPos val="r"/>
      <c:layout/>
      <c:overlay val="1"/>
      <c:txPr>
        <a:bodyPr/>
        <a:lstStyle/>
        <a:p>
          <a:pPr>
            <a:defRPr sz="2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Отношение к чтению художественной литературы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Отношение к чтению художественной литературы 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читают постоянно</c:v>
                </c:pt>
                <c:pt idx="1">
                  <c:v>читают по необходимости</c:v>
                </c:pt>
                <c:pt idx="2">
                  <c:v>игнорируют чтение художественной литературы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0.1800000000000001</c:v>
                </c:pt>
                <c:pt idx="1">
                  <c:v>0.12000000000000002</c:v>
                </c:pt>
                <c:pt idx="2">
                  <c:v>0.7000000000000004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2141881527636056"/>
          <c:y val="0.35809515129854252"/>
          <c:w val="0.36968861536393249"/>
          <c:h val="0.49152141215373646"/>
        </c:manualLayout>
      </c:layout>
      <c:txPr>
        <a:bodyPr/>
        <a:lstStyle/>
        <a:p>
          <a:pPr>
            <a:defRPr sz="221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Бюджетное профессиональное образовательное учреждение 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Воронежской области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«Борисоглебский медицинский колледж»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работа на тему: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РЕЧЕВОЙ ПОРТРЕТ СТУДЕНТА- МЕДИКА»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Выполнили: Попова Софья,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Ширяева Ирина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Малахова Татьяна,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обучающиеся гр.11ф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И.М.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Архирейская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реподаватель.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2020-2021учебный год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 случаях  нарушена лексическая сочетаемость слов?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7286676" cy="412592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Повысить кругозор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Предоставить слово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Оказать впечатление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Играть роль</a:t>
            </a: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104018269"/>
              </p:ext>
            </p:extLst>
          </p:nvPr>
        </p:nvGraphicFramePr>
        <p:xfrm>
          <a:off x="3779912" y="2492896"/>
          <a:ext cx="5519936" cy="3991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Укажите неправильные конструкции.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7000924" cy="448311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Оплатить за проезд  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По окончании спектакля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 Брат приехал с  Москвы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Беспокоиться о сыне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2601868098"/>
              </p:ext>
            </p:extLst>
          </p:nvPr>
        </p:nvGraphicFramePr>
        <p:xfrm>
          <a:off x="2987824" y="2852936"/>
          <a:ext cx="6048672" cy="4131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00042"/>
            <a:ext cx="8229600" cy="55827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 проведенного анкетного исследования  выяснилось, что большинство студентов  (92%) употребляют  в своей речи засоряющие элементы  и лишь 8% отличаются чистотой речи.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072931401"/>
              </p:ext>
            </p:extLst>
          </p:nvPr>
        </p:nvGraphicFramePr>
        <p:xfrm>
          <a:off x="1691680" y="2071678"/>
          <a:ext cx="6336704" cy="4417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342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86095908"/>
              </p:ext>
            </p:extLst>
          </p:nvPr>
        </p:nvGraphicFramePr>
        <p:xfrm>
          <a:off x="395536" y="404664"/>
          <a:ext cx="8501122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1279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40254881"/>
              </p:ext>
            </p:extLst>
          </p:nvPr>
        </p:nvGraphicFramePr>
        <p:xfrm>
          <a:off x="251520" y="428604"/>
          <a:ext cx="8435280" cy="5697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924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85852" y="273050"/>
            <a:ext cx="6643734" cy="65562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Речевой портрет студента-медика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on.medikforum.ru/uploads/posts/2019-02/1551283281_15512833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214942" y="1282700"/>
            <a:ext cx="3471858" cy="3833812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69106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Небольшой словарный запас.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в речи засоряющих элементов.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Невысокий уровень языковой грамотности.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этических норм в речевом общении.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6866588"/>
              </p:ext>
            </p:extLst>
          </p:nvPr>
        </p:nvGraphicFramePr>
        <p:xfrm>
          <a:off x="323528" y="500042"/>
          <a:ext cx="8568952" cy="5881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19108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225536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по повышению коммуникативной компетенции студентов </a:t>
            </a:r>
            <a:endParaRPr lang="ru-RU" sz="28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715304" cy="462598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Читайте русскую классическую литературу.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Следите за своими мыслями  и речью;  исключите использование  грубой, нецензурной лексики.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Не пренебрегайте правилами русского языка.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Развивайте  навыки работы  со справочными материалами.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 Приобщайтесь к культурным ценностям:  посещайте театры, музеи, выставки.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485c1e0e05e5c0fe2adde4e6c61c9d79/9bc35a87a5c92ee42edbd2c92dbe2cd8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167" r="7167"/>
          <a:stretch>
            <a:fillRect/>
          </a:stretch>
        </p:blipFill>
        <p:spPr bwMode="auto">
          <a:xfrm>
            <a:off x="1792288" y="612775"/>
            <a:ext cx="5486400" cy="3244853"/>
          </a:xfrm>
          <a:prstGeom prst="rect">
            <a:avLst/>
          </a:prstGeom>
          <a:noFill/>
        </p:spPr>
      </p:pic>
      <p:sp>
        <p:nvSpPr>
          <p:cNvPr id="23" name="Текст 22"/>
          <p:cNvSpPr>
            <a:spLocks noGrp="1"/>
          </p:cNvSpPr>
          <p:nvPr>
            <p:ph type="body" sz="half" idx="2"/>
          </p:nvPr>
        </p:nvSpPr>
        <p:spPr>
          <a:xfrm>
            <a:off x="1071538" y="4000504"/>
            <a:ext cx="6786610" cy="1928826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речи неотделима от общей культуры. 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повысить качество своего языка, 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повысит качество своего интеллекта.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К.И.Чуковский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300039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vatars.mds.yandex.net/get-zen_doc/1567788/pub_5d28c33514f98000ada49219_5d2e07a1bc228f00aec36d62/scale_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285720" y="285728"/>
            <a:ext cx="3857652" cy="4500594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3929058" y="571481"/>
            <a:ext cx="4786346" cy="478634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lnSpc>
                <a:spcPct val="170000"/>
              </a:lnSpc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интеллигентного человека дурно говорить должно бы считаться таким же неприличным, как не уметь читать или писать.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А.П.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Чехов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известный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</a:t>
            </a:r>
          </a:p>
          <a:p>
            <a:pPr algn="r">
              <a:lnSpc>
                <a:spcPct val="120000"/>
              </a:lnSpc>
              <a:buNone/>
            </a:pP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писатель, </a:t>
            </a:r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драматург</a:t>
            </a: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2.wp.com/mozg.expert/wp-content/uploads/2018/11/28494_html_3dca9ef4-1024x6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 rot="21148634">
            <a:off x="456319" y="856617"/>
            <a:ext cx="3522891" cy="3929091"/>
          </a:xfrm>
          <a:prstGeom prst="rect">
            <a:avLst/>
          </a:prstGeom>
          <a:noFill/>
        </p:spPr>
      </p:pic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143373" y="857232"/>
            <a:ext cx="4572032" cy="41434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Речь медицинского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работника должна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грамотной,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четкой,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негромкой,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отличаться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вежливостью.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работник не соблюдает нормы литературной речи, то его эффективность взаимодействия с пациентом будет нарушена (пациент может не проникнуться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доверием).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86808" cy="576899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4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описать речевой портрет современного студента-медика.</a:t>
            </a:r>
          </a:p>
          <a:p>
            <a:pPr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научную литературу по исследуемой теме;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определить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языковой культуры студентов колледжа;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разработать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 по повышению коммуникативной компетенции студентов колледжа.</a:t>
            </a:r>
          </a:p>
          <a:p>
            <a:pPr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4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анализ, обобщение, анкетирование, наблюдение. При обработке  и анализе полученных данных использовался статистический метод.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Во время исследования были опрошены  студенты 1 курса БПОУ ВО «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Борисоглебскмедколледж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в количестве 145 чел.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500042"/>
            <a:ext cx="8143932" cy="562612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владение нормами устного и письменного литературного языка (правила произношения, грамматики и словоупотребления), а также умение использовать  выразительные языковые средства в различных условиях общения в соответствии с целями и содержанием речи.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каком слове  ударение поставлено верно?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642942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искрА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звОнишь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Д)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сирОты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220200643"/>
              </p:ext>
            </p:extLst>
          </p:nvPr>
        </p:nvGraphicFramePr>
        <p:xfrm>
          <a:off x="3275856" y="1412776"/>
          <a:ext cx="5640288" cy="3976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 какого имени существительного 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определён неверно? 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16832"/>
            <a:ext cx="5760640" cy="412592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Бандероль (женский род)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Тюль (мужской род)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Мозоль (мужской род)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Повидло (средний род)  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223188710"/>
              </p:ext>
            </p:extLst>
          </p:nvPr>
        </p:nvGraphicFramePr>
        <p:xfrm>
          <a:off x="4103331" y="2204864"/>
          <a:ext cx="5044044" cy="361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каком слове допущена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орфографическая ошибка?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6786610" cy="419736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Подскользнуться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Спартакиада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Пересдать экзамен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Флюорография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092536875"/>
              </p:ext>
            </p:extLst>
          </p:nvPr>
        </p:nvGraphicFramePr>
        <p:xfrm>
          <a:off x="3923928" y="2204864"/>
          <a:ext cx="4896544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429684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Лексические нормы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 нормы, определяющие правильность выбора слова, а также употребление его в тех значениях, которые оно имеет в литературном языке.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Синтаксические нормы-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 нормы, которые регулируют правила построения словосочетаний и предложений.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</TotalTime>
  <Words>457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Бюджетное профессиональное образовательное учреждение   Воронежской области  «Борисоглебский медицинский колледж»</vt:lpstr>
      <vt:lpstr>Слайд 2</vt:lpstr>
      <vt:lpstr>Слайд 3</vt:lpstr>
      <vt:lpstr>Слайд 4</vt:lpstr>
      <vt:lpstr>Слайд 5</vt:lpstr>
      <vt:lpstr>В каком слове  ударение поставлено верно? </vt:lpstr>
      <vt:lpstr> Род какого имени существительного  определён неверно?  </vt:lpstr>
      <vt:lpstr>В каком слове допущена  орфографическая ошибка? </vt:lpstr>
      <vt:lpstr>Слайд 9</vt:lpstr>
      <vt:lpstr> В каких случаях  нарушена лексическая сочетаемость слов? </vt:lpstr>
      <vt:lpstr>Укажите неправильные конструкции. </vt:lpstr>
      <vt:lpstr>Слайд 12</vt:lpstr>
      <vt:lpstr>Слайд 13</vt:lpstr>
      <vt:lpstr>Слайд 14</vt:lpstr>
      <vt:lpstr>Речевой портрет студента-медика</vt:lpstr>
      <vt:lpstr>Слайд 16</vt:lpstr>
      <vt:lpstr>Рекомендации по повышению коммуникативной компетенции студентов </vt:lpstr>
      <vt:lpstr>Слайд 18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профессиональное образовательное учреждение   Воронежской области  «Борисоглебский медицинский колледж»</dc:title>
  <dc:creator>Asus</dc:creator>
  <cp:lastModifiedBy>Asus</cp:lastModifiedBy>
  <cp:revision>68</cp:revision>
  <dcterms:created xsi:type="dcterms:W3CDTF">2021-04-10T13:49:59Z</dcterms:created>
  <dcterms:modified xsi:type="dcterms:W3CDTF">2021-04-14T17:44:37Z</dcterms:modified>
</cp:coreProperties>
</file>