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9"/>
  </p:notesMasterIdLst>
  <p:sldIdLst>
    <p:sldId id="282" r:id="rId2"/>
    <p:sldId id="266" r:id="rId3"/>
    <p:sldId id="283" r:id="rId4"/>
    <p:sldId id="284" r:id="rId5"/>
    <p:sldId id="279" r:id="rId6"/>
    <p:sldId id="273" r:id="rId7"/>
    <p:sldId id="272" r:id="rId8"/>
    <p:sldId id="271" r:id="rId9"/>
    <p:sldId id="278" r:id="rId10"/>
    <p:sldId id="277" r:id="rId11"/>
    <p:sldId id="276" r:id="rId12"/>
    <p:sldId id="275" r:id="rId13"/>
    <p:sldId id="265" r:id="rId14"/>
    <p:sldId id="269" r:id="rId15"/>
    <p:sldId id="270" r:id="rId16"/>
    <p:sldId id="267" r:id="rId17"/>
    <p:sldId id="28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B5B45"/>
    <a:srgbClr val="435F8D"/>
    <a:srgbClr val="D459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0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471EB6-0F17-4F38-A5DB-CD6E155E3649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7AAC96-5106-4F53-8E21-6366ADEC84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535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2973E-7ADA-46E1-A05C-260275075608}" type="datetime1">
              <a:rPr lang="ru-RU" smtClean="0"/>
              <a:pPr/>
              <a:t>03.05.2022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8DA66-B59A-4281-9B61-19796DB0BAE1}" type="datetime1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2C6BD-BA26-4485-9C77-33C89A63F96F}" type="datetime1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60E0-57E6-46B9-BC86-5B9F32DF6F2C}" type="datetime1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E8A83-6543-44B0-9074-B958357B053C}" type="datetime1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9B338-AD80-460E-B47D-23FFA422839F}" type="datetime1">
              <a:rPr lang="ru-RU" smtClean="0"/>
              <a:pPr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FADEC-9D20-488E-8DB8-1A9643195177}" type="datetime1">
              <a:rPr lang="ru-RU" smtClean="0"/>
              <a:pPr/>
              <a:t>03.05.2022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B058F-0B2B-47CC-93D3-7509840B2819}" type="datetime1">
              <a:rPr lang="ru-RU" smtClean="0"/>
              <a:pPr/>
              <a:t>03.05.2022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3C6E-1D8B-43E1-856B-26DA5D62CEDF}" type="datetime1">
              <a:rPr lang="ru-RU" smtClean="0"/>
              <a:pPr/>
              <a:t>03.05.2022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AD94C-2103-4715-9552-7BF6FB37B453}" type="datetime1">
              <a:rPr lang="ru-RU" smtClean="0"/>
              <a:pPr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F7948-6E98-4300-80A9-8307C24CFE49}" type="datetime1">
              <a:rPr lang="ru-RU" smtClean="0"/>
              <a:pPr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42476FA-3143-4A48-AE2A-FC463623BEDE}" type="datetime1">
              <a:rPr lang="ru-RU" smtClean="0"/>
              <a:pPr/>
              <a:t>03.05.2022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7042" name="Picture 2" descr="http://pedsovet.su/_ld/265/091777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pic>
        <p:nvPicPr>
          <p:cNvPr id="101380" name="Picture 4" descr="http://jcgrafika.com/designs/ppt/ppt_a_107_smal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785786" y="1857364"/>
            <a:ext cx="728667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КАК СТАТЬ ДЛЯ </a:t>
            </a:r>
          </a:p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РЕБЁНКА </a:t>
            </a:r>
            <a:r>
              <a:rPr lang="ru-RU" sz="6600" b="1" dirty="0" smtClean="0">
                <a:solidFill>
                  <a:srgbClr val="C00000"/>
                </a:solidFill>
              </a:rPr>
              <a:t>АВТОРИТЕТОМ</a:t>
            </a:r>
            <a:endParaRPr lang="ru-RU" sz="6600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139952" y="5661247"/>
            <a:ext cx="48577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МАДОУ «Детский сад «Радуга»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Давиденко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Елена Борисовна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57422" y="571480"/>
            <a:ext cx="62865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РОДИТЕЛЬСКОЕ СОБРАНИЕ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>
          <a:xfrm rot="10800000" flipV="1">
            <a:off x="0" y="6429396"/>
            <a:ext cx="500034" cy="428604"/>
          </a:xfrm>
        </p:spPr>
        <p:txBody>
          <a:bodyPr/>
          <a:lstStyle/>
          <a:p>
            <a:r>
              <a:rPr lang="ru-RU" sz="2000" dirty="0" smtClean="0">
                <a:solidFill>
                  <a:srgbClr val="C00000"/>
                </a:solidFill>
              </a:rPr>
              <a:t>1</a:t>
            </a:r>
            <a:endParaRPr lang="ru-RU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7042" name="Picture 2" descr="http://pedsovet.su/_ld/265/091777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pic>
        <p:nvPicPr>
          <p:cNvPr id="101380" name="Picture 4" descr="http://jcgrafika.com/designs/ppt/ppt_a_107_smal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714612" y="428604"/>
            <a:ext cx="53578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Авторитет подкупа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1214422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rgbClr val="8B5B45"/>
                </a:solidFill>
              </a:rPr>
              <a:t>Хорошее поведение ребенка покупается</a:t>
            </a:r>
          </a:p>
        </p:txBody>
      </p:sp>
      <p:pic>
        <p:nvPicPr>
          <p:cNvPr id="119810" name="Picture 2" descr="http://pandia.ru/text/79/340/images/image003_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2000240"/>
            <a:ext cx="4857784" cy="4214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5643570" y="2690336"/>
            <a:ext cx="3071834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 smtClean="0"/>
              <a:t> </a:t>
            </a:r>
            <a:r>
              <a:rPr lang="ru-RU" sz="3200" b="1" i="1" dirty="0" smtClean="0">
                <a:solidFill>
                  <a:srgbClr val="C00000"/>
                </a:solidFill>
              </a:rPr>
              <a:t>Результат:</a:t>
            </a:r>
          </a:p>
          <a:p>
            <a:pPr algn="ctr">
              <a:defRPr/>
            </a:pPr>
            <a:endParaRPr lang="ru-RU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ru-RU" sz="2400" b="1" dirty="0" smtClean="0">
                <a:solidFill>
                  <a:srgbClr val="7030A0"/>
                </a:solidFill>
              </a:rPr>
              <a:t>Дети, исходя из личной выгоды, лавируют, приспосабливаются к ситуации.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>
          <a:xfrm>
            <a:off x="0" y="6416675"/>
            <a:ext cx="500034" cy="365125"/>
          </a:xfrm>
        </p:spPr>
        <p:txBody>
          <a:bodyPr/>
          <a:lstStyle/>
          <a:p>
            <a:r>
              <a:rPr lang="ru-RU" sz="2000" dirty="0" smtClean="0">
                <a:solidFill>
                  <a:srgbClr val="C00000"/>
                </a:solidFill>
              </a:rPr>
              <a:t>10</a:t>
            </a:r>
            <a:endParaRPr lang="ru-RU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7042" name="Picture 2" descr="http://pedsovet.su/_ld/265/091777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pic>
        <p:nvPicPr>
          <p:cNvPr id="101380" name="Picture 4" descr="http://jcgrafika.com/designs/ppt/ppt_a_107_smal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928794" y="357166"/>
            <a:ext cx="592935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Авторитет подавления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1000109"/>
            <a:ext cx="78581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rgbClr val="8B5B45"/>
                </a:solidFill>
              </a:rPr>
              <a:t>Родители прибегают к физическим  методам воздействия.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1643050"/>
            <a:ext cx="3071834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i="1" dirty="0" smtClean="0">
                <a:solidFill>
                  <a:srgbClr val="C00000"/>
                </a:solidFill>
              </a:rPr>
              <a:t> Результат:</a:t>
            </a:r>
          </a:p>
          <a:p>
            <a:pPr algn="ctr">
              <a:defRPr/>
            </a:pPr>
            <a:r>
              <a:rPr lang="ru-RU" sz="2400" b="1" dirty="0" smtClean="0">
                <a:solidFill>
                  <a:srgbClr val="7030A0"/>
                </a:solidFill>
              </a:rPr>
              <a:t>Ребенок вырастает безвольным, забитым, запуганным или, наоборот, действует по своей прихоти, по своему произволу, унижая достоинство других, мстящим за подавленное детство.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120834" name="Picture 2" descr="https://vyborg-psyschool.ru/wp-content/uploads/2016/03/nakazat-nelzia-pomilovat.jpg"/>
          <p:cNvPicPr>
            <a:picLocks noChangeAspect="1" noChangeArrowheads="1"/>
          </p:cNvPicPr>
          <p:nvPr/>
        </p:nvPicPr>
        <p:blipFill>
          <a:blip r:embed="rId4"/>
          <a:srcRect l="3307" t="3780" r="5197" b="3150"/>
          <a:stretch>
            <a:fillRect/>
          </a:stretch>
        </p:blipFill>
        <p:spPr bwMode="auto">
          <a:xfrm>
            <a:off x="3395861" y="2371106"/>
            <a:ext cx="5248105" cy="39154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>
          <a:xfrm>
            <a:off x="0" y="6416675"/>
            <a:ext cx="500034" cy="365125"/>
          </a:xfrm>
        </p:spPr>
        <p:txBody>
          <a:bodyPr/>
          <a:lstStyle/>
          <a:p>
            <a:r>
              <a:rPr lang="ru-RU" sz="2000" dirty="0" smtClean="0">
                <a:solidFill>
                  <a:srgbClr val="C00000"/>
                </a:solidFill>
              </a:rPr>
              <a:t>11</a:t>
            </a:r>
            <a:endParaRPr lang="ru-RU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7042" name="Picture 2" descr="http://pedsovet.su/_ld/265/091777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pic>
        <p:nvPicPr>
          <p:cNvPr id="101380" name="Picture 4" descr="http://jcgrafika.com/designs/ppt/ppt_a_107_smal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571736" y="500042"/>
            <a:ext cx="50006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Авторитет педантизма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1071546"/>
            <a:ext cx="84296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rgbClr val="8B5B45"/>
                </a:solidFill>
              </a:rPr>
              <a:t>Родители отдают приказы и требуют точного их исполнения. Пытаются продемонстрировать власть над ребенком.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929190" y="2143116"/>
            <a:ext cx="3857652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ru-RU" sz="3200" b="1" i="1" dirty="0" smtClean="0">
                <a:solidFill>
                  <a:srgbClr val="C00000"/>
                </a:solidFill>
              </a:rPr>
              <a:t>Результат: </a:t>
            </a:r>
          </a:p>
          <a:p>
            <a:pPr algn="ctr">
              <a:defRPr/>
            </a:pPr>
            <a:r>
              <a:rPr lang="ru-RU" sz="2400" b="1" dirty="0" smtClean="0">
                <a:solidFill>
                  <a:srgbClr val="435F8D"/>
                </a:solidFill>
              </a:rPr>
              <a:t>  </a:t>
            </a:r>
            <a:r>
              <a:rPr lang="ru-RU" sz="2400" b="1" dirty="0" smtClean="0">
                <a:solidFill>
                  <a:srgbClr val="7030A0"/>
                </a:solidFill>
              </a:rPr>
              <a:t>Дети страдают от своей несамостоятельности, становятся «забитыми». Порой сопротивляются требованиям взрослых и тогда возникает конфликт, что приводит </a:t>
            </a:r>
            <a:r>
              <a:rPr lang="ru-RU" sz="2400" b="1" smtClean="0">
                <a:solidFill>
                  <a:srgbClr val="7030A0"/>
                </a:solidFill>
              </a:rPr>
              <a:t>к воздействию </a:t>
            </a:r>
            <a:r>
              <a:rPr lang="ru-RU" sz="2400" b="1" dirty="0" smtClean="0">
                <a:solidFill>
                  <a:srgbClr val="7030A0"/>
                </a:solidFill>
              </a:rPr>
              <a:t>некоторых нежелательных факторов.</a:t>
            </a:r>
          </a:p>
        </p:txBody>
      </p:sp>
      <p:pic>
        <p:nvPicPr>
          <p:cNvPr id="121858" name="Picture 2" descr="http://propapu.ru/wp-content/uploads/%D0%BE%D1%82%D0%B5%D1%86-%D0%BA%D1%80%D0%B8%D1%87%D0%B8%D1%82-%D0%BD%D0%B0-%D0%B4%D0%BE%D1%87%D1%8C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3568" y="2143116"/>
            <a:ext cx="3888432" cy="4214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>
          <a:xfrm>
            <a:off x="0" y="6416675"/>
            <a:ext cx="500034" cy="365125"/>
          </a:xfrm>
        </p:spPr>
        <p:txBody>
          <a:bodyPr/>
          <a:lstStyle/>
          <a:p>
            <a:r>
              <a:rPr lang="ru-RU" sz="2000" dirty="0" smtClean="0">
                <a:solidFill>
                  <a:srgbClr val="C00000"/>
                </a:solidFill>
              </a:rPr>
              <a:t>12</a:t>
            </a:r>
            <a:endParaRPr lang="ru-RU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7042" name="Picture 2" descr="http://pedsovet.su/_ld/265/091777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pic>
        <p:nvPicPr>
          <p:cNvPr id="101380" name="Picture 4" descr="http://jcgrafika.com/designs/ppt/ppt_a_107_smal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4429124" y="2143116"/>
            <a:ext cx="42862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8B5B45"/>
              </a:solidFill>
              <a:ea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8B5B45"/>
              </a:solidFill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500166" y="571481"/>
            <a:ext cx="6572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435F8D"/>
                </a:solidFill>
              </a:rPr>
              <a:t>. </a:t>
            </a:r>
            <a:endParaRPr lang="ru-RU" dirty="0">
              <a:solidFill>
                <a:srgbClr val="435F8D"/>
              </a:solidFill>
            </a:endParaRPr>
          </a:p>
        </p:txBody>
      </p:sp>
      <p:pic>
        <p:nvPicPr>
          <p:cNvPr id="114691" name="Picture 3" descr="http://anna-kulik.ru/wp-content/uploads/2014/03/2aPUrUOHaqE-1024x102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1142984"/>
            <a:ext cx="6286544" cy="5286411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1071538" y="428605"/>
            <a:ext cx="735811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Авторитет родителей — это баланс между любовью к детям и ограничениями</a:t>
            </a:r>
            <a:endParaRPr lang="ru-RU" sz="32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214942" y="2428868"/>
            <a:ext cx="37147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7030A0"/>
                </a:solidFill>
                <a:ea typeface="Times New Roman" pitchFamily="18" charset="0"/>
                <a:cs typeface="Arial" pitchFamily="34" charset="0"/>
              </a:rPr>
              <a:t>Воспитание ребенка это очень сложный и нервный процесс. Если ребенок не будет видеть в вас авторитет, он взбунтуется против вас.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7030A0"/>
              </a:solidFill>
              <a:ea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7030A0"/>
                </a:solidFill>
                <a:ea typeface="Times New Roman" pitchFamily="18" charset="0"/>
                <a:cs typeface="Arial" pitchFamily="34" charset="0"/>
              </a:rPr>
              <a:t> </a:t>
            </a:r>
            <a:r>
              <a:rPr lang="ru-RU" sz="2400" b="1" i="1" u="sng" dirty="0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Поэтому играем по правилам:</a:t>
            </a:r>
            <a:endParaRPr lang="ru-RU" sz="2400" b="1" i="1" u="sng" dirty="0" smtClean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2"/>
            <a:endParaRPr lang="ru-RU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>
          <a:xfrm>
            <a:off x="0" y="6416675"/>
            <a:ext cx="500034" cy="365125"/>
          </a:xfrm>
        </p:spPr>
        <p:txBody>
          <a:bodyPr/>
          <a:lstStyle/>
          <a:p>
            <a:r>
              <a:rPr lang="ru-RU" sz="2000" dirty="0" smtClean="0">
                <a:solidFill>
                  <a:srgbClr val="C00000"/>
                </a:solidFill>
              </a:rPr>
              <a:t>13</a:t>
            </a:r>
            <a:endParaRPr lang="ru-RU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7042" name="Picture 2" descr="http://pedsovet.su/_ld/265/091777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pic>
        <p:nvPicPr>
          <p:cNvPr id="101380" name="Picture 4" descr="http://jcgrafika.com/designs/ppt/ppt_a_107_smal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0595" name="Rectangle 3"/>
          <p:cNvSpPr>
            <a:spLocks noChangeArrowheads="1"/>
          </p:cNvSpPr>
          <p:nvPr/>
        </p:nvSpPr>
        <p:spPr bwMode="auto">
          <a:xfrm>
            <a:off x="1142976" y="357166"/>
            <a:ext cx="764386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C00000"/>
                </a:solidFill>
              </a:rPr>
              <a:t>12 принципов воспитания своих детей, чтобы стать и быть для них авторитетом.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cs typeface="Arial" pitchFamily="34" charset="0"/>
            </a:endParaRPr>
          </a:p>
        </p:txBody>
      </p:sp>
      <p:sp>
        <p:nvSpPr>
          <p:cNvPr id="110596" name="Rectangle 4"/>
          <p:cNvSpPr>
            <a:spLocks noChangeArrowheads="1"/>
          </p:cNvSpPr>
          <p:nvPr/>
        </p:nvSpPr>
        <p:spPr bwMode="auto">
          <a:xfrm>
            <a:off x="571472" y="1571612"/>
            <a:ext cx="821537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1.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8B5B45"/>
                </a:solidFill>
                <a:effectLst/>
                <a:ea typeface="Times New Roman" pitchFamily="18" charset="0"/>
                <a:cs typeface="Times New Roman" pitchFamily="18" charset="0"/>
              </a:rPr>
              <a:t> Самое главное для ребенка , когда его уважают. Старайтесь слышать своего малыша, даже когда это трудно. Выслушайте его мнение до конца, взвесьте все и обдумайте свое решение;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8B5B45"/>
              </a:solidFill>
              <a:effectLst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2.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8B5B45"/>
                </a:solidFill>
                <a:effectLst/>
                <a:ea typeface="Times New Roman" pitchFamily="18" charset="0"/>
                <a:cs typeface="Times New Roman" pitchFamily="18" charset="0"/>
              </a:rPr>
              <a:t> Обязательно говорите с ребенком о том, что вы его уважаете и он должен отвечать вам взаимностью;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8B5B45"/>
              </a:solidFill>
              <a:effectLst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3.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8B5B45"/>
                </a:solidFill>
                <a:effectLst/>
                <a:ea typeface="Times New Roman" pitchFamily="18" charset="0"/>
                <a:cs typeface="Times New Roman" pitchFamily="18" charset="0"/>
              </a:rPr>
              <a:t> Правила существуют для всех. Принимайте их на семейном совете и соблюдайте всей семьей;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8B5B45"/>
              </a:solidFill>
              <a:effectLst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4.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8B5B45"/>
                </a:solidFill>
                <a:effectLst/>
                <a:ea typeface="Times New Roman" pitchFamily="18" charset="0"/>
                <a:cs typeface="Times New Roman" pitchFamily="18" charset="0"/>
              </a:rPr>
              <a:t> У каждого свои обязанности, которые мы помним, чтим и исполняем;</a:t>
            </a: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400" b="1" dirty="0" smtClean="0">
                <a:solidFill>
                  <a:srgbClr val="C00000"/>
                </a:solidFill>
                <a:cs typeface="Times New Roman" pitchFamily="18" charset="0"/>
              </a:rPr>
              <a:t>5. </a:t>
            </a:r>
            <a:r>
              <a:rPr lang="ru-RU" sz="2400" dirty="0" smtClean="0">
                <a:solidFill>
                  <a:srgbClr val="8B5B45"/>
                </a:solidFill>
              </a:rPr>
              <a:t>Все свободное время проводим вместе с семьей. Делитесь впечатлениями от проведенного времени. Это очень сближает;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8B5B45"/>
              </a:solidFill>
              <a:effectLst/>
              <a:cs typeface="Arial" pitchFamily="34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>
          <a:xfrm>
            <a:off x="0" y="6416675"/>
            <a:ext cx="500034" cy="365125"/>
          </a:xfrm>
        </p:spPr>
        <p:txBody>
          <a:bodyPr/>
          <a:lstStyle/>
          <a:p>
            <a:r>
              <a:rPr lang="ru-RU" sz="2000" dirty="0" smtClean="0">
                <a:solidFill>
                  <a:srgbClr val="C00000"/>
                </a:solidFill>
              </a:rPr>
              <a:t>14</a:t>
            </a:r>
            <a:endParaRPr lang="ru-RU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05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05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05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05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05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05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05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05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05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05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05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05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05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05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05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7042" name="Picture 2" descr="http://pedsovet.su/_ld/265/091777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pic>
        <p:nvPicPr>
          <p:cNvPr id="101380" name="Picture 4" descr="http://jcgrafika.com/designs/ppt/ppt_a_107_smal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9569" name="Rectangle 1"/>
          <p:cNvSpPr>
            <a:spLocks noChangeArrowheads="1"/>
          </p:cNvSpPr>
          <p:nvPr/>
        </p:nvSpPr>
        <p:spPr bwMode="auto">
          <a:xfrm>
            <a:off x="500034" y="214290"/>
            <a:ext cx="828680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8B5B45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b="1" dirty="0" smtClean="0">
                <a:solidFill>
                  <a:srgbClr val="C00000"/>
                </a:solidFill>
              </a:rPr>
              <a:t>6. </a:t>
            </a:r>
            <a:r>
              <a:rPr lang="ru-RU" sz="2400" dirty="0" smtClean="0">
                <a:solidFill>
                  <a:srgbClr val="8B5B45"/>
                </a:solidFill>
              </a:rPr>
              <a:t> </a:t>
            </a:r>
            <a:r>
              <a:rPr lang="ru-RU" sz="2400" dirty="0" smtClean="0">
                <a:solidFill>
                  <a:srgbClr val="8B5B45"/>
                </a:solidFill>
                <a:cs typeface="Times New Roman" pitchFamily="18" charset="0"/>
              </a:rPr>
              <a:t> Держим дистанцию – у каждого члена семьи должно быть личное пространство;</a:t>
            </a:r>
            <a:endParaRPr lang="ru-RU" sz="2400" dirty="0" smtClean="0">
              <a:solidFill>
                <a:srgbClr val="8B5B45"/>
              </a:solidFill>
            </a:endParaRPr>
          </a:p>
          <a:p>
            <a:pPr lvl="0"/>
            <a:r>
              <a:rPr lang="ru-RU" sz="2400" b="1" dirty="0" smtClean="0">
                <a:solidFill>
                  <a:srgbClr val="C00000"/>
                </a:solidFill>
              </a:rPr>
              <a:t> 7. </a:t>
            </a:r>
            <a:r>
              <a:rPr lang="ru-RU" sz="2400" dirty="0" smtClean="0">
                <a:solidFill>
                  <a:srgbClr val="8B5B45"/>
                </a:solidFill>
              </a:rPr>
              <a:t>Растем интеллектуально в глазах ребенка. Если чего-то не знаете, необходимо подчитать;</a:t>
            </a:r>
          </a:p>
          <a:p>
            <a:pPr lvl="0"/>
            <a:r>
              <a:rPr lang="ru-RU" sz="2400" b="1" dirty="0" smtClean="0">
                <a:solidFill>
                  <a:srgbClr val="C00000"/>
                </a:solidFill>
              </a:rPr>
              <a:t>8. </a:t>
            </a:r>
            <a:r>
              <a:rPr lang="ru-RU" sz="2400" dirty="0" smtClean="0">
                <a:solidFill>
                  <a:srgbClr val="8B5B45"/>
                </a:solidFill>
              </a:rPr>
              <a:t> Делимся самым откровенным, доверяем друг другу тайны;</a:t>
            </a:r>
          </a:p>
          <a:p>
            <a:pPr lvl="0"/>
            <a:r>
              <a:rPr lang="ru-RU" sz="2400" b="1" dirty="0" smtClean="0">
                <a:solidFill>
                  <a:srgbClr val="C00000"/>
                </a:solidFill>
              </a:rPr>
              <a:t>9. </a:t>
            </a:r>
            <a:r>
              <a:rPr lang="ru-RU" sz="2400" dirty="0" smtClean="0">
                <a:solidFill>
                  <a:srgbClr val="8B5B45"/>
                </a:solidFill>
              </a:rPr>
              <a:t>Хвалим свои заслуги и заслуги ребенка. Это поможет понять значимость поступков каждого члена семьи; </a:t>
            </a:r>
          </a:p>
          <a:p>
            <a:pPr lvl="0"/>
            <a:r>
              <a:rPr lang="ru-RU" sz="2400" b="1" dirty="0" smtClean="0">
                <a:solidFill>
                  <a:srgbClr val="C00000"/>
                </a:solidFill>
              </a:rPr>
              <a:t>10. </a:t>
            </a:r>
            <a:r>
              <a:rPr lang="ru-RU" sz="2400" dirty="0" smtClean="0">
                <a:solidFill>
                  <a:srgbClr val="8B5B45"/>
                </a:solidFill>
              </a:rPr>
              <a:t>Самое важное выполнять свои обещания, если, конечно хотите доверия;</a:t>
            </a:r>
          </a:p>
          <a:p>
            <a:pPr lvl="0"/>
            <a:r>
              <a:rPr lang="ru-RU" sz="2400" b="1" dirty="0" smtClean="0">
                <a:solidFill>
                  <a:srgbClr val="C00000"/>
                </a:solidFill>
              </a:rPr>
              <a:t>11. </a:t>
            </a:r>
            <a:r>
              <a:rPr lang="ru-RU" sz="2400" dirty="0" smtClean="0">
                <a:solidFill>
                  <a:srgbClr val="8B5B45"/>
                </a:solidFill>
              </a:rPr>
              <a:t>Стараемся решать проблемы мирным путем, находить золотую середину;</a:t>
            </a:r>
          </a:p>
          <a:p>
            <a:pPr lvl="0"/>
            <a:r>
              <a:rPr lang="ru-RU" sz="2400" b="1" dirty="0" smtClean="0">
                <a:solidFill>
                  <a:srgbClr val="C00000"/>
                </a:solidFill>
              </a:rPr>
              <a:t>12. </a:t>
            </a:r>
            <a:r>
              <a:rPr lang="ru-RU" sz="2400" dirty="0" smtClean="0">
                <a:solidFill>
                  <a:srgbClr val="8B5B45"/>
                </a:solidFill>
              </a:rPr>
              <a:t>Соблюдаем наказание. Это конечно зависит от возраста ребенка, но если он наказан, то наказание необходимо выполнять до конца.</a:t>
            </a:r>
            <a:endParaRPr lang="ru-RU" sz="2400" dirty="0">
              <a:solidFill>
                <a:srgbClr val="8B5B45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0" y="6416675"/>
            <a:ext cx="571472" cy="365125"/>
          </a:xfrm>
        </p:spPr>
        <p:txBody>
          <a:bodyPr/>
          <a:lstStyle/>
          <a:p>
            <a:r>
              <a:rPr lang="ru-RU" sz="2000" dirty="0" smtClean="0">
                <a:solidFill>
                  <a:srgbClr val="C00000"/>
                </a:solidFill>
              </a:rPr>
              <a:t>15</a:t>
            </a:r>
            <a:endParaRPr lang="ru-RU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95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95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95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95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95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95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95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95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95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95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95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95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95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95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95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95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95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95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95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95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95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7042" name="Picture 2" descr="http://pedsovet.su/_ld/265/091777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pic>
        <p:nvPicPr>
          <p:cNvPr id="101380" name="Picture 4" descr="http://jcgrafika.com/designs/ppt/ppt_a_107_smal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14348" y="428604"/>
            <a:ext cx="7858180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u="sng" dirty="0" smtClean="0">
                <a:solidFill>
                  <a:srgbClr val="C00000"/>
                </a:solidFill>
              </a:rPr>
              <a:t>Родители помните!</a:t>
            </a:r>
          </a:p>
          <a:p>
            <a:pPr algn="ctr"/>
            <a:endParaRPr lang="ru-RU" sz="2800" b="1" u="sng" dirty="0" smtClean="0">
              <a:solidFill>
                <a:srgbClr val="C00000"/>
              </a:solidFill>
            </a:endParaRPr>
          </a:p>
          <a:p>
            <a:pPr algn="ctr"/>
            <a:r>
              <a:rPr lang="ru-RU" sz="3200" b="1" i="1" dirty="0" smtClean="0">
                <a:solidFill>
                  <a:srgbClr val="8B5B45"/>
                </a:solidFill>
              </a:rPr>
              <a:t>Ребенок не должен вас уважать только за то, что вы его родили, уважение надо заслужить. Если вы ведете честную, порядочную и насыщенную жизнь, то ребенок будет переносить все самое прекрасное потом в свою семью. Можно сказать, что воспитание ребенка зависит от образа жизни его родителей. Ведите такой образ жизни, какой бы вы хотели видеть у своего ребенка.</a:t>
            </a:r>
          </a:p>
          <a:p>
            <a:endParaRPr lang="ru-RU" sz="3200" dirty="0">
              <a:solidFill>
                <a:srgbClr val="8B5B45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>
          <a:xfrm>
            <a:off x="0" y="6416675"/>
            <a:ext cx="571472" cy="365125"/>
          </a:xfrm>
        </p:spPr>
        <p:txBody>
          <a:bodyPr/>
          <a:lstStyle/>
          <a:p>
            <a:r>
              <a:rPr lang="ru-RU" sz="2000" dirty="0" smtClean="0">
                <a:solidFill>
                  <a:srgbClr val="C00000"/>
                </a:solidFill>
              </a:rPr>
              <a:t>16</a:t>
            </a:r>
            <a:endParaRPr lang="ru-RU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7042" name="Picture 2" descr="http://pedsovet.su/_ld/265/091777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pic>
        <p:nvPicPr>
          <p:cNvPr id="101380" name="Picture 4" descr="http://jcgrafika.com/designs/ppt/ppt_a_107_smal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14282" y="1428736"/>
            <a:ext cx="835824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i="1" dirty="0" smtClean="0">
                <a:solidFill>
                  <a:srgbClr val="7030A0"/>
                </a:solidFill>
              </a:rPr>
              <a:t>Спасибо за внимание   и успехов в воспитании детей!</a:t>
            </a:r>
            <a:endParaRPr lang="ru-RU" sz="6600" b="1" i="1" dirty="0">
              <a:solidFill>
                <a:srgbClr val="7030A0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>
          <a:xfrm>
            <a:off x="0" y="6416675"/>
            <a:ext cx="571472" cy="365125"/>
          </a:xfrm>
        </p:spPr>
        <p:txBody>
          <a:bodyPr/>
          <a:lstStyle/>
          <a:p>
            <a:r>
              <a:rPr lang="ru-RU" sz="2000" dirty="0" smtClean="0">
                <a:solidFill>
                  <a:srgbClr val="C00000"/>
                </a:solidFill>
              </a:rPr>
              <a:t>17</a:t>
            </a:r>
            <a:endParaRPr lang="ru-RU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7042" name="Picture 2" descr="http://pedsovet.su/_ld/265/091777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pic>
        <p:nvPicPr>
          <p:cNvPr id="101380" name="Picture 4" descr="http://jcgrafika.com/designs/ppt/ppt_a_107_smal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714348" y="500042"/>
            <a:ext cx="7929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747911" y="3244334"/>
            <a:ext cx="36481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1472" y="4929198"/>
            <a:ext cx="8286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14348" y="928670"/>
            <a:ext cx="80010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7030A0"/>
                </a:solidFill>
              </a:rPr>
              <a:t>Наши дети – это наша старость. Правильное воспитание – это наша счастливая старость,</a:t>
            </a:r>
          </a:p>
          <a:p>
            <a:pPr algn="ctr"/>
            <a:r>
              <a:rPr lang="ru-RU" sz="3200" b="1" i="1" dirty="0" smtClean="0">
                <a:solidFill>
                  <a:srgbClr val="7030A0"/>
                </a:solidFill>
              </a:rPr>
              <a:t> плохое воспитание –  это наше будущее горе. </a:t>
            </a:r>
          </a:p>
          <a:p>
            <a:pPr algn="ctr"/>
            <a:r>
              <a:rPr lang="ru-RU" sz="3200" b="1" i="1" dirty="0" smtClean="0">
                <a:solidFill>
                  <a:srgbClr val="7030A0"/>
                </a:solidFill>
              </a:rPr>
              <a:t>Это наши слёзы, это наша вина перед другими людьми, перед всей страной…</a:t>
            </a:r>
          </a:p>
          <a:p>
            <a:endParaRPr lang="ru-RU" sz="3200" b="1" i="1" dirty="0" smtClean="0">
              <a:solidFill>
                <a:srgbClr val="7030A0"/>
              </a:solidFill>
            </a:endParaRPr>
          </a:p>
          <a:p>
            <a:r>
              <a:rPr lang="ru-RU" sz="3200" b="1" i="1" dirty="0" smtClean="0">
                <a:solidFill>
                  <a:srgbClr val="7030A0"/>
                </a:solidFill>
              </a:rPr>
              <a:t>                                         А.С Макаренко</a:t>
            </a:r>
            <a:endParaRPr lang="ru-RU" sz="320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>
          <a:xfrm>
            <a:off x="0" y="6416675"/>
            <a:ext cx="500034" cy="365125"/>
          </a:xfrm>
        </p:spPr>
        <p:txBody>
          <a:bodyPr/>
          <a:lstStyle/>
          <a:p>
            <a:r>
              <a:rPr lang="ru-RU" sz="2000" dirty="0" smtClean="0">
                <a:solidFill>
                  <a:srgbClr val="C00000"/>
                </a:solidFill>
              </a:rPr>
              <a:t>2</a:t>
            </a:r>
            <a:endParaRPr lang="ru-RU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7042" name="Picture 2" descr="http://pedsovet.su/_ld/265/091777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pic>
        <p:nvPicPr>
          <p:cNvPr id="101380" name="Picture 4" descr="http://jcgrafika.com/designs/ppt/ppt_a_107_smal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714348" y="428604"/>
            <a:ext cx="7929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747911" y="3244334"/>
            <a:ext cx="36481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28662" y="1071546"/>
            <a:ext cx="692948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8B5B45"/>
                </a:solidFill>
              </a:rPr>
              <a:t> </a:t>
            </a:r>
            <a:r>
              <a:rPr lang="ru-RU" sz="3200" b="1" i="1" dirty="0" smtClean="0">
                <a:solidFill>
                  <a:srgbClr val="8B5B45"/>
                </a:solidFill>
              </a:rPr>
              <a:t>По мнению выдающегося русского учёного-языковеда </a:t>
            </a:r>
          </a:p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Сергея Ивановича Ожегова, </a:t>
            </a:r>
            <a:r>
              <a:rPr lang="ru-RU" sz="3200" b="1" i="1" u="sng" dirty="0" smtClean="0">
                <a:solidFill>
                  <a:srgbClr val="8B5B45"/>
                </a:solidFill>
              </a:rPr>
              <a:t>авторитет</a:t>
            </a:r>
            <a:r>
              <a:rPr lang="ru-RU" sz="3200" b="1" i="1" dirty="0" smtClean="0">
                <a:solidFill>
                  <a:srgbClr val="8B5B45"/>
                </a:solidFill>
              </a:rPr>
              <a:t> – это общепризнанное значение, влияние.</a:t>
            </a:r>
          </a:p>
          <a:p>
            <a:pPr algn="ctr"/>
            <a:r>
              <a:rPr lang="ru-RU" sz="3200" b="1" i="1" dirty="0" smtClean="0">
                <a:solidFill>
                  <a:srgbClr val="8B5B45"/>
                </a:solidFill>
              </a:rPr>
              <a:t> </a:t>
            </a:r>
            <a:r>
              <a:rPr lang="ru-RU" sz="3200" b="1" i="1" u="sng" dirty="0" smtClean="0">
                <a:solidFill>
                  <a:srgbClr val="8B5B45"/>
                </a:solidFill>
              </a:rPr>
              <a:t>Авторитетный человек</a:t>
            </a:r>
            <a:r>
              <a:rPr lang="ru-RU" sz="3200" b="1" i="1" dirty="0" smtClean="0">
                <a:solidFill>
                  <a:srgbClr val="8B5B45"/>
                </a:solidFill>
              </a:rPr>
              <a:t> – это человек, заслуживающий безусловного доверия.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1"/>
          </p:nvPr>
        </p:nvSpPr>
        <p:spPr>
          <a:xfrm>
            <a:off x="0" y="6416675"/>
            <a:ext cx="428596" cy="365125"/>
          </a:xfrm>
        </p:spPr>
        <p:txBody>
          <a:bodyPr/>
          <a:lstStyle/>
          <a:p>
            <a:r>
              <a:rPr lang="ru-RU" sz="2000" dirty="0" smtClean="0">
                <a:solidFill>
                  <a:srgbClr val="C00000"/>
                </a:solidFill>
              </a:rPr>
              <a:t>3</a:t>
            </a:r>
            <a:endParaRPr lang="ru-RU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7042" name="Picture 2" descr="http://pedsovet.su/_ld/265/091777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pic>
        <p:nvPicPr>
          <p:cNvPr id="101380" name="Picture 4" descr="http://jcgrafika.com/designs/ppt/ppt_a_107_smal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714348" y="428604"/>
            <a:ext cx="7929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747911" y="3244334"/>
            <a:ext cx="36481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071538" y="428605"/>
            <a:ext cx="68580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Родители – самые значимые и любимые для ребёнка люди</a:t>
            </a:r>
          </a:p>
        </p:txBody>
      </p:sp>
      <p:pic>
        <p:nvPicPr>
          <p:cNvPr id="113668" name="Picture 4" descr="http://roditelstvo.perm.ru/upload/iblock/20e/20e1cd7e5fcfd147ac9dca5546bfa47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1600" y="1844823"/>
            <a:ext cx="7431292" cy="4267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>
          <a:xfrm>
            <a:off x="0" y="6416675"/>
            <a:ext cx="500034" cy="365125"/>
          </a:xfrm>
        </p:spPr>
        <p:txBody>
          <a:bodyPr/>
          <a:lstStyle/>
          <a:p>
            <a:r>
              <a:rPr lang="ru-RU" sz="2000" dirty="0" smtClean="0">
                <a:solidFill>
                  <a:srgbClr val="C00000"/>
                </a:solidFill>
              </a:rPr>
              <a:t>4</a:t>
            </a:r>
            <a:endParaRPr lang="ru-RU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7042" name="Picture 2" descr="http://pedsovet.su/_ld/265/091777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pic>
        <p:nvPicPr>
          <p:cNvPr id="101380" name="Picture 4" descr="http://jcgrafika.com/designs/ppt/ppt_a_107_smal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357158" y="-1071594"/>
            <a:ext cx="8429684" cy="754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rgbClr val="435F8D"/>
              </a:solidFill>
            </a:endParaRPr>
          </a:p>
          <a:p>
            <a:pPr algn="ctr"/>
            <a:endParaRPr lang="ru-RU" sz="2400" b="1" dirty="0" smtClean="0">
              <a:solidFill>
                <a:srgbClr val="435F8D"/>
              </a:solidFill>
            </a:endParaRPr>
          </a:p>
          <a:p>
            <a:pPr algn="ctr"/>
            <a:endParaRPr lang="ru-RU" sz="2400" b="1" dirty="0" smtClean="0">
              <a:solidFill>
                <a:srgbClr val="435F8D"/>
              </a:solidFill>
            </a:endParaRPr>
          </a:p>
          <a:p>
            <a:pPr algn="ctr"/>
            <a:endParaRPr lang="ru-RU" sz="2400" b="1" dirty="0" smtClean="0">
              <a:solidFill>
                <a:srgbClr val="435F8D"/>
              </a:solidFill>
            </a:endParaRPr>
          </a:p>
          <a:p>
            <a:pPr algn="ctr"/>
            <a:endParaRPr lang="ru-RU" sz="2800" b="1" dirty="0" smtClean="0">
              <a:solidFill>
                <a:srgbClr val="7030A0"/>
              </a:solidFill>
            </a:endParaRPr>
          </a:p>
          <a:p>
            <a:pPr algn="ctr"/>
            <a:r>
              <a:rPr lang="ru-RU" sz="3200" b="1" i="1" dirty="0" smtClean="0">
                <a:solidFill>
                  <a:srgbClr val="7030A0"/>
                </a:solidFill>
              </a:rPr>
              <a:t>Авторитет родителей непререкаем и абсолютен. Дети не в состоянии поставить психологический барьер  в отношениях с родителями. Поэтому многое из тех установок, которые они получают от своих родителей, в дальнейшем определяет их поведение, причём стереотипное , одинаковое в сходных жизненных ситуациях.</a:t>
            </a:r>
          </a:p>
          <a:p>
            <a:pPr algn="ctr"/>
            <a:endParaRPr lang="ru-RU" sz="2400" b="1" dirty="0" smtClean="0">
              <a:solidFill>
                <a:srgbClr val="435F8D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8B5B45"/>
                </a:solidFill>
              </a:rPr>
              <a:t>Однако, есть много видов ложного родительского авторитета:</a:t>
            </a:r>
            <a:endParaRPr lang="ru-RU" sz="2400" b="1" dirty="0">
              <a:solidFill>
                <a:srgbClr val="8B5B45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500042"/>
            <a:ext cx="81439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8B5B45"/>
                </a:solidFill>
              </a:rPr>
              <a:t> </a:t>
            </a:r>
          </a:p>
          <a:p>
            <a:pPr algn="ctr"/>
            <a:endParaRPr lang="ru-RU" sz="2000" dirty="0" smtClean="0">
              <a:solidFill>
                <a:srgbClr val="8B5B45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>
          <a:xfrm>
            <a:off x="0" y="6416675"/>
            <a:ext cx="428596" cy="365125"/>
          </a:xfrm>
        </p:spPr>
        <p:txBody>
          <a:bodyPr/>
          <a:lstStyle/>
          <a:p>
            <a:r>
              <a:rPr lang="ru-RU" sz="2000" dirty="0" smtClean="0">
                <a:solidFill>
                  <a:srgbClr val="C00000"/>
                </a:solidFill>
              </a:rPr>
              <a:t>5</a:t>
            </a:r>
            <a:endParaRPr lang="ru-RU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7042" name="Picture 2" descr="http://pedsovet.su/_ld/265/091777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pic>
        <p:nvPicPr>
          <p:cNvPr id="101380" name="Picture 4" descr="http://jcgrafika.com/designs/ppt/ppt_a_107_smal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357290" y="500042"/>
            <a:ext cx="75724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Авторитет демонстративной любви 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1357298"/>
            <a:ext cx="8001056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400" b="1" dirty="0" smtClean="0">
                <a:solidFill>
                  <a:srgbClr val="8B5B45"/>
                </a:solidFill>
              </a:rPr>
              <a:t>Показная демонстрация любви, </a:t>
            </a:r>
            <a:r>
              <a:rPr lang="ru-RU" sz="2400" b="1" dirty="0" err="1" smtClean="0">
                <a:solidFill>
                  <a:srgbClr val="8B5B45"/>
                </a:solidFill>
              </a:rPr>
              <a:t>заласкивание</a:t>
            </a:r>
            <a:r>
              <a:rPr lang="ru-RU" sz="2400" b="1" dirty="0" smtClean="0">
                <a:solidFill>
                  <a:srgbClr val="8B5B45"/>
                </a:solidFill>
              </a:rPr>
              <a:t> ребенка, выполнение его желаний в ответ на проявление нежности к родителям.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2214554"/>
            <a:ext cx="2500330" cy="363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3200" b="1" i="1" dirty="0" smtClean="0">
                <a:solidFill>
                  <a:srgbClr val="C00000"/>
                </a:solidFill>
              </a:rPr>
              <a:t>        Результат: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400" b="1" dirty="0" smtClean="0">
                <a:solidFill>
                  <a:srgbClr val="7030A0"/>
                </a:solidFill>
              </a:rPr>
              <a:t>В таких семьях вырастают циники, расчетливые дельцы, жестокие и агрессивные люди</a:t>
            </a:r>
          </a:p>
        </p:txBody>
      </p:sp>
      <p:pic>
        <p:nvPicPr>
          <p:cNvPr id="116740" name="Picture 4" descr="http://api.ning.com/files/aq07GQXjwH1gO9dJa8huWbBlHLpKgFy8Ulz1CzW7YRovz1jRE-6qK3vToezk*h43NHG3-a9iVJ49KalSahlA1do0KvrVm3z*/k1ym_2mWd4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2500306"/>
            <a:ext cx="5357850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>
          <a:xfrm>
            <a:off x="0" y="6416675"/>
            <a:ext cx="500034" cy="365125"/>
          </a:xfrm>
        </p:spPr>
        <p:txBody>
          <a:bodyPr/>
          <a:lstStyle/>
          <a:p>
            <a:r>
              <a:rPr lang="ru-RU" sz="2000" dirty="0" smtClean="0">
                <a:solidFill>
                  <a:srgbClr val="C00000"/>
                </a:solidFill>
              </a:rPr>
              <a:t>6</a:t>
            </a:r>
            <a:endParaRPr lang="ru-RU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7042" name="Picture 2" descr="http://pedsovet.su/_ld/265/091777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pic>
        <p:nvPicPr>
          <p:cNvPr id="101380" name="Picture 4" descr="http://jcgrafika.com/designs/ppt/ppt_a_107_smal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714348" y="428604"/>
            <a:ext cx="7929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5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357291" y="357166"/>
            <a:ext cx="74295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Авторитет родительского положения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214414" y="1000109"/>
            <a:ext cx="67866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rgbClr val="8B5B45"/>
                </a:solidFill>
              </a:rPr>
              <a:t>Демонстрация родителями своего высокого положения окружающим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71472" y="2285992"/>
            <a:ext cx="378621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i="1" dirty="0" smtClean="0">
                <a:solidFill>
                  <a:srgbClr val="C00000"/>
                </a:solidFill>
              </a:rPr>
              <a:t>Результат:</a:t>
            </a:r>
          </a:p>
          <a:p>
            <a:pPr algn="ctr">
              <a:defRPr/>
            </a:pPr>
            <a:r>
              <a:rPr lang="ru-RU" b="1" i="1" dirty="0" smtClean="0">
                <a:solidFill>
                  <a:schemeClr val="accent6"/>
                </a:solidFill>
              </a:rPr>
              <a:t>   </a:t>
            </a:r>
            <a:r>
              <a:rPr lang="ru-RU" sz="2400" b="1" dirty="0" smtClean="0">
                <a:solidFill>
                  <a:srgbClr val="7030A0"/>
                </a:solidFill>
              </a:rPr>
              <a:t>Дети начинают пользоваться заслугами родителей, становятся хвастливыми и высокомерными, а повзрослев, такие дети часто начинают стыдиться своих родителей</a:t>
            </a:r>
          </a:p>
          <a:p>
            <a:pPr algn="ctr">
              <a:defRPr/>
            </a:pPr>
            <a:endParaRPr lang="ru-RU" sz="2400" b="1" i="1" dirty="0" smtClean="0">
              <a:solidFill>
                <a:srgbClr val="435F8D"/>
              </a:solidFill>
            </a:endParaRPr>
          </a:p>
        </p:txBody>
      </p:sp>
      <p:pic>
        <p:nvPicPr>
          <p:cNvPr id="117762" name="Picture 2" descr="https://fs00.infourok.ru/images/doc/123/144291/img2.jpg"/>
          <p:cNvPicPr>
            <a:picLocks noChangeAspect="1" noChangeArrowheads="1"/>
          </p:cNvPicPr>
          <p:nvPr/>
        </p:nvPicPr>
        <p:blipFill>
          <a:blip r:embed="rId4"/>
          <a:srcRect l="17323" t="18373"/>
          <a:stretch>
            <a:fillRect/>
          </a:stretch>
        </p:blipFill>
        <p:spPr bwMode="auto">
          <a:xfrm>
            <a:off x="4067944" y="2211000"/>
            <a:ext cx="4647461" cy="4138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13" name="Нижний колонтитул 12"/>
          <p:cNvSpPr>
            <a:spLocks noGrp="1"/>
          </p:cNvSpPr>
          <p:nvPr>
            <p:ph type="ftr" sz="quarter" idx="11"/>
          </p:nvPr>
        </p:nvSpPr>
        <p:spPr>
          <a:xfrm>
            <a:off x="0" y="6416675"/>
            <a:ext cx="500034" cy="365125"/>
          </a:xfrm>
        </p:spPr>
        <p:txBody>
          <a:bodyPr/>
          <a:lstStyle/>
          <a:p>
            <a:r>
              <a:rPr lang="ru-RU" sz="2000" dirty="0" smtClean="0">
                <a:solidFill>
                  <a:srgbClr val="C00000"/>
                </a:solidFill>
              </a:rPr>
              <a:t>7</a:t>
            </a:r>
            <a:endParaRPr lang="ru-RU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7042" name="Picture 2" descr="http://pedsovet.su/_ld/265/091777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pic>
        <p:nvPicPr>
          <p:cNvPr id="101380" name="Picture 4" descr="http://jcgrafika.com/designs/ppt/ppt_a_107_smal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143240" y="357166"/>
            <a:ext cx="43577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Авторитет доброты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57290" y="1071547"/>
            <a:ext cx="67151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rgbClr val="8B5B45"/>
                </a:solidFill>
              </a:rPr>
              <a:t>Родители боятся конфликтов и уходят от них, принося себя в жертву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000760" y="2828836"/>
            <a:ext cx="2714644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 smtClean="0"/>
              <a:t> </a:t>
            </a:r>
            <a:r>
              <a:rPr lang="ru-RU" sz="3200" b="1" i="1" dirty="0" smtClean="0">
                <a:solidFill>
                  <a:srgbClr val="C00000"/>
                </a:solidFill>
              </a:rPr>
              <a:t>Результат:</a:t>
            </a:r>
          </a:p>
          <a:p>
            <a:pPr algn="ctr">
              <a:defRPr/>
            </a:pPr>
            <a:r>
              <a:rPr lang="ru-RU" sz="2400" b="1" dirty="0" smtClean="0">
                <a:solidFill>
                  <a:srgbClr val="435F8D"/>
                </a:solidFill>
              </a:rPr>
              <a:t>   </a:t>
            </a:r>
            <a:r>
              <a:rPr lang="ru-RU" sz="2400" b="1" dirty="0" smtClean="0">
                <a:solidFill>
                  <a:srgbClr val="7030A0"/>
                </a:solidFill>
              </a:rPr>
              <a:t>Дети в таких семьях капризы, </a:t>
            </a:r>
          </a:p>
          <a:p>
            <a:pPr algn="ctr">
              <a:defRPr/>
            </a:pPr>
            <a:r>
              <a:rPr lang="ru-RU" sz="2400" b="1" dirty="0" smtClean="0">
                <a:solidFill>
                  <a:srgbClr val="7030A0"/>
                </a:solidFill>
              </a:rPr>
              <a:t>требовательны, командуют </a:t>
            </a:r>
          </a:p>
          <a:p>
            <a:pPr algn="ctr">
              <a:defRPr/>
            </a:pPr>
            <a:r>
              <a:rPr lang="ru-RU" sz="2400" b="1" dirty="0" smtClean="0">
                <a:solidFill>
                  <a:srgbClr val="7030A0"/>
                </a:solidFill>
              </a:rPr>
              <a:t>родителями.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108546" name="Picture 2" descr="http://mtdata.ru/u3/photoA128/20345096692-0/original.jpg"/>
          <p:cNvPicPr>
            <a:picLocks noChangeAspect="1" noChangeArrowheads="1"/>
          </p:cNvPicPr>
          <p:nvPr/>
        </p:nvPicPr>
        <p:blipFill>
          <a:blip r:embed="rId4"/>
          <a:srcRect b="7980"/>
          <a:stretch>
            <a:fillRect/>
          </a:stretch>
        </p:blipFill>
        <p:spPr bwMode="auto">
          <a:xfrm>
            <a:off x="428596" y="2000240"/>
            <a:ext cx="5572164" cy="4286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>
          <a:xfrm>
            <a:off x="0" y="6416675"/>
            <a:ext cx="500034" cy="365125"/>
          </a:xfrm>
        </p:spPr>
        <p:txBody>
          <a:bodyPr/>
          <a:lstStyle/>
          <a:p>
            <a:r>
              <a:rPr lang="ru-RU" sz="2000" dirty="0" smtClean="0">
                <a:solidFill>
                  <a:srgbClr val="C00000"/>
                </a:solidFill>
              </a:rPr>
              <a:t>8</a:t>
            </a:r>
            <a:endParaRPr lang="ru-RU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7042" name="Picture 2" descr="http://pedsovet.su/_ld/265/091777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pic>
        <p:nvPicPr>
          <p:cNvPr id="101380" name="Picture 4" descr="http://jcgrafika.com/designs/ppt/ppt_a_107_smal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142976" y="500042"/>
            <a:ext cx="77867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            Авторитет назидания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14414" y="1071547"/>
            <a:ext cx="68580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rgbClr val="8B5B45"/>
                </a:solidFill>
              </a:rPr>
              <a:t>В таких семьях ребенка мучают наставлениями  и поучениями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2643182"/>
            <a:ext cx="321471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i="1" dirty="0" smtClean="0">
                <a:solidFill>
                  <a:srgbClr val="C00000"/>
                </a:solidFill>
              </a:rPr>
              <a:t>Результат:</a:t>
            </a:r>
          </a:p>
          <a:p>
            <a:pPr algn="ctr">
              <a:defRPr/>
            </a:pPr>
            <a:r>
              <a:rPr lang="ru-RU" sz="2400" dirty="0" smtClean="0">
                <a:solidFill>
                  <a:srgbClr val="7030A0"/>
                </a:solidFill>
              </a:rPr>
              <a:t>     </a:t>
            </a:r>
            <a:r>
              <a:rPr lang="ru-RU" sz="2400" b="1" dirty="0" smtClean="0">
                <a:solidFill>
                  <a:srgbClr val="7030A0"/>
                </a:solidFill>
              </a:rPr>
              <a:t>Дети озлобляются против нравоучений, привыкают к ним и перестают на них реагировать, отказываются слушать родителей.</a:t>
            </a:r>
          </a:p>
        </p:txBody>
      </p:sp>
      <p:pic>
        <p:nvPicPr>
          <p:cNvPr id="118786" name="Picture 2" descr="https://im0-tub-ru.yandex.net/i?id=6e161a43afe883807949e7aa02976680&amp;n=33&amp;h=215&amp;w=32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2000240"/>
            <a:ext cx="5072098" cy="4191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>
          <a:xfrm>
            <a:off x="0" y="6416675"/>
            <a:ext cx="428596" cy="365125"/>
          </a:xfrm>
        </p:spPr>
        <p:txBody>
          <a:bodyPr/>
          <a:lstStyle/>
          <a:p>
            <a:r>
              <a:rPr lang="ru-RU" sz="2000" dirty="0" smtClean="0">
                <a:solidFill>
                  <a:srgbClr val="C00000"/>
                </a:solidFill>
              </a:rPr>
              <a:t>9</a:t>
            </a:r>
            <a:endParaRPr lang="ru-RU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647</TotalTime>
  <Words>567</Words>
  <Application>Microsoft Office PowerPoint</Application>
  <PresentationFormat>Экран (4:3)</PresentationFormat>
  <Paragraphs>112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Полина</dc:creator>
  <cp:lastModifiedBy>Лена</cp:lastModifiedBy>
  <cp:revision>79</cp:revision>
  <dcterms:created xsi:type="dcterms:W3CDTF">2017-01-07T15:02:03Z</dcterms:created>
  <dcterms:modified xsi:type="dcterms:W3CDTF">2022-05-03T14:51:04Z</dcterms:modified>
</cp:coreProperties>
</file>