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9" r:id="rId10"/>
    <p:sldId id="265" r:id="rId11"/>
    <p:sldId id="270" r:id="rId12"/>
    <p:sldId id="266" r:id="rId13"/>
    <p:sldId id="267" r:id="rId14"/>
    <p:sldId id="271" r:id="rId15"/>
    <p:sldId id="268"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2204786-A63B-4F8F-AFA7-6E56AA8A4839}" type="datetimeFigureOut">
              <a:rPr lang="ru-RU" smtClean="0"/>
              <a:t>04.05.2022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64A33A-37A8-4015-B210-9F57C5C8318E}"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2204786-A63B-4F8F-AFA7-6E56AA8A4839}" type="datetimeFigureOut">
              <a:rPr lang="ru-RU" smtClean="0"/>
              <a:t>04.05.2022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64A33A-37A8-4015-B210-9F57C5C8318E}"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52204786-A63B-4F8F-AFA7-6E56AA8A4839}" type="datetimeFigureOut">
              <a:rPr lang="ru-RU" smtClean="0"/>
              <a:t>04.05.2022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64A33A-37A8-4015-B210-9F57C5C8318E}"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2204786-A63B-4F8F-AFA7-6E56AA8A4839}" type="datetimeFigureOut">
              <a:rPr lang="ru-RU" smtClean="0"/>
              <a:t>04.05.2022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64A33A-37A8-4015-B210-9F57C5C8318E}"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2204786-A63B-4F8F-AFA7-6E56AA8A4839}" type="datetimeFigureOut">
              <a:rPr lang="ru-RU" smtClean="0"/>
              <a:t>04.05.2022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64A33A-37A8-4015-B210-9F57C5C8318E}"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52204786-A63B-4F8F-AFA7-6E56AA8A4839}" type="datetimeFigureOut">
              <a:rPr lang="ru-RU" smtClean="0"/>
              <a:t>04.05.2022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64A33A-37A8-4015-B210-9F57C5C8318E}"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2204786-A63B-4F8F-AFA7-6E56AA8A4839}" type="datetimeFigureOut">
              <a:rPr lang="ru-RU" smtClean="0"/>
              <a:t>04.05.2022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564A33A-37A8-4015-B210-9F57C5C8318E}"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52204786-A63B-4F8F-AFA7-6E56AA8A4839}" type="datetimeFigureOut">
              <a:rPr lang="ru-RU" smtClean="0"/>
              <a:t>04.05.2022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564A33A-37A8-4015-B210-9F57C5C8318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2204786-A63B-4F8F-AFA7-6E56AA8A4839}" type="datetimeFigureOut">
              <a:rPr lang="ru-RU" smtClean="0"/>
              <a:t>04.05.2022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564A33A-37A8-4015-B210-9F57C5C8318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204786-A63B-4F8F-AFA7-6E56AA8A4839}" type="datetimeFigureOut">
              <a:rPr lang="ru-RU" smtClean="0"/>
              <a:t>04.05.2022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64A33A-37A8-4015-B210-9F57C5C8318E}"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2204786-A63B-4F8F-AFA7-6E56AA8A4839}" type="datetimeFigureOut">
              <a:rPr lang="ru-RU" smtClean="0"/>
              <a:t>04.05.2022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64A33A-37A8-4015-B210-9F57C5C8318E}"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52204786-A63B-4F8F-AFA7-6E56AA8A4839}" type="datetimeFigureOut">
              <a:rPr lang="ru-RU" smtClean="0"/>
              <a:t>04.05.2022</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564A33A-37A8-4015-B210-9F57C5C8318E}"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764704"/>
            <a:ext cx="7772400" cy="2615604"/>
          </a:xfrm>
        </p:spPr>
        <p:txBody>
          <a:bodyPr>
            <a:normAutofit fontScale="90000"/>
          </a:bodyPr>
          <a:lstStyle/>
          <a:p>
            <a:r>
              <a:rPr lang="ru-RU" b="1" dirty="0"/>
              <a:t>Роль предметно-пространственной среды в развитии младших дошкольников</a:t>
            </a:r>
          </a:p>
        </p:txBody>
      </p:sp>
      <p:sp>
        <p:nvSpPr>
          <p:cNvPr id="3" name="Подзаголовок 2"/>
          <p:cNvSpPr>
            <a:spLocks noGrp="1"/>
          </p:cNvSpPr>
          <p:nvPr>
            <p:ph type="subTitle" idx="1"/>
          </p:nvPr>
        </p:nvSpPr>
        <p:spPr>
          <a:xfrm>
            <a:off x="3203848" y="4725144"/>
            <a:ext cx="5544616" cy="1944216"/>
          </a:xfrm>
        </p:spPr>
        <p:txBody>
          <a:bodyPr/>
          <a:lstStyle/>
          <a:p>
            <a:r>
              <a:rPr lang="ru-RU" dirty="0" smtClean="0"/>
              <a:t>Игнатова Л.Н.. Воспитатель </a:t>
            </a:r>
          </a:p>
          <a:p>
            <a:r>
              <a:rPr lang="ru-RU" dirty="0" smtClean="0"/>
              <a:t>Филиал «Солнышко» МБДОУ детского сада «Радуга» Староюрьевского района </a:t>
            </a:r>
          </a:p>
          <a:p>
            <a:r>
              <a:rPr lang="ru-RU" dirty="0" smtClean="0"/>
              <a:t>2022</a:t>
            </a:r>
            <a:endParaRPr lang="ru-RU" dirty="0"/>
          </a:p>
        </p:txBody>
      </p:sp>
    </p:spTree>
    <p:extLst>
      <p:ext uri="{BB962C8B-B14F-4D97-AF65-F5344CB8AC3E}">
        <p14:creationId xmlns:p14="http://schemas.microsoft.com/office/powerpoint/2010/main" val="3021911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ru-RU" dirty="0"/>
              <a:t>Дети из младшей группы лучше воспринимают крупные объекты, что следуют учитывать при оснащении предметно-развивающей среды. Помимо этого, игровые комплекты должны иметь яркий, привлекательный дизайн и располагаться на открытых полках. Примерно раз в неделю их нужно заменять на другие игрушки. Чтобы ребенок рос активным и самостоятельным, все игровое оборудование, которым укомплектована группа, должно быть доступно ему в любой момент.</a:t>
            </a:r>
          </a:p>
        </p:txBody>
      </p:sp>
      <p:sp>
        <p:nvSpPr>
          <p:cNvPr id="3" name="Заголовок 2"/>
          <p:cNvSpPr>
            <a:spLocks noGrp="1"/>
          </p:cNvSpPr>
          <p:nvPr>
            <p:ph type="title"/>
          </p:nvPr>
        </p:nvSpPr>
        <p:spPr/>
        <p:txBody>
          <a:bodyPr>
            <a:normAutofit/>
          </a:bodyPr>
          <a:lstStyle/>
          <a:p>
            <a:r>
              <a:rPr lang="ru-RU" sz="3600" dirty="0"/>
              <a:t>Располагаем игрушки в доступных местах</a:t>
            </a:r>
          </a:p>
        </p:txBody>
      </p:sp>
    </p:spTree>
    <p:extLst>
      <p:ext uri="{BB962C8B-B14F-4D97-AF65-F5344CB8AC3E}">
        <p14:creationId xmlns:p14="http://schemas.microsoft.com/office/powerpoint/2010/main" val="21456579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Татьяна\Documents\ППС\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4664"/>
            <a:ext cx="4441392" cy="333035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Татьяна\Documents\ППС\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3" y="3763290"/>
            <a:ext cx="5300049" cy="26676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60899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20000"/>
          </a:bodyPr>
          <a:lstStyle/>
          <a:p>
            <a:r>
              <a:rPr lang="ru-RU" dirty="0"/>
              <a:t>Образовательно-воспитательный процесс включает разные направления, в числе которых экспериментальные игры. Для них отлично подходят натуральные материалы: песок, глина, вода. В ходе опытов не обойтись без специальных приспособлений в виде песочниц, формочек, леек, пластмассовых бутылочек и т. д. Эксперименты помогают малышам познавать окружающий мир и способствуют сенсорному восприятию. Подобные игры знакомят детей с характеристиками и физическими свойствами материалов, учат рассуждать и самостоятельно делать выводы по результатам исследования.</a:t>
            </a:r>
          </a:p>
        </p:txBody>
      </p:sp>
      <p:sp>
        <p:nvSpPr>
          <p:cNvPr id="3" name="Заголовок 2"/>
          <p:cNvSpPr>
            <a:spLocks noGrp="1"/>
          </p:cNvSpPr>
          <p:nvPr>
            <p:ph type="title"/>
          </p:nvPr>
        </p:nvSpPr>
        <p:spPr/>
        <p:txBody>
          <a:bodyPr>
            <a:normAutofit fontScale="90000"/>
          </a:bodyPr>
          <a:lstStyle/>
          <a:p>
            <a:r>
              <a:rPr lang="ru-RU" dirty="0"/>
              <a:t>Увлекаем ребят экспериментами </a:t>
            </a:r>
          </a:p>
        </p:txBody>
      </p:sp>
    </p:spTree>
    <p:extLst>
      <p:ext uri="{BB962C8B-B14F-4D97-AF65-F5344CB8AC3E}">
        <p14:creationId xmlns:p14="http://schemas.microsoft.com/office/powerpoint/2010/main" val="33350113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20000"/>
          </a:bodyPr>
          <a:lstStyle/>
          <a:p>
            <a:r>
              <a:rPr lang="ru-RU" dirty="0"/>
              <a:t>Всем известно, что тяга к творчеству возникает у детей в раннем возрасте. Свои способности дети выражают через изобразительное искусство. Для рисования в ДОУ можно применять разные предметы. Дети могут рисовать на самостирающихся или восковых досках. Реализовать свой творческий потенциал также можно с помощью обычных белых обоев и восковых мелков, которые удобны тем, что не крошатся и марают руки. Достаточно раскатать рулон, закрепить его на стене - и мольберт готов. Еще малышам очень нравится рисовать пальцами, для этого стоит приобрести наборы специальных красок.</a:t>
            </a:r>
          </a:p>
        </p:txBody>
      </p:sp>
      <p:sp>
        <p:nvSpPr>
          <p:cNvPr id="3" name="Заголовок 2"/>
          <p:cNvSpPr>
            <a:spLocks noGrp="1"/>
          </p:cNvSpPr>
          <p:nvPr>
            <p:ph type="title"/>
          </p:nvPr>
        </p:nvSpPr>
        <p:spPr/>
        <p:txBody>
          <a:bodyPr>
            <a:normAutofit/>
          </a:bodyPr>
          <a:lstStyle/>
          <a:p>
            <a:r>
              <a:rPr lang="ru-RU" sz="3600" dirty="0"/>
              <a:t>Развиваем творческие способности</a:t>
            </a:r>
          </a:p>
        </p:txBody>
      </p:sp>
    </p:spTree>
    <p:extLst>
      <p:ext uri="{BB962C8B-B14F-4D97-AF65-F5344CB8AC3E}">
        <p14:creationId xmlns:p14="http://schemas.microsoft.com/office/powerpoint/2010/main" val="21128643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Татьяна\Documents\ППС\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692696"/>
            <a:ext cx="4328350" cy="288032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Татьяна\Documents\ППС\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3584879"/>
            <a:ext cx="5223286" cy="3118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7213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85000" lnSpcReduction="10000"/>
          </a:bodyPr>
          <a:lstStyle/>
          <a:p>
            <a:r>
              <a:rPr lang="ru-RU" dirty="0"/>
              <a:t>Чтобы ребенок мог видеть себя среди других воспитанников, следил за своими внешним обликом, движениями, мимикой, в группах целесообразно размещать зеркала. А уголок ряженья с костюмами для ролевых игр и театрализованных представлений поможет ему менять свой внешний вид и перевоплощаться в известных героев. Это, пожалуй, одно из любимым занятий детворы. </a:t>
            </a:r>
            <a:r>
              <a:rPr lang="ru-RU" dirty="0" smtClean="0"/>
              <a:t>Мебель </a:t>
            </a:r>
            <a:r>
              <a:rPr lang="ru-RU" dirty="0"/>
              <a:t>для уголка ряженья включает в себя полки, ящики, стеллажи, способные вместить множество костюмов, головных уборов, масок, украшений. Кстати будут украшения на стенах в виде картинок с изображением сказочных персонажей.</a:t>
            </a:r>
          </a:p>
        </p:txBody>
      </p:sp>
      <p:sp>
        <p:nvSpPr>
          <p:cNvPr id="3" name="Заголовок 2"/>
          <p:cNvSpPr>
            <a:spLocks noGrp="1"/>
          </p:cNvSpPr>
          <p:nvPr>
            <p:ph type="title"/>
          </p:nvPr>
        </p:nvSpPr>
        <p:spPr/>
        <p:txBody>
          <a:bodyPr>
            <a:normAutofit/>
          </a:bodyPr>
          <a:lstStyle/>
          <a:p>
            <a:r>
              <a:rPr lang="ru-RU" sz="4000" dirty="0"/>
              <a:t>Примеряем различные роли</a:t>
            </a:r>
          </a:p>
        </p:txBody>
      </p:sp>
    </p:spTree>
    <p:extLst>
      <p:ext uri="{BB962C8B-B14F-4D97-AF65-F5344CB8AC3E}">
        <p14:creationId xmlns:p14="http://schemas.microsoft.com/office/powerpoint/2010/main" val="15441094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Татьяна\Documents\ППС\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441585"/>
            <a:ext cx="6429375" cy="428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80571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5"/>
          <p:cNvSpPr>
            <a:spLocks noGrp="1"/>
          </p:cNvSpPr>
          <p:nvPr>
            <p:ph idx="1"/>
          </p:nvPr>
        </p:nvSpPr>
        <p:spPr>
          <a:xfrm>
            <a:off x="467545" y="2675467"/>
            <a:ext cx="7812856" cy="3450696"/>
          </a:xfrm>
        </p:spPr>
        <p:txBody>
          <a:bodyPr/>
          <a:lstStyle/>
          <a:p>
            <a:r>
              <a:rPr lang="ru-RU" dirty="0"/>
              <a:t>Оснащение предметно-развивающей среды по ФГОС должно быть построено так, чтобы в процессе образования учитывались индивидуальные особенности и интересы каждого малыша. Для этого среда должна быть разнообразной, включающую различные предметы, стимулирующие физическую активность, а также познавательную деятельность воспитанника.</a:t>
            </a:r>
          </a:p>
        </p:txBody>
      </p:sp>
      <p:sp>
        <p:nvSpPr>
          <p:cNvPr id="5" name="Заголовок 4"/>
          <p:cNvSpPr>
            <a:spLocks noGrp="1"/>
          </p:cNvSpPr>
          <p:nvPr>
            <p:ph type="title"/>
          </p:nvPr>
        </p:nvSpPr>
        <p:spPr/>
        <p:txBody>
          <a:bodyPr>
            <a:normAutofit fontScale="90000"/>
          </a:bodyPr>
          <a:lstStyle/>
          <a:p>
            <a:r>
              <a:rPr lang="ru-RU" dirty="0" smtClean="0"/>
              <a:t>Требования ФГОС </a:t>
            </a:r>
            <a:r>
              <a:rPr lang="ru-RU" dirty="0"/>
              <a:t>к предметно-развивающей среде в ДОУ</a:t>
            </a:r>
          </a:p>
        </p:txBody>
      </p:sp>
    </p:spTree>
    <p:extLst>
      <p:ext uri="{BB962C8B-B14F-4D97-AF65-F5344CB8AC3E}">
        <p14:creationId xmlns:p14="http://schemas.microsoft.com/office/powerpoint/2010/main" val="400386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2675466"/>
            <a:ext cx="8640959" cy="3705861"/>
          </a:xfrm>
        </p:spPr>
        <p:txBody>
          <a:bodyPr>
            <a:normAutofit fontScale="92500" lnSpcReduction="10000"/>
          </a:bodyPr>
          <a:lstStyle/>
          <a:p>
            <a:r>
              <a:rPr lang="ru-RU" b="1" u="sng" dirty="0"/>
              <a:t>Активный сектор. </a:t>
            </a:r>
            <a:r>
              <a:rPr lang="ru-RU" dirty="0"/>
              <a:t>На него приходится большая часть помещения. Сюда входит уголок игры, физической активности, конструирования, музыкальные и театральные центры.</a:t>
            </a:r>
          </a:p>
          <a:p>
            <a:endParaRPr lang="ru-RU" dirty="0"/>
          </a:p>
          <a:p>
            <a:r>
              <a:rPr lang="ru-RU" b="1" u="sng" dirty="0"/>
              <a:t>Спокойный сектор. </a:t>
            </a:r>
            <a:r>
              <a:rPr lang="ru-RU" dirty="0"/>
              <a:t>Занимает сравнительно небольшое пространство. Включает в себя уголок отдыха, чтения, природы.</a:t>
            </a:r>
          </a:p>
          <a:p>
            <a:endParaRPr lang="ru-RU" dirty="0"/>
          </a:p>
          <a:p>
            <a:r>
              <a:rPr lang="ru-RU" b="1" u="sng" dirty="0"/>
              <a:t>Рабочий сектор. </a:t>
            </a:r>
            <a:r>
              <a:rPr lang="ru-RU" dirty="0"/>
              <a:t>Для него выделяют четверть всего пространства группы. Здесь организуют уголок творчества, речи, центры познавательной и исследовательской деятельности.</a:t>
            </a:r>
          </a:p>
          <a:p>
            <a:endParaRPr lang="ru-RU" dirty="0"/>
          </a:p>
        </p:txBody>
      </p:sp>
      <p:sp>
        <p:nvSpPr>
          <p:cNvPr id="3" name="Заголовок 2"/>
          <p:cNvSpPr>
            <a:spLocks noGrp="1"/>
          </p:cNvSpPr>
          <p:nvPr>
            <p:ph type="title"/>
          </p:nvPr>
        </p:nvSpPr>
        <p:spPr/>
        <p:txBody>
          <a:bodyPr>
            <a:normAutofit fontScale="90000"/>
          </a:bodyPr>
          <a:lstStyle/>
          <a:p>
            <a:r>
              <a:rPr lang="ru-RU" dirty="0"/>
              <a:t>Предметно-развивающая среда состоит из нескольких частей:</a:t>
            </a:r>
          </a:p>
        </p:txBody>
      </p:sp>
    </p:spTree>
    <p:extLst>
      <p:ext uri="{BB962C8B-B14F-4D97-AF65-F5344CB8AC3E}">
        <p14:creationId xmlns:p14="http://schemas.microsoft.com/office/powerpoint/2010/main" val="3931945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ru-RU" dirty="0"/>
              <a:t>Особенно значимо для детей младшей группы создать комфортную и безопасную обстановку, не лишенную домашнего уюта. Малыши теряют спокойствие при резкой смене обстановки, они любят стабильность в этом плане.</a:t>
            </a:r>
          </a:p>
          <a:p>
            <a:endParaRPr lang="ru-RU" dirty="0"/>
          </a:p>
          <a:p>
            <a:r>
              <a:rPr lang="ru-RU" dirty="0"/>
              <a:t>Поэтому психологи рекомендуют спланировать и организовать размещение оборудования до появления малышей в детском саду.</a:t>
            </a:r>
          </a:p>
          <a:p>
            <a:endParaRPr lang="ru-RU" dirty="0"/>
          </a:p>
        </p:txBody>
      </p:sp>
      <p:sp>
        <p:nvSpPr>
          <p:cNvPr id="3" name="Заголовок 2"/>
          <p:cNvSpPr>
            <a:spLocks noGrp="1"/>
          </p:cNvSpPr>
          <p:nvPr>
            <p:ph type="title"/>
          </p:nvPr>
        </p:nvSpPr>
        <p:spPr>
          <a:xfrm>
            <a:off x="395536" y="548680"/>
            <a:ext cx="8229600" cy="1252728"/>
          </a:xfrm>
        </p:spPr>
        <p:txBody>
          <a:bodyPr>
            <a:noAutofit/>
          </a:bodyPr>
          <a:lstStyle/>
          <a:p>
            <a:r>
              <a:rPr lang="ru-RU" sz="3600" dirty="0"/>
              <a:t>Особенности оснащения предметно-развивающей среды в младшей группе детского сада</a:t>
            </a:r>
          </a:p>
        </p:txBody>
      </p:sp>
    </p:spTree>
    <p:extLst>
      <p:ext uri="{BB962C8B-B14F-4D97-AF65-F5344CB8AC3E}">
        <p14:creationId xmlns:p14="http://schemas.microsoft.com/office/powerpoint/2010/main" val="13147637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20000"/>
          </a:bodyPr>
          <a:lstStyle/>
          <a:p>
            <a:r>
              <a:rPr lang="ru-RU" dirty="0"/>
              <a:t>Маленький ребенок - личность достаточно деятельная. Чем разнообразнее деятельность, тем активнее идет развитие малыша. Воспитатели должны организовывать пребывание детей в садике с учетом этого факта. Предметная деятельность и игры с составными и динамическими игрушками, экспериментирование с материалами и веществами, общение со взрослым и совместные игры со сверстниками под руководством взрослого, самообслуживание и действия с бытовыми предметами-орудиями, восприятия смысла музыки, сказок, стихов, рассматривание картинок, двигательная активность. </a:t>
            </a:r>
          </a:p>
        </p:txBody>
      </p:sp>
      <p:sp>
        <p:nvSpPr>
          <p:cNvPr id="3" name="Заголовок 2"/>
          <p:cNvSpPr>
            <a:spLocks noGrp="1"/>
          </p:cNvSpPr>
          <p:nvPr>
            <p:ph type="title"/>
          </p:nvPr>
        </p:nvSpPr>
        <p:spPr/>
        <p:txBody>
          <a:bodyPr>
            <a:normAutofit/>
          </a:bodyPr>
          <a:lstStyle/>
          <a:p>
            <a:r>
              <a:rPr lang="ru-RU" sz="3600" dirty="0"/>
              <a:t>Обеспечиваем воспитанникам разнообразную деятельность</a:t>
            </a:r>
          </a:p>
        </p:txBody>
      </p:sp>
    </p:spTree>
    <p:extLst>
      <p:ext uri="{BB962C8B-B14F-4D97-AF65-F5344CB8AC3E}">
        <p14:creationId xmlns:p14="http://schemas.microsoft.com/office/powerpoint/2010/main" val="8727054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85000" lnSpcReduction="10000"/>
          </a:bodyPr>
          <a:lstStyle/>
          <a:p>
            <a:r>
              <a:rPr lang="ru-RU" dirty="0"/>
              <a:t>У воспитанников раннего возраста активно развивается двигательная функция. Им нравится быть в движении: ходить, бегать, прыгать. Вместе с этим у малышей еще достаточно слабая координация. Им не хватает быстроты реакции, ловкости, изворотливости. В связи с этим при оформлении предметно-развивающей среды оборудование и мебель следует размещать по периметру комнаты. Это позволит выделить игровое пространство и сектор для хозяйственно-бытовых предметов, а самое главное предоставить детям широкое пространство, где они могут беспрепятственно передвигаться. Чтобы выполнить эту задачу, не следует оснащать помещение большим количеством оборудования. </a:t>
            </a:r>
          </a:p>
        </p:txBody>
      </p:sp>
      <p:sp>
        <p:nvSpPr>
          <p:cNvPr id="3" name="Заголовок 2"/>
          <p:cNvSpPr>
            <a:spLocks noGrp="1"/>
          </p:cNvSpPr>
          <p:nvPr>
            <p:ph type="title"/>
          </p:nvPr>
        </p:nvSpPr>
        <p:spPr>
          <a:xfrm>
            <a:off x="467544" y="332656"/>
            <a:ext cx="8229600" cy="1252728"/>
          </a:xfrm>
        </p:spPr>
        <p:txBody>
          <a:bodyPr>
            <a:normAutofit/>
          </a:bodyPr>
          <a:lstStyle/>
          <a:p>
            <a:r>
              <a:rPr lang="ru-RU" sz="3600" dirty="0"/>
              <a:t>Не загромождаем помещение большим количеством оборудования</a:t>
            </a:r>
          </a:p>
        </p:txBody>
      </p:sp>
    </p:spTree>
    <p:extLst>
      <p:ext uri="{BB962C8B-B14F-4D97-AF65-F5344CB8AC3E}">
        <p14:creationId xmlns:p14="http://schemas.microsoft.com/office/powerpoint/2010/main" val="2603786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539553" y="2675467"/>
            <a:ext cx="7740848" cy="3450696"/>
          </a:xfrm>
        </p:spPr>
        <p:txBody>
          <a:bodyPr>
            <a:normAutofit fontScale="85000" lnSpcReduction="20000"/>
          </a:bodyPr>
          <a:lstStyle/>
          <a:p>
            <a:r>
              <a:rPr lang="ru-RU" dirty="0"/>
              <a:t>Предметы для младшей группы подбирают таким образом, чтобы содействовать восприятию ребятишек, побуждать их к аналитическому мышлению, раскрывать для них способы исследований и действий. Для предметной среды подбирают элементы чистых оттенков, характеризующиеся четкостью форм и разнообразием размеров. При этом особое внимание уделяется качеству материалов. Все предметы должны быть изготовлены из безопасных материалов, ведь здоровье детей на первом месте. Особенно полезны многофункциональные предметы, способные издавать звуки, распространять ароматы. Разнообразие поверхностей помогает детям познакомиться с разными структурами: твердыми и мягкими, гладкими и рифлеными, прозрачными и матовыми.</a:t>
            </a:r>
          </a:p>
        </p:txBody>
      </p:sp>
      <p:sp>
        <p:nvSpPr>
          <p:cNvPr id="3" name="Заголовок 2"/>
          <p:cNvSpPr>
            <a:spLocks noGrp="1"/>
          </p:cNvSpPr>
          <p:nvPr>
            <p:ph type="title"/>
          </p:nvPr>
        </p:nvSpPr>
        <p:spPr/>
        <p:txBody>
          <a:bodyPr>
            <a:normAutofit/>
          </a:bodyPr>
          <a:lstStyle/>
          <a:p>
            <a:r>
              <a:rPr lang="ru-RU" sz="3600" dirty="0"/>
              <a:t>Окружаем детей предметами различной формы и структуры</a:t>
            </a:r>
          </a:p>
        </p:txBody>
      </p:sp>
    </p:spTree>
    <p:extLst>
      <p:ext uri="{BB962C8B-B14F-4D97-AF65-F5344CB8AC3E}">
        <p14:creationId xmlns:p14="http://schemas.microsoft.com/office/powerpoint/2010/main" val="4188988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77500" lnSpcReduction="20000"/>
          </a:bodyPr>
          <a:lstStyle/>
          <a:p>
            <a:r>
              <a:rPr lang="ru-RU" dirty="0"/>
              <a:t>Для воспитанников этой возрастной группы хорошим средством для развития мелкой моторики служат специальные дидактические игрушки. Их особенность заключается в том, что они ставят перед малышом небольшую обучающую задачу. Полезно использовать в группе матрешки, пирамидки, шнуровки, мозаики, </a:t>
            </a:r>
            <a:r>
              <a:rPr lang="ru-RU" dirty="0" err="1"/>
              <a:t>пазлы</a:t>
            </a:r>
            <a:r>
              <a:rPr lang="ru-RU" dirty="0"/>
              <a:t>.  Конструкции этих игрушек помогут ребенку научиться различать разные свойства предметов. Кроме того, в обстановку стоит включить хозяйственные предметы, которые вышли из строя. Это могут быть различные коробки, пластиковые контейнеры с крышками. Пока ребенок примеряет элементы друг к другу, он получает практический опыт в сравнении форм и цветов. Задача педагога в этом случае - закрепить знания малыша. Для этого он придумывает различные задания на подбор схожих или, наоборот, различных элементов.</a:t>
            </a:r>
          </a:p>
        </p:txBody>
      </p:sp>
      <p:sp>
        <p:nvSpPr>
          <p:cNvPr id="3" name="Заголовок 2"/>
          <p:cNvSpPr>
            <a:spLocks noGrp="1"/>
          </p:cNvSpPr>
          <p:nvPr>
            <p:ph type="title"/>
          </p:nvPr>
        </p:nvSpPr>
        <p:spPr/>
        <p:txBody>
          <a:bodyPr>
            <a:normAutofit fontScale="90000"/>
          </a:bodyPr>
          <a:lstStyle/>
          <a:p>
            <a:r>
              <a:rPr lang="ru-RU" sz="4000" dirty="0"/>
              <a:t>Развиваем мелкую моторику с помощью дидактических игруш</a:t>
            </a:r>
            <a:r>
              <a:rPr lang="ru-RU" dirty="0"/>
              <a:t>ек</a:t>
            </a:r>
          </a:p>
        </p:txBody>
      </p:sp>
    </p:spTree>
    <p:extLst>
      <p:ext uri="{BB962C8B-B14F-4D97-AF65-F5344CB8AC3E}">
        <p14:creationId xmlns:p14="http://schemas.microsoft.com/office/powerpoint/2010/main" val="15723646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Татьяна\Documents\ППС\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620688"/>
            <a:ext cx="35560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Татьяна\Documents\ППС\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3" y="3287688"/>
            <a:ext cx="4700137" cy="3127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4639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35</TotalTime>
  <Words>979</Words>
  <Application>Microsoft Office PowerPoint</Application>
  <PresentationFormat>Экран (4:3)</PresentationFormat>
  <Paragraphs>32</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Волна</vt:lpstr>
      <vt:lpstr>Роль предметно-пространственной среды в развитии младших дошкольников</vt:lpstr>
      <vt:lpstr>Требования ФГОС к предметно-развивающей среде в ДОУ</vt:lpstr>
      <vt:lpstr>Предметно-развивающая среда состоит из нескольких частей:</vt:lpstr>
      <vt:lpstr>Особенности оснащения предметно-развивающей среды в младшей группе детского сада</vt:lpstr>
      <vt:lpstr>Обеспечиваем воспитанникам разнообразную деятельность</vt:lpstr>
      <vt:lpstr>Не загромождаем помещение большим количеством оборудования</vt:lpstr>
      <vt:lpstr>Окружаем детей предметами различной формы и структуры</vt:lpstr>
      <vt:lpstr>Развиваем мелкую моторику с помощью дидактических игрушек</vt:lpstr>
      <vt:lpstr>Презентация PowerPoint</vt:lpstr>
      <vt:lpstr>Располагаем игрушки в доступных местах</vt:lpstr>
      <vt:lpstr>Презентация PowerPoint</vt:lpstr>
      <vt:lpstr>Увлекаем ребят экспериментами </vt:lpstr>
      <vt:lpstr>Развиваем творческие способности</vt:lpstr>
      <vt:lpstr>Презентация PowerPoint</vt:lpstr>
      <vt:lpstr>Примеряем различные роли</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Татьяна</dc:creator>
  <cp:lastModifiedBy>Татьяна</cp:lastModifiedBy>
  <cp:revision>5</cp:revision>
  <dcterms:created xsi:type="dcterms:W3CDTF">2022-05-04T03:55:12Z</dcterms:created>
  <dcterms:modified xsi:type="dcterms:W3CDTF">2022-05-04T04:33:44Z</dcterms:modified>
</cp:coreProperties>
</file>