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88" r:id="rId5"/>
    <p:sldId id="291" r:id="rId6"/>
    <p:sldId id="292" r:id="rId7"/>
    <p:sldId id="277" r:id="rId8"/>
    <p:sldId id="279" r:id="rId9"/>
    <p:sldId id="281" r:id="rId10"/>
    <p:sldId id="299" r:id="rId11"/>
    <p:sldId id="282" r:id="rId12"/>
    <p:sldId id="284" r:id="rId13"/>
    <p:sldId id="285" r:id="rId14"/>
    <p:sldId id="287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1538" y="1052736"/>
            <a:ext cx="7429552" cy="2233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48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Логопедическое занятие на тему: «</a:t>
            </a:r>
            <a:r>
              <a:rPr lang="ru-RU" sz="48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Слог как часть слова».</a:t>
            </a:r>
            <a:endParaRPr lang="ru-RU" sz="4800" b="1" i="1" dirty="0" smtClean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643306" y="3286124"/>
            <a:ext cx="5286412" cy="251973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071934" y="3071810"/>
            <a:ext cx="4500594" cy="2184284"/>
          </a:xfrm>
          <a:prstGeom prst="wedgeRoundRect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Учитель-логопед </a:t>
            </a:r>
            <a:r>
              <a:rPr lang="ru-RU" sz="2400" b="1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ГБОУ школы-интерната г.о. Отрадный  Е.В. Прокофьева</a:t>
            </a:r>
            <a:endParaRPr lang="ru-RU" sz="2400" b="1" i="1" dirty="0" smtClean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ая прямоугольная выноска 3"/>
          <p:cNvSpPr/>
          <p:nvPr/>
        </p:nvSpPr>
        <p:spPr>
          <a:xfrm>
            <a:off x="785786" y="2857496"/>
            <a:ext cx="7500990" cy="2786082"/>
          </a:xfrm>
          <a:prstGeom prst="wedgeRoundRectCallout">
            <a:avLst/>
          </a:prstGeom>
          <a:ln>
            <a:solidFill>
              <a:srgbClr val="FF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СКОЛЬКО В СЛОВЕ ГЛАСНЫХ – СТОЛЬКО И СЛОГОВ.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000108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Какой вывод сделаем?</a:t>
            </a:r>
          </a:p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На сколько частей распалось каждое слово?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5"/>
          <p:cNvSpPr>
            <a:spLocks noGrp="1"/>
          </p:cNvSpPr>
          <p:nvPr>
            <p:ph type="ctrTitle"/>
          </p:nvPr>
        </p:nvSpPr>
        <p:spPr>
          <a:xfrm>
            <a:off x="785813" y="2500312"/>
            <a:ext cx="7715277" cy="2928951"/>
          </a:xfrm>
        </p:spPr>
        <p:txBody>
          <a:bodyPr>
            <a:normAutofit/>
          </a:bodyPr>
          <a:lstStyle/>
          <a:p>
            <a:pPr eaLnBrk="1" hangingPunct="1"/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ум  </a:t>
            </a:r>
            <a:r>
              <a:rPr lang="ru-RU" sz="8000" dirty="0" err="1" smtClean="0">
                <a:solidFill>
                  <a:schemeClr val="tx2">
                    <a:lumMod val="75000"/>
                  </a:schemeClr>
                </a:solidFill>
              </a:rPr>
              <a:t>ро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  Ми он мир     </a:t>
            </a:r>
            <a:r>
              <a:rPr lang="ru-RU" sz="8000" dirty="0" err="1" smtClean="0">
                <a:solidFill>
                  <a:schemeClr val="tx2">
                    <a:lumMod val="75000"/>
                  </a:schemeClr>
                </a:solidFill>
              </a:rPr>
              <a:t>мно</a:t>
            </a:r>
            <a:r>
              <a:rPr lang="ru-RU" sz="8000" dirty="0" smtClean="0">
                <a:solidFill>
                  <a:schemeClr val="tx2">
                    <a:lumMod val="75000"/>
                  </a:schemeClr>
                </a:solidFill>
              </a:rPr>
              <a:t>   Ни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4D52795-DDFC-46B8-BDA1-CC822BC32460}" type="datetime1">
              <a:rPr lang="ru-RU" smtClean="0"/>
              <a:pPr>
                <a:defRPr/>
              </a:pPr>
              <a:t>05.10.2021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BCDAE7-0FA2-4A8E-8E26-6C84E5A83E4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71604" y="714356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Слоги дополни до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слов.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45F211-45CF-4300-AAE0-12B771167540}" type="datetime1">
              <a:rPr lang="ru-RU" smtClean="0"/>
              <a:pPr>
                <a:defRPr/>
              </a:pPr>
              <a:t>05.10.2021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AFE87E-4F24-4F24-9A75-E1A732F533A6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12292" name="Прямоугольник 5"/>
          <p:cNvSpPr>
            <a:spLocks noChangeArrowheads="1"/>
          </p:cNvSpPr>
          <p:nvPr/>
        </p:nvSpPr>
        <p:spPr bwMode="auto">
          <a:xfrm>
            <a:off x="1785938" y="2857496"/>
            <a:ext cx="562451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solidFill>
                  <a:schemeClr val="tx2">
                    <a:lumMod val="75000"/>
                  </a:schemeClr>
                </a:solidFill>
              </a:rPr>
              <a:t>луна    малина </a:t>
            </a:r>
          </a:p>
          <a:p>
            <a:pPr algn="ctr"/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6000" dirty="0">
                <a:solidFill>
                  <a:schemeClr val="tx2">
                    <a:lumMod val="75000"/>
                  </a:schemeClr>
                </a:solidFill>
              </a:rPr>
              <a:t>  лимон   май</a:t>
            </a:r>
          </a:p>
        </p:txBody>
      </p:sp>
      <p:sp>
        <p:nvSpPr>
          <p:cNvPr id="12293" name="TextBox 6"/>
          <p:cNvSpPr txBox="1">
            <a:spLocks noChangeArrowheads="1"/>
          </p:cNvSpPr>
          <p:nvPr/>
        </p:nvSpPr>
        <p:spPr bwMode="auto">
          <a:xfrm>
            <a:off x="785786" y="857232"/>
            <a:ext cx="615537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Раздели слова на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слоги.</a:t>
            </a:r>
          </a:p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Что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поможет правильно разделить слова на слоги? 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788BBDD-DC36-41D7-8BE0-54B62F7B79F6}" type="datetime1">
              <a:rPr lang="ru-RU" smtClean="0"/>
              <a:pPr>
                <a:defRPr/>
              </a:pPr>
              <a:t>05.10.2021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64548-4B74-4FAA-A43B-EC81C0F3BD5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428625" y="2928938"/>
            <a:ext cx="81438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/>
              <a:t>л</a:t>
            </a:r>
            <a:r>
              <a:rPr lang="ru-RU" sz="6600">
                <a:solidFill>
                  <a:srgbClr val="FF0000"/>
                </a:solidFill>
              </a:rPr>
              <a:t>у</a:t>
            </a:r>
            <a:r>
              <a:rPr lang="ru-RU" sz="6600"/>
              <a:t>н</a:t>
            </a:r>
            <a:r>
              <a:rPr lang="ru-RU" sz="6600">
                <a:solidFill>
                  <a:srgbClr val="FF0000"/>
                </a:solidFill>
              </a:rPr>
              <a:t>а</a:t>
            </a:r>
            <a:r>
              <a:rPr lang="ru-RU" sz="6600"/>
              <a:t>    м</a:t>
            </a:r>
            <a:r>
              <a:rPr lang="ru-RU" sz="6600">
                <a:solidFill>
                  <a:srgbClr val="FF0000"/>
                </a:solidFill>
              </a:rPr>
              <a:t>а</a:t>
            </a:r>
            <a:r>
              <a:rPr lang="ru-RU" sz="6600"/>
              <a:t>л</a:t>
            </a:r>
            <a:r>
              <a:rPr lang="ru-RU" sz="6600">
                <a:solidFill>
                  <a:srgbClr val="FF0000"/>
                </a:solidFill>
              </a:rPr>
              <a:t>и</a:t>
            </a:r>
            <a:r>
              <a:rPr lang="ru-RU" sz="6600"/>
              <a:t>на </a:t>
            </a:r>
          </a:p>
          <a:p>
            <a:pPr algn="ctr"/>
            <a:r>
              <a:rPr lang="ru-RU" sz="6600"/>
              <a:t>  л</a:t>
            </a:r>
            <a:r>
              <a:rPr lang="ru-RU" sz="6600">
                <a:solidFill>
                  <a:srgbClr val="FF0000"/>
                </a:solidFill>
              </a:rPr>
              <a:t>и</a:t>
            </a:r>
            <a:r>
              <a:rPr lang="ru-RU" sz="6600"/>
              <a:t>м</a:t>
            </a:r>
            <a:r>
              <a:rPr lang="ru-RU" sz="6600">
                <a:solidFill>
                  <a:srgbClr val="FF0000"/>
                </a:solidFill>
              </a:rPr>
              <a:t>о</a:t>
            </a:r>
            <a:r>
              <a:rPr lang="ru-RU" sz="6600"/>
              <a:t>н   м</a:t>
            </a:r>
            <a:r>
              <a:rPr lang="ru-RU" sz="6600">
                <a:solidFill>
                  <a:srgbClr val="FF0000"/>
                </a:solidFill>
              </a:rPr>
              <a:t>а</a:t>
            </a:r>
            <a:r>
              <a:rPr lang="ru-RU" sz="6600"/>
              <a:t>й</a:t>
            </a:r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714349" y="1142984"/>
            <a:ext cx="35571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Проверь!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8662" y="2285992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«ПОМОГАЛОЧКИ» гласные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357188" y="2332038"/>
            <a:ext cx="8429625" cy="309721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7200" dirty="0" smtClean="0">
                <a:solidFill>
                  <a:srgbClr val="002060"/>
                </a:solidFill>
              </a:rPr>
              <a:t>луна    малина</a:t>
            </a:r>
          </a:p>
          <a:p>
            <a:pPr algn="ctr" eaLnBrk="1" hangingPunct="1">
              <a:buFont typeface="Arial" charset="0"/>
              <a:buNone/>
            </a:pPr>
            <a:r>
              <a:rPr lang="ru-RU" sz="7200" dirty="0" smtClean="0">
                <a:solidFill>
                  <a:srgbClr val="002060"/>
                </a:solidFill>
              </a:rPr>
              <a:t>   лимон   май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745F211-45CF-4300-AAE0-12B771167540}" type="datetime1">
              <a:rPr lang="ru-RU" smtClean="0"/>
              <a:pPr>
                <a:defRPr/>
              </a:pPr>
              <a:t>05.10.2021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973B57-2946-45C8-93A3-A7598C8E8680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4800600" y="3057525"/>
            <a:ext cx="1271588" cy="14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858669" y="3071019"/>
            <a:ext cx="114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072482" y="3071019"/>
            <a:ext cx="1143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2894013" y="4321175"/>
            <a:ext cx="10715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>
            <a:spLocks/>
          </p:cNvSpPr>
          <p:nvPr/>
        </p:nvSpPr>
        <p:spPr bwMode="auto">
          <a:xfrm>
            <a:off x="5715000" y="4572000"/>
            <a:ext cx="1428750" cy="214313"/>
          </a:xfrm>
          <a:custGeom>
            <a:avLst/>
            <a:gdLst>
              <a:gd name="T0" fmla="*/ 0 w 1996"/>
              <a:gd name="T1" fmla="*/ 0 h 628"/>
              <a:gd name="T2" fmla="*/ 422326 w 1996"/>
              <a:gd name="T3" fmla="*/ 170290 h 628"/>
              <a:gd name="T4" fmla="*/ 1007140 w 1996"/>
              <a:gd name="T5" fmla="*/ 185988 h 628"/>
              <a:gd name="T6" fmla="*/ 1428750 w 1996"/>
              <a:gd name="T7" fmla="*/ 0 h 628"/>
              <a:gd name="T8" fmla="*/ 0 60000 65536"/>
              <a:gd name="T9" fmla="*/ 0 60000 65536"/>
              <a:gd name="T10" fmla="*/ 0 60000 65536"/>
              <a:gd name="T11" fmla="*/ 0 60000 65536"/>
              <a:gd name="T12" fmla="*/ 0 w 1996"/>
              <a:gd name="T13" fmla="*/ 0 h 628"/>
              <a:gd name="T14" fmla="*/ 1996 w 1996"/>
              <a:gd name="T15" fmla="*/ 628 h 6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96" h="628">
                <a:moveTo>
                  <a:pt x="0" y="0"/>
                </a:moveTo>
                <a:cubicBezTo>
                  <a:pt x="178" y="204"/>
                  <a:pt x="356" y="408"/>
                  <a:pt x="590" y="499"/>
                </a:cubicBezTo>
                <a:cubicBezTo>
                  <a:pt x="824" y="590"/>
                  <a:pt x="1173" y="628"/>
                  <a:pt x="1407" y="545"/>
                </a:cubicBezTo>
                <a:cubicBezTo>
                  <a:pt x="1641" y="462"/>
                  <a:pt x="1898" y="91"/>
                  <a:pt x="1996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6" name="TextBox 29"/>
          <p:cNvSpPr txBox="1">
            <a:spLocks noChangeArrowheads="1"/>
          </p:cNvSpPr>
          <p:nvPr/>
        </p:nvSpPr>
        <p:spPr bwMode="auto">
          <a:xfrm>
            <a:off x="785786" y="1142985"/>
            <a:ext cx="25003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Проверь!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Помоги сороке собрать слова.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098" name="Picture 2" descr="C:\Users\home\Desktop\ребусы\03labfohl12256515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1428736"/>
            <a:ext cx="5429287" cy="4697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АРТИКУЛЯЦИОННАЯ ГИМНАСТИКА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Упр. «Лопатка»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Упр. «Качели»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Упр. «Маляр»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Упр. «Часики»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Упр. «Лошадка»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Упр. «Грибок»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Упр. «Дятел»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Упр. «Заведи мотор»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43" name="Picture 3" descr="C:\Users\home\Desktop\Документы мои 2014-2015 у г\шаблоны презентаций\школьные анимации\3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286256"/>
            <a:ext cx="2286016" cy="22860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РЕБУСЫ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4" name="Picture 2" descr="C:\Users\home\Desktop\ребусы\5-032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5"/>
            <a:ext cx="7929618" cy="3857653"/>
          </a:xfrm>
          <a:prstGeom prst="rect">
            <a:avLst/>
          </a:prstGeom>
          <a:noFill/>
        </p:spPr>
      </p:pic>
      <p:pic>
        <p:nvPicPr>
          <p:cNvPr id="3075" name="Picture 3" descr="C:\Users\home\Desktop\ребусы\9-01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798096"/>
            <a:ext cx="7745570" cy="420267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714356"/>
            <a:ext cx="3671887" cy="2519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042988" y="3357563"/>
            <a:ext cx="1584325" cy="1511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627313" y="3357563"/>
            <a:ext cx="1584325" cy="15113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4211638" y="3357563"/>
            <a:ext cx="1584325" cy="1511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5795963" y="3357563"/>
            <a:ext cx="1584325" cy="15113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60" name="Freeform 28"/>
          <p:cNvSpPr>
            <a:spLocks/>
          </p:cNvSpPr>
          <p:nvPr/>
        </p:nvSpPr>
        <p:spPr bwMode="auto">
          <a:xfrm>
            <a:off x="1042988" y="4868863"/>
            <a:ext cx="3168650" cy="996950"/>
          </a:xfrm>
          <a:custGeom>
            <a:avLst/>
            <a:gdLst>
              <a:gd name="T0" fmla="*/ 0 w 1996"/>
              <a:gd name="T1" fmla="*/ 0 h 628"/>
              <a:gd name="T2" fmla="*/ 936625 w 1996"/>
              <a:gd name="T3" fmla="*/ 792162 h 628"/>
              <a:gd name="T4" fmla="*/ 2233613 w 1996"/>
              <a:gd name="T5" fmla="*/ 865188 h 628"/>
              <a:gd name="T6" fmla="*/ 3168650 w 1996"/>
              <a:gd name="T7" fmla="*/ 0 h 628"/>
              <a:gd name="T8" fmla="*/ 0 60000 65536"/>
              <a:gd name="T9" fmla="*/ 0 60000 65536"/>
              <a:gd name="T10" fmla="*/ 0 60000 65536"/>
              <a:gd name="T11" fmla="*/ 0 60000 65536"/>
              <a:gd name="T12" fmla="*/ 0 w 1996"/>
              <a:gd name="T13" fmla="*/ 0 h 628"/>
              <a:gd name="T14" fmla="*/ 1996 w 1996"/>
              <a:gd name="T15" fmla="*/ 628 h 6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96" h="628">
                <a:moveTo>
                  <a:pt x="0" y="0"/>
                </a:moveTo>
                <a:cubicBezTo>
                  <a:pt x="178" y="204"/>
                  <a:pt x="356" y="408"/>
                  <a:pt x="590" y="499"/>
                </a:cubicBezTo>
                <a:cubicBezTo>
                  <a:pt x="824" y="590"/>
                  <a:pt x="1173" y="628"/>
                  <a:pt x="1407" y="545"/>
                </a:cubicBezTo>
                <a:cubicBezTo>
                  <a:pt x="1641" y="462"/>
                  <a:pt x="1898" y="91"/>
                  <a:pt x="1996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61" name="Freeform 29"/>
          <p:cNvSpPr>
            <a:spLocks/>
          </p:cNvSpPr>
          <p:nvPr/>
        </p:nvSpPr>
        <p:spPr bwMode="auto">
          <a:xfrm>
            <a:off x="4211638" y="4868863"/>
            <a:ext cx="3168650" cy="996950"/>
          </a:xfrm>
          <a:custGeom>
            <a:avLst/>
            <a:gdLst>
              <a:gd name="T0" fmla="*/ 0 w 1996"/>
              <a:gd name="T1" fmla="*/ 0 h 628"/>
              <a:gd name="T2" fmla="*/ 936625 w 1996"/>
              <a:gd name="T3" fmla="*/ 792162 h 628"/>
              <a:gd name="T4" fmla="*/ 2233613 w 1996"/>
              <a:gd name="T5" fmla="*/ 865188 h 628"/>
              <a:gd name="T6" fmla="*/ 3168650 w 1996"/>
              <a:gd name="T7" fmla="*/ 0 h 628"/>
              <a:gd name="T8" fmla="*/ 0 60000 65536"/>
              <a:gd name="T9" fmla="*/ 0 60000 65536"/>
              <a:gd name="T10" fmla="*/ 0 60000 65536"/>
              <a:gd name="T11" fmla="*/ 0 60000 65536"/>
              <a:gd name="T12" fmla="*/ 0 w 1996"/>
              <a:gd name="T13" fmla="*/ 0 h 628"/>
              <a:gd name="T14" fmla="*/ 1996 w 1996"/>
              <a:gd name="T15" fmla="*/ 628 h 6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96" h="628">
                <a:moveTo>
                  <a:pt x="0" y="0"/>
                </a:moveTo>
                <a:cubicBezTo>
                  <a:pt x="178" y="204"/>
                  <a:pt x="356" y="408"/>
                  <a:pt x="590" y="499"/>
                </a:cubicBezTo>
                <a:cubicBezTo>
                  <a:pt x="824" y="590"/>
                  <a:pt x="1173" y="628"/>
                  <a:pt x="1407" y="545"/>
                </a:cubicBezTo>
                <a:cubicBezTo>
                  <a:pt x="1641" y="462"/>
                  <a:pt x="1898" y="91"/>
                  <a:pt x="1996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5286380" y="928670"/>
            <a:ext cx="2928958" cy="1184152"/>
          </a:xfrm>
          <a:prstGeom prst="wedgeRound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СЛОГИ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38" grpId="0" animBg="1"/>
      <p:bldP spid="18439" grpId="0" animBg="1"/>
      <p:bldP spid="18440" grpId="0" animBg="1"/>
      <p:bldP spid="18460" grpId="0" animBg="1"/>
      <p:bldP spid="1846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000372"/>
            <a:ext cx="3143272" cy="3351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3213100"/>
            <a:ext cx="3929089" cy="3001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7885113" y="1268413"/>
            <a:ext cx="1152525" cy="1222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6732588" y="1268413"/>
            <a:ext cx="1152525" cy="1222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5580063" y="1268413"/>
            <a:ext cx="1152525" cy="12223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4427538" y="1268413"/>
            <a:ext cx="1152525" cy="1222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22" name="Freeform 22"/>
          <p:cNvSpPr>
            <a:spLocks/>
          </p:cNvSpPr>
          <p:nvPr/>
        </p:nvSpPr>
        <p:spPr bwMode="auto">
          <a:xfrm>
            <a:off x="4427538" y="2492375"/>
            <a:ext cx="4608512" cy="673100"/>
          </a:xfrm>
          <a:custGeom>
            <a:avLst/>
            <a:gdLst>
              <a:gd name="T0" fmla="*/ 0 w 2903"/>
              <a:gd name="T1" fmla="*/ 0 h 424"/>
              <a:gd name="T2" fmla="*/ 1152525 w 2903"/>
              <a:gd name="T3" fmla="*/ 576263 h 424"/>
              <a:gd name="T4" fmla="*/ 3457575 w 2903"/>
              <a:gd name="T5" fmla="*/ 576263 h 424"/>
              <a:gd name="T6" fmla="*/ 4608512 w 2903"/>
              <a:gd name="T7" fmla="*/ 0 h 424"/>
              <a:gd name="T8" fmla="*/ 0 60000 65536"/>
              <a:gd name="T9" fmla="*/ 0 60000 65536"/>
              <a:gd name="T10" fmla="*/ 0 60000 65536"/>
              <a:gd name="T11" fmla="*/ 0 60000 65536"/>
              <a:gd name="T12" fmla="*/ 0 w 2903"/>
              <a:gd name="T13" fmla="*/ 0 h 424"/>
              <a:gd name="T14" fmla="*/ 2903 w 2903"/>
              <a:gd name="T15" fmla="*/ 424 h 42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03" h="424">
                <a:moveTo>
                  <a:pt x="0" y="0"/>
                </a:moveTo>
                <a:cubicBezTo>
                  <a:pt x="181" y="151"/>
                  <a:pt x="363" y="302"/>
                  <a:pt x="726" y="363"/>
                </a:cubicBezTo>
                <a:cubicBezTo>
                  <a:pt x="1089" y="424"/>
                  <a:pt x="1815" y="423"/>
                  <a:pt x="2178" y="363"/>
                </a:cubicBezTo>
                <a:cubicBezTo>
                  <a:pt x="2541" y="303"/>
                  <a:pt x="2782" y="60"/>
                  <a:pt x="2903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611188" y="1196975"/>
            <a:ext cx="1152525" cy="12223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1763713" y="1196975"/>
            <a:ext cx="1152525" cy="1222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29" name="Freeform 29"/>
          <p:cNvSpPr>
            <a:spLocks/>
          </p:cNvSpPr>
          <p:nvPr/>
        </p:nvSpPr>
        <p:spPr bwMode="auto">
          <a:xfrm>
            <a:off x="611188" y="2420938"/>
            <a:ext cx="2305050" cy="420687"/>
          </a:xfrm>
          <a:custGeom>
            <a:avLst/>
            <a:gdLst>
              <a:gd name="T0" fmla="*/ 0 w 1452"/>
              <a:gd name="T1" fmla="*/ 0 h 265"/>
              <a:gd name="T2" fmla="*/ 720725 w 1452"/>
              <a:gd name="T3" fmla="*/ 360362 h 265"/>
              <a:gd name="T4" fmla="*/ 1439862 w 1452"/>
              <a:gd name="T5" fmla="*/ 360362 h 265"/>
              <a:gd name="T6" fmla="*/ 2305050 w 1452"/>
              <a:gd name="T7" fmla="*/ 0 h 265"/>
              <a:gd name="T8" fmla="*/ 0 60000 65536"/>
              <a:gd name="T9" fmla="*/ 0 60000 65536"/>
              <a:gd name="T10" fmla="*/ 0 60000 65536"/>
              <a:gd name="T11" fmla="*/ 0 60000 65536"/>
              <a:gd name="T12" fmla="*/ 0 w 1452"/>
              <a:gd name="T13" fmla="*/ 0 h 265"/>
              <a:gd name="T14" fmla="*/ 1452 w 1452"/>
              <a:gd name="T15" fmla="*/ 265 h 2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52" h="265">
                <a:moveTo>
                  <a:pt x="0" y="0"/>
                </a:moveTo>
                <a:cubicBezTo>
                  <a:pt x="151" y="94"/>
                  <a:pt x="303" y="189"/>
                  <a:pt x="454" y="227"/>
                </a:cubicBezTo>
                <a:cubicBezTo>
                  <a:pt x="605" y="265"/>
                  <a:pt x="741" y="265"/>
                  <a:pt x="907" y="227"/>
                </a:cubicBezTo>
                <a:cubicBezTo>
                  <a:pt x="1073" y="189"/>
                  <a:pt x="1361" y="38"/>
                  <a:pt x="1452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4" grpId="0" animBg="1"/>
      <p:bldP spid="25615" grpId="0" animBg="1"/>
      <p:bldP spid="25616" grpId="0" animBg="1"/>
      <p:bldP spid="25617" grpId="0" animBg="1"/>
      <p:bldP spid="25622" grpId="0" animBg="1"/>
      <p:bldP spid="25623" grpId="0" animBg="1"/>
      <p:bldP spid="25625" grpId="0" animBg="1"/>
      <p:bldP spid="256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814AFD-1502-4499-8929-C8F8ACEF2994}" type="slidenum">
              <a:rPr lang="ru-RU"/>
              <a:pPr>
                <a:defRPr/>
              </a:pPr>
              <a:t>6</a:t>
            </a:fld>
            <a:endParaRPr lang="ru-RU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928934"/>
            <a:ext cx="3000396" cy="3290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786191"/>
            <a:ext cx="400052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323850" y="333375"/>
            <a:ext cx="1584325" cy="15113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1908175" y="333375"/>
            <a:ext cx="1584325" cy="1511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4211638" y="1844675"/>
            <a:ext cx="1584325" cy="15113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7380288" y="1844675"/>
            <a:ext cx="1584325" cy="15113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5795963" y="1844675"/>
            <a:ext cx="1584325" cy="1511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Freeform 18"/>
          <p:cNvSpPr>
            <a:spLocks/>
          </p:cNvSpPr>
          <p:nvPr/>
        </p:nvSpPr>
        <p:spPr bwMode="auto">
          <a:xfrm>
            <a:off x="323850" y="1844675"/>
            <a:ext cx="3168650" cy="420688"/>
          </a:xfrm>
          <a:custGeom>
            <a:avLst/>
            <a:gdLst>
              <a:gd name="T0" fmla="*/ 0 w 1996"/>
              <a:gd name="T1" fmla="*/ 0 h 265"/>
              <a:gd name="T2" fmla="*/ 863600 w 1996"/>
              <a:gd name="T3" fmla="*/ 360363 h 265"/>
              <a:gd name="T4" fmla="*/ 2663825 w 1996"/>
              <a:gd name="T5" fmla="*/ 360363 h 265"/>
              <a:gd name="T6" fmla="*/ 3168650 w 1996"/>
              <a:gd name="T7" fmla="*/ 0 h 265"/>
              <a:gd name="T8" fmla="*/ 0 60000 65536"/>
              <a:gd name="T9" fmla="*/ 0 60000 65536"/>
              <a:gd name="T10" fmla="*/ 0 60000 65536"/>
              <a:gd name="T11" fmla="*/ 0 60000 65536"/>
              <a:gd name="T12" fmla="*/ 0 w 1996"/>
              <a:gd name="T13" fmla="*/ 0 h 265"/>
              <a:gd name="T14" fmla="*/ 1996 w 1996"/>
              <a:gd name="T15" fmla="*/ 265 h 2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96" h="265">
                <a:moveTo>
                  <a:pt x="0" y="0"/>
                </a:moveTo>
                <a:cubicBezTo>
                  <a:pt x="132" y="94"/>
                  <a:pt x="264" y="189"/>
                  <a:pt x="544" y="227"/>
                </a:cubicBezTo>
                <a:cubicBezTo>
                  <a:pt x="824" y="265"/>
                  <a:pt x="1436" y="265"/>
                  <a:pt x="1678" y="227"/>
                </a:cubicBezTo>
                <a:cubicBezTo>
                  <a:pt x="1920" y="189"/>
                  <a:pt x="1943" y="38"/>
                  <a:pt x="1996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2" name="Freeform 20"/>
          <p:cNvSpPr>
            <a:spLocks/>
          </p:cNvSpPr>
          <p:nvPr/>
        </p:nvSpPr>
        <p:spPr bwMode="auto">
          <a:xfrm>
            <a:off x="5795963" y="3357563"/>
            <a:ext cx="3168650" cy="420687"/>
          </a:xfrm>
          <a:custGeom>
            <a:avLst/>
            <a:gdLst>
              <a:gd name="T0" fmla="*/ 0 w 1996"/>
              <a:gd name="T1" fmla="*/ 0 h 265"/>
              <a:gd name="T2" fmla="*/ 863600 w 1996"/>
              <a:gd name="T3" fmla="*/ 360362 h 265"/>
              <a:gd name="T4" fmla="*/ 2663825 w 1996"/>
              <a:gd name="T5" fmla="*/ 360362 h 265"/>
              <a:gd name="T6" fmla="*/ 3168650 w 1996"/>
              <a:gd name="T7" fmla="*/ 0 h 265"/>
              <a:gd name="T8" fmla="*/ 0 60000 65536"/>
              <a:gd name="T9" fmla="*/ 0 60000 65536"/>
              <a:gd name="T10" fmla="*/ 0 60000 65536"/>
              <a:gd name="T11" fmla="*/ 0 60000 65536"/>
              <a:gd name="T12" fmla="*/ 0 w 1996"/>
              <a:gd name="T13" fmla="*/ 0 h 265"/>
              <a:gd name="T14" fmla="*/ 1996 w 1996"/>
              <a:gd name="T15" fmla="*/ 265 h 2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96" h="265">
                <a:moveTo>
                  <a:pt x="0" y="0"/>
                </a:moveTo>
                <a:cubicBezTo>
                  <a:pt x="132" y="94"/>
                  <a:pt x="264" y="189"/>
                  <a:pt x="544" y="227"/>
                </a:cubicBezTo>
                <a:cubicBezTo>
                  <a:pt x="824" y="265"/>
                  <a:pt x="1436" y="265"/>
                  <a:pt x="1678" y="227"/>
                </a:cubicBezTo>
                <a:cubicBezTo>
                  <a:pt x="1920" y="189"/>
                  <a:pt x="1943" y="38"/>
                  <a:pt x="1996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5" name="Freeform 23"/>
          <p:cNvSpPr>
            <a:spLocks/>
          </p:cNvSpPr>
          <p:nvPr/>
        </p:nvSpPr>
        <p:spPr bwMode="auto">
          <a:xfrm>
            <a:off x="4211638" y="3357563"/>
            <a:ext cx="1584325" cy="419100"/>
          </a:xfrm>
          <a:custGeom>
            <a:avLst/>
            <a:gdLst>
              <a:gd name="T0" fmla="*/ 0 w 998"/>
              <a:gd name="T1" fmla="*/ 0 h 264"/>
              <a:gd name="T2" fmla="*/ 431800 w 998"/>
              <a:gd name="T3" fmla="*/ 358775 h 264"/>
              <a:gd name="T4" fmla="*/ 1223963 w 998"/>
              <a:gd name="T5" fmla="*/ 358775 h 264"/>
              <a:gd name="T6" fmla="*/ 1584325 w 998"/>
              <a:gd name="T7" fmla="*/ 0 h 264"/>
              <a:gd name="T8" fmla="*/ 0 60000 65536"/>
              <a:gd name="T9" fmla="*/ 0 60000 65536"/>
              <a:gd name="T10" fmla="*/ 0 60000 65536"/>
              <a:gd name="T11" fmla="*/ 0 60000 65536"/>
              <a:gd name="T12" fmla="*/ 0 w 998"/>
              <a:gd name="T13" fmla="*/ 0 h 264"/>
              <a:gd name="T14" fmla="*/ 998 w 998"/>
              <a:gd name="T15" fmla="*/ 264 h 2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98" h="264">
                <a:moveTo>
                  <a:pt x="0" y="0"/>
                </a:moveTo>
                <a:cubicBezTo>
                  <a:pt x="71" y="94"/>
                  <a:pt x="143" y="188"/>
                  <a:pt x="272" y="226"/>
                </a:cubicBezTo>
                <a:cubicBezTo>
                  <a:pt x="401" y="264"/>
                  <a:pt x="650" y="264"/>
                  <a:pt x="771" y="226"/>
                </a:cubicBezTo>
                <a:cubicBezTo>
                  <a:pt x="892" y="188"/>
                  <a:pt x="960" y="38"/>
                  <a:pt x="998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 animBg="1"/>
      <p:bldP spid="3083" grpId="0" animBg="1"/>
      <p:bldP spid="3084" grpId="0" animBg="1"/>
      <p:bldP spid="3085" grpId="0" animBg="1"/>
      <p:bldP spid="3086" grpId="0" animBg="1"/>
      <p:bldP spid="3090" grpId="0" animBg="1"/>
      <p:bldP spid="3092" grpId="0" animBg="1"/>
      <p:bldP spid="309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A63AB91-ACD6-47FA-8DAB-5D6D3A8AF74E}" type="datetime1">
              <a:rPr lang="ru-RU" smtClean="0"/>
              <a:pPr>
                <a:defRPr/>
              </a:pPr>
              <a:t>05.10.2021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9F5F57-D864-4042-8D09-029CAAE3BCD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357438" y="3571875"/>
            <a:ext cx="1524000" cy="1371600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6600" b="1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4500563" y="3571875"/>
            <a:ext cx="1524000" cy="1371600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6600" b="1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8198" name="Прямоугольник 8"/>
          <p:cNvSpPr>
            <a:spLocks noChangeArrowheads="1"/>
          </p:cNvSpPr>
          <p:nvPr/>
        </p:nvSpPr>
        <p:spPr bwMode="auto">
          <a:xfrm>
            <a:off x="2357438" y="2214563"/>
            <a:ext cx="165258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/>
              <a:t>м</a:t>
            </a:r>
            <a:r>
              <a:rPr lang="ru-RU" sz="8800">
                <a:solidFill>
                  <a:srgbClr val="FF0000"/>
                </a:solidFill>
              </a:rPr>
              <a:t>а</a:t>
            </a:r>
            <a:r>
              <a:rPr lang="ru-RU"/>
              <a:t> </a:t>
            </a:r>
          </a:p>
        </p:txBody>
      </p:sp>
      <p:sp>
        <p:nvSpPr>
          <p:cNvPr id="8199" name="Прямоугольник 10"/>
          <p:cNvSpPr>
            <a:spLocks noChangeArrowheads="1"/>
          </p:cNvSpPr>
          <p:nvPr/>
        </p:nvSpPr>
        <p:spPr bwMode="auto">
          <a:xfrm>
            <a:off x="4572000" y="2214563"/>
            <a:ext cx="3357563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/>
              <a:t>м</a:t>
            </a:r>
            <a:r>
              <a:rPr lang="ru-RU" sz="8800">
                <a:solidFill>
                  <a:srgbClr val="FF0000"/>
                </a:solidFill>
              </a:rPr>
              <a:t>а </a:t>
            </a:r>
            <a:r>
              <a:rPr lang="ru-RU" sz="8800"/>
              <a:t>! </a:t>
            </a:r>
          </a:p>
        </p:txBody>
      </p:sp>
      <p:sp>
        <p:nvSpPr>
          <p:cNvPr id="8200" name="Прямоугольник 13"/>
          <p:cNvSpPr>
            <a:spLocks noChangeArrowheads="1"/>
          </p:cNvSpPr>
          <p:nvPr/>
        </p:nvSpPr>
        <p:spPr bwMode="auto">
          <a:xfrm>
            <a:off x="4071938" y="2428875"/>
            <a:ext cx="428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/>
              <a:t>-</a:t>
            </a:r>
          </a:p>
        </p:txBody>
      </p:sp>
      <p:sp>
        <p:nvSpPr>
          <p:cNvPr id="8201" name="TextBox 14"/>
          <p:cNvSpPr txBox="1">
            <a:spLocks noChangeArrowheads="1"/>
          </p:cNvSpPr>
          <p:nvPr/>
        </p:nvSpPr>
        <p:spPr bwMode="auto">
          <a:xfrm>
            <a:off x="1071539" y="785794"/>
            <a:ext cx="30003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bg2">
                    <a:lumMod val="25000"/>
                  </a:schemeClr>
                </a:solidFill>
              </a:rPr>
              <a:t>ПОЗОВИ 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8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4D52795-DDFC-46B8-BDA1-CC822BC32460}" type="datetime1">
              <a:rPr lang="ru-RU" smtClean="0"/>
              <a:pPr>
                <a:defRPr/>
              </a:pPr>
              <a:t>05.10.2021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97C96B-24E6-4FFA-A5E2-41B8C3F83880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2286000" y="3071813"/>
            <a:ext cx="1524000" cy="1371600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6600" b="1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572000" y="3071813"/>
            <a:ext cx="1524000" cy="1371600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6600" b="1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9222" name="Прямоугольник 7"/>
          <p:cNvSpPr>
            <a:spLocks noChangeArrowheads="1"/>
          </p:cNvSpPr>
          <p:nvPr/>
        </p:nvSpPr>
        <p:spPr bwMode="auto">
          <a:xfrm>
            <a:off x="2786063" y="1571625"/>
            <a:ext cx="738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9223" name="Прямоугольник 8"/>
          <p:cNvSpPr>
            <a:spLocks noChangeArrowheads="1"/>
          </p:cNvSpPr>
          <p:nvPr/>
        </p:nvSpPr>
        <p:spPr bwMode="auto">
          <a:xfrm>
            <a:off x="4786313" y="1500188"/>
            <a:ext cx="1041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/>
              <a:t>р</a:t>
            </a:r>
            <a:r>
              <a:rPr lang="ru-RU" sz="6000">
                <a:solidFill>
                  <a:srgbClr val="FF0000"/>
                </a:solidFill>
              </a:rPr>
              <a:t>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786188" y="2071688"/>
            <a:ext cx="7143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7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4D52795-DDFC-46B8-BDA1-CC822BC32460}" type="datetime1">
              <a:rPr lang="ru-RU" smtClean="0"/>
              <a:pPr>
                <a:defRPr/>
              </a:pPr>
              <a:t>05.10.2021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43515-7619-48E8-BF6C-E894317402BC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500188" y="2428875"/>
            <a:ext cx="1524000" cy="1371600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6600" b="1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3643313" y="2428875"/>
            <a:ext cx="1524000" cy="1371600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6600" b="1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929313" y="2357438"/>
            <a:ext cx="1524000" cy="1371600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6600" b="1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10247" name="Прямоугольник 10"/>
          <p:cNvSpPr>
            <a:spLocks noChangeArrowheads="1"/>
          </p:cNvSpPr>
          <p:nvPr/>
        </p:nvSpPr>
        <p:spPr bwMode="auto">
          <a:xfrm>
            <a:off x="3929063" y="1357313"/>
            <a:ext cx="1428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/>
              <a:t>р</a:t>
            </a:r>
            <a:r>
              <a:rPr lang="ru-RU" sz="540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0248" name="Прямоугольник 11"/>
          <p:cNvSpPr>
            <a:spLocks noChangeArrowheads="1"/>
          </p:cNvSpPr>
          <p:nvPr/>
        </p:nvSpPr>
        <p:spPr bwMode="auto">
          <a:xfrm>
            <a:off x="6215063" y="1357313"/>
            <a:ext cx="1714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/>
              <a:t>н</a:t>
            </a:r>
            <a:r>
              <a:rPr lang="ru-RU" sz="5400">
                <a:solidFill>
                  <a:srgbClr val="FF0000"/>
                </a:solidFill>
              </a:rPr>
              <a:t>а </a:t>
            </a:r>
            <a:endParaRPr lang="ru-RU" sz="5400"/>
          </a:p>
          <a:p>
            <a:endParaRPr lang="ru-RU"/>
          </a:p>
        </p:txBody>
      </p:sp>
      <p:sp>
        <p:nvSpPr>
          <p:cNvPr id="10249" name="Прямоугольник 12"/>
          <p:cNvSpPr>
            <a:spLocks noChangeArrowheads="1"/>
          </p:cNvSpPr>
          <p:nvPr/>
        </p:nvSpPr>
        <p:spPr bwMode="auto">
          <a:xfrm>
            <a:off x="2000250" y="1500188"/>
            <a:ext cx="6270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10250" name="Прямоугольник 13"/>
          <p:cNvSpPr>
            <a:spLocks noChangeArrowheads="1"/>
          </p:cNvSpPr>
          <p:nvPr/>
        </p:nvSpPr>
        <p:spPr bwMode="auto">
          <a:xfrm>
            <a:off x="5357813" y="1143000"/>
            <a:ext cx="5699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/>
              <a:t>_</a:t>
            </a:r>
          </a:p>
        </p:txBody>
      </p:sp>
      <p:sp>
        <p:nvSpPr>
          <p:cNvPr id="10251" name="Прямоугольник 14"/>
          <p:cNvSpPr>
            <a:spLocks noChangeArrowheads="1"/>
          </p:cNvSpPr>
          <p:nvPr/>
        </p:nvSpPr>
        <p:spPr bwMode="auto">
          <a:xfrm>
            <a:off x="3000375" y="1214438"/>
            <a:ext cx="698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/>
              <a:t>_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7" grpId="0" build="allAtOnce" animBg="1"/>
      <p:bldP spid="8" grpId="0" build="allAtOnce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168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Comic Sans MS</vt:lpstr>
      <vt:lpstr>Georgia</vt:lpstr>
      <vt:lpstr>Times New Roman</vt:lpstr>
      <vt:lpstr>Trebuchet MS</vt:lpstr>
      <vt:lpstr>Тема Office</vt:lpstr>
      <vt:lpstr>Презентация PowerPoint</vt:lpstr>
      <vt:lpstr>АРТИКУЛЯЦИОННАЯ ГИМНАСТИКА</vt:lpstr>
      <vt:lpstr>РЕБУСЫ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ум  ро  Ми он мир     мно   Ни</vt:lpstr>
      <vt:lpstr>Презентация PowerPoint</vt:lpstr>
      <vt:lpstr>Презентация PowerPoint</vt:lpstr>
      <vt:lpstr>Презентация PowerPoint</vt:lpstr>
      <vt:lpstr>Помоги сороке собрать слова.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16</cp:revision>
  <dcterms:created xsi:type="dcterms:W3CDTF">2013-08-20T22:02:58Z</dcterms:created>
  <dcterms:modified xsi:type="dcterms:W3CDTF">2021-10-05T17:08:59Z</dcterms:modified>
</cp:coreProperties>
</file>