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108" d="100"/>
          <a:sy n="108" d="100"/>
        </p:scale>
        <p:origin x="172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787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098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43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181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928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7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706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21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28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873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60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06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ADC5F8-A161-413E-8871-089BBF1EA5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«АРТИКУЛЯЦИОННАЯ ГИМНАСТИКА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звука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⠀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A7BBE8-29E5-4C5C-9D82-DAA48E0E41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24" y="4032664"/>
            <a:ext cx="7143800" cy="1239894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7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 упражнения выполняются совместно со взрослым перед зеркалом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00" indent="-571500" algn="l">
              <a:lnSpc>
                <a:spcPct val="17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необходимо выполнять </a:t>
            </a:r>
            <a:r>
              <a:rPr lang="ru-RU" sz="24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еже</a:t>
            </a:r>
            <a:r>
              <a:rPr lang="ru-RU" sz="24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дневно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07306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FB5CF8-72EA-4B95-8B3D-EF73A07A8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“ИГОЛОЧКА-лопатка”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F244FB-7DAB-4921-AC80-D10F8F1D9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34" y="2214554"/>
            <a:ext cx="4982179" cy="1943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Рот открыть.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Улыбнуться.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Попеременно напрягать язык, тянуть кончик вперёд, делая иголочку и класть расслабленный язык на нижнюю губу, превращая его в лопатку.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26D399-A27B-4287-A969-63CBE33E24C6}"/>
              </a:ext>
            </a:extLst>
          </p:cNvPr>
          <p:cNvSpPr txBox="1"/>
          <p:nvPr/>
        </p:nvSpPr>
        <p:spPr>
          <a:xfrm>
            <a:off x="4572000" y="2500306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Язык лопаточкой лежит</a:t>
            </a:r>
          </a:p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нисколько не дрожит.</a:t>
            </a:r>
          </a:p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иголочкой потом</a:t>
            </a:r>
          </a:p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Язык потянем остриём.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06986A-60F6-45F2-97BD-3DCCBBBE89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4286255"/>
            <a:ext cx="2643206" cy="2157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о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1" y="4286256"/>
            <a:ext cx="2956845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41137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19F9BF-9F8E-4EAB-9228-E6E3F3A21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“УЛЫБОЧКА-ТРУБОЧКА”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C4DACB-88F4-47E5-BB64-7CE81546B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5" y="2420889"/>
            <a:ext cx="5256584" cy="13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Попеременно удерживать губы в улыбке и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Вытягивать сомкнутые губы вперёд трубочкой.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541EB2-9F97-4B54-8ADD-ACBB13624B70}"/>
              </a:ext>
            </a:extLst>
          </p:cNvPr>
          <p:cNvSpPr txBox="1"/>
          <p:nvPr/>
        </p:nvSpPr>
        <p:spPr>
          <a:xfrm>
            <a:off x="5011920" y="2828835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Двери-губы гибкие.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Могут стать </a:t>
            </a:r>
            <a:r>
              <a:rPr lang="ru-RU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улыбкою</a:t>
            </a:r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Могут в трубочку собраться,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снова улыбаться.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21A3C9-F173-4C04-B5FC-84CE5BBB21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084" y="3905726"/>
            <a:ext cx="2802998" cy="2253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3C261B1-2F16-4E21-A738-236D415B38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662" y="4273923"/>
            <a:ext cx="2737980" cy="2268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7976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97D76A-36BB-470D-9B91-F8A4EB5E5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“ФОКУС”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E0D65F-AC76-4C95-9878-241C8368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69" y="2421454"/>
            <a:ext cx="4910171" cy="2015091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Рот открыть,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Улыбнуться. (положить на нос ватку).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 положения «ВКУСНОЕ ВАРЕНЬЕ» сильно подуть на кончик носа, на котором лежит ватка.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8E70BD-07DD-44FC-9AA6-933A5D92F807}"/>
              </a:ext>
            </a:extLst>
          </p:cNvPr>
          <p:cNvSpPr txBox="1"/>
          <p:nvPr/>
        </p:nvSpPr>
        <p:spPr>
          <a:xfrm>
            <a:off x="950140" y="4509120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вами в цирке побывали,</a:t>
            </a:r>
          </a:p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фокусами наблюдали,</a:t>
            </a:r>
          </a:p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и сами мы с усами,</a:t>
            </a:r>
          </a:p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Фокусы покажем маме.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E09184-B281-400F-AC6A-419F90889D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611" y="3951509"/>
            <a:ext cx="3185249" cy="2315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7C26E798-1BE8-4F84-A696-14A45E26AC6B}"/>
              </a:ext>
            </a:extLst>
          </p:cNvPr>
          <p:cNvCxnSpPr/>
          <p:nvPr/>
        </p:nvCxnSpPr>
        <p:spPr>
          <a:xfrm flipH="1" flipV="1">
            <a:off x="6444208" y="2861992"/>
            <a:ext cx="72008" cy="1511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933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A573BE-2774-4F2C-9E04-1445EE2C2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 «Дятел»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930E51-4043-420D-A0EB-BED2D0C02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204864"/>
            <a:ext cx="7560840" cy="3101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Рот открыть.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Улыбнуться.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Широкий язык поднять к верхним зубам и упереть в альвеолы.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Кончиком ударить по альвеолам, произнося звук [Д]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Нижняя челюсть неподвижна!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647B15-E0E0-4443-9830-50D3E8E55845}"/>
              </a:ext>
            </a:extLst>
          </p:cNvPr>
          <p:cNvSpPr txBox="1"/>
          <p:nvPr/>
        </p:nvSpPr>
        <p:spPr>
          <a:xfrm>
            <a:off x="4286248" y="3929066"/>
            <a:ext cx="4572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-Дятел, дятел тук-тук-тук.</a:t>
            </a:r>
          </a:p>
          <a:p>
            <a:pPr algn="ctr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Д-Д-Д-Д</a:t>
            </a:r>
          </a:p>
          <a:p>
            <a:pPr algn="ctr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Ты чего стучишь, мой друг!</a:t>
            </a:r>
          </a:p>
          <a:p>
            <a:pPr algn="ctr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Д-Д-Д-Д</a:t>
            </a:r>
          </a:p>
          <a:p>
            <a:pPr algn="ctr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-Я не зря во рту стучу</a:t>
            </a:r>
          </a:p>
          <a:p>
            <a:pPr algn="ctr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Д-Д-Д-Д</a:t>
            </a:r>
          </a:p>
          <a:p>
            <a:pPr algn="ctr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Звукам правильным учу.</a:t>
            </a:r>
          </a:p>
          <a:p>
            <a:pPr algn="ctr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Д-Д-Д-Д </a:t>
            </a:r>
            <a:endParaRPr lang="ru-RU" i="1" dirty="0"/>
          </a:p>
        </p:txBody>
      </p:sp>
      <p:pic>
        <p:nvPicPr>
          <p:cNvPr id="6" name="Рисунок 5" descr="дятел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4000504"/>
            <a:ext cx="3438158" cy="2411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45322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3D2ED-B7BB-4D8E-912C-3CC6FB1AB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“ЧАСИКИ”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3BCBF6-1FC0-44AB-846E-145E97D953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607382"/>
            <a:ext cx="4968551" cy="3101983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⠀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Рот приоткрыть.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Улыбнуться.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Кончиком языка попеременно тянуться к левому и правому уху, не касаясь зубов.</a:t>
            </a:r>
            <a:endParaRPr lang="ru-RU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27D051-4C0E-4631-A3CE-A828333A2956}"/>
              </a:ext>
            </a:extLst>
          </p:cNvPr>
          <p:cNvSpPr txBox="1"/>
          <p:nvPr/>
        </p:nvSpPr>
        <p:spPr>
          <a:xfrm>
            <a:off x="1331640" y="3789040"/>
            <a:ext cx="4572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Как часы, заладим в такт:</a:t>
            </a:r>
            <a:br>
              <a:rPr lang="ru-RU" i="1" dirty="0"/>
            </a:b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— Тик-так! Тик-так!</a:t>
            </a:r>
            <a:br>
              <a:rPr lang="ru-RU" i="1" dirty="0"/>
            </a:b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Разговариваем так:</a:t>
            </a:r>
            <a:br>
              <a:rPr lang="ru-RU" i="1" dirty="0"/>
            </a:b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— Тик-так! Тик-так!</a:t>
            </a:r>
            <a:br>
              <a:rPr lang="ru-RU" i="1" dirty="0"/>
            </a:b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Мы не просто так болтаем,</a:t>
            </a:r>
            <a:br>
              <a:rPr lang="ru-RU" i="1" dirty="0"/>
            </a:b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А секундочки считаем,</a:t>
            </a:r>
            <a:br>
              <a:rPr lang="ru-RU" i="1" dirty="0"/>
            </a:b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Отставать нельзя никак:</a:t>
            </a:r>
            <a:br>
              <a:rPr lang="ru-RU" i="1" dirty="0"/>
            </a:b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— Тик-так! Тик-так!</a:t>
            </a:r>
            <a:endParaRPr lang="ru-RU" i="1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16FE6D69-6FD9-49C7-BFF7-7C1A04A6D6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3714752"/>
            <a:ext cx="2783802" cy="22516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Двойная стрелка влево/вправо 5"/>
          <p:cNvSpPr/>
          <p:nvPr/>
        </p:nvSpPr>
        <p:spPr>
          <a:xfrm>
            <a:off x="5429256" y="3214686"/>
            <a:ext cx="1928826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112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6559D-CE11-4159-99AB-DC36853F7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04" y="1000108"/>
            <a:ext cx="5937755" cy="1188720"/>
          </a:xfrm>
        </p:spPr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“МАЛЯР”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0D045E-C91F-42AC-AAA2-398AFAD30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96" y="1785926"/>
            <a:ext cx="5033720" cy="216024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⠀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Рот открыть.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Широким кончиком языка, как кисточкой, водить по нёбу вперёд-назад, не отрываясь.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Нижняя челюсть неподвижна!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⠀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918002-F809-4E0F-8A78-1605116FDA65}"/>
              </a:ext>
            </a:extLst>
          </p:cNvPr>
          <p:cNvSpPr txBox="1"/>
          <p:nvPr/>
        </p:nvSpPr>
        <p:spPr>
          <a:xfrm>
            <a:off x="4572000" y="378619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Язык – как кисточка моя,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ею нёбо крашу я.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маля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256"/>
            <a:ext cx="3595546" cy="2295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маляр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4643446"/>
            <a:ext cx="3128964" cy="1983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0357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68BAE-936D-4BC3-BCF0-A1EFC9213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⠀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⠀3</a:t>
            </a:r>
            <a:r>
              <a:rPr lang="ru-RU" sz="3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“ЛОШАДКА”</a:t>
            </a:r>
            <a:r>
              <a:rPr lang="ru-RU" sz="1800" dirty="0">
                <a:solidFill>
                  <a:srgbClr val="000000"/>
                </a:solidFill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⠀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68DEB7-0C4C-45D7-A700-42AA7821B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20" y="2285992"/>
            <a:ext cx="4608512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Рот открыть и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Поцокать языком.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Цокать медленно и сильно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Нижняя челюсть и губы неподвижны!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C0EA1F-8FDF-443F-8B0C-3465BC63D03E}"/>
              </a:ext>
            </a:extLst>
          </p:cNvPr>
          <p:cNvSpPr txBox="1"/>
          <p:nvPr/>
        </p:nvSpPr>
        <p:spPr>
          <a:xfrm>
            <a:off x="357158" y="3929066"/>
            <a:ext cx="4572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t"/>
            <a:r>
              <a:rPr lang="ru-RU" sz="18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Цок-цок-цок по мостовой-</a:t>
            </a:r>
            <a:br>
              <a:rPr lang="ru-RU" sz="18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Идет лошадка к нам  с тобой.</a:t>
            </a:r>
            <a:br>
              <a:rPr lang="ru-RU" sz="18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Щелкай язычком быстрее,</a:t>
            </a:r>
            <a:br>
              <a:rPr lang="ru-RU" sz="18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 она пришла скорее.</a:t>
            </a:r>
            <a:endParaRPr lang="ru-RU" i="1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Цок-цок-цок-цок.</a:t>
            </a:r>
            <a:endParaRPr lang="ru-RU" i="1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лошадки поскакали,</a:t>
            </a:r>
          </a:p>
          <a:p>
            <a:pPr algn="ctr"/>
            <a:r>
              <a:rPr lang="ru-RU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Язычок, поцокай с  нами.</a:t>
            </a:r>
          </a:p>
        </p:txBody>
      </p:sp>
      <p:pic>
        <p:nvPicPr>
          <p:cNvPr id="7" name="Рисунок 6" descr="гриб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2428868"/>
            <a:ext cx="2357454" cy="1956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лош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4643446"/>
            <a:ext cx="2399619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50175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FF48BF-FACB-4782-8E09-BD4CE630F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“ГАРМОШКА”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07C4D2-F928-4A1D-AB85-0EEF3F287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2348880"/>
            <a:ext cx="5832648" cy="2592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Улыбнуться.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Приоткрыть рот.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Присосать широкий язык к небу.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отрывая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языка от нёба, открывать и закрывать рот, растягивая подъязычную связку.</a:t>
            </a:r>
            <a:b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⠀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387D85-2AF0-4534-984A-0F73950D2E23}"/>
              </a:ext>
            </a:extLst>
          </p:cNvPr>
          <p:cNvSpPr txBox="1"/>
          <p:nvPr/>
        </p:nvSpPr>
        <p:spPr>
          <a:xfrm>
            <a:off x="611560" y="4437112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Присосу язык на нёбо,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смотрите в оба: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Ходит челюсть вверх и вниз –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неё такой круиз.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19C2ABB-24F2-43BB-AFD7-ECDA1E6F35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560" y="3802012"/>
            <a:ext cx="2520280" cy="2091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трелка: вверх-вниз 7">
            <a:extLst>
              <a:ext uri="{FF2B5EF4-FFF2-40B4-BE49-F238E27FC236}">
                <a16:creationId xmlns:a16="http://schemas.microsoft.com/office/drawing/2014/main" id="{37C3B3ED-2DF3-46DD-9A4E-EE7588A3A295}"/>
              </a:ext>
            </a:extLst>
          </p:cNvPr>
          <p:cNvSpPr/>
          <p:nvPr/>
        </p:nvSpPr>
        <p:spPr>
          <a:xfrm>
            <a:off x="7884368" y="4437112"/>
            <a:ext cx="307504" cy="120032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775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87B8A-BD2D-4E3C-8D75-23B523813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122" y="908720"/>
            <a:ext cx="5937755" cy="118872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“ЧАШЕЧКА”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6B5C4C-C9EB-4509-8A23-87AC3951A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493" y="2348858"/>
            <a:ext cx="5198203" cy="17990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Рот открыть широко.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Улыбнуться.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Положить широкий и расслабленный язык на нижнюю губу.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Приподнять края языка, не касаясь верхних зубов.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B5BBD7-F037-4011-8BF8-B4707F9A9BE7}"/>
              </a:ext>
            </a:extLst>
          </p:cNvPr>
          <p:cNvSpPr txBox="1"/>
          <p:nvPr/>
        </p:nvSpPr>
        <p:spPr>
          <a:xfrm>
            <a:off x="866493" y="4368088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Язычок наш поумнел.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Чашку сделать он сумел.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Можно чай туда налить.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с конфетами попить.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F9A3DE4-53C2-4266-A9DD-4E41C5F71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4071942"/>
            <a:ext cx="2667156" cy="2156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13062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048A6-846D-4850-B5FB-8BEE82954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“ВКУСНОЕ ВАРЕНЬЕ”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46948E-357D-4B10-A09E-A0117451A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2315730"/>
            <a:ext cx="4910171" cy="15110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Рот приоткрыть.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Широким языком облизывать верхнюю губу, делая движение сверху вниз!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Нижняя челюсть неподвижна.</a:t>
            </a:r>
            <a:endParaRPr lang="ru-RU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628034-21AD-49FC-8950-D7161F8A9A9F}"/>
              </a:ext>
            </a:extLst>
          </p:cNvPr>
          <p:cNvSpPr txBox="1"/>
          <p:nvPr/>
        </p:nvSpPr>
        <p:spPr>
          <a:xfrm>
            <a:off x="611560" y="3989083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Маше очень смело,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губу варенье село,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ей язык поднять,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капельку слизать.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82DBB4A-4B5E-4B18-9B6A-E8FFF0F749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451198"/>
            <a:ext cx="3185249" cy="2315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29509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8F41FB-D9EB-4A2F-993F-AB0D6A7B1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“КАЧЕЛИ”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F1EBAF-013F-440F-A0E8-132808EAD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492896"/>
            <a:ext cx="4118083" cy="15830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Рот открыть,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Улыбнуться.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Кончик языка за верхние зубы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Кончик языка за нижние зубы.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1328C2-B78D-424B-A182-F40116A5B6D8}"/>
              </a:ext>
            </a:extLst>
          </p:cNvPr>
          <p:cNvSpPr txBox="1"/>
          <p:nvPr/>
        </p:nvSpPr>
        <p:spPr>
          <a:xfrm>
            <a:off x="4499992" y="2492896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качелях я качаюсь, </a:t>
            </a:r>
          </a:p>
          <a:p>
            <a:pPr algn="ctr"/>
            <a:r>
              <a:rPr lang="ru-RU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Вверх-вниз, вверх-вниз, </a:t>
            </a:r>
          </a:p>
          <a:p>
            <a:pPr algn="ctr"/>
            <a:r>
              <a:rPr lang="ru-RU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всё выше поднимаюсь, </a:t>
            </a:r>
          </a:p>
          <a:p>
            <a:pPr algn="ctr"/>
            <a:r>
              <a:rPr lang="ru-RU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спускаюсь вниз.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9B8ABA-9E67-4518-96CF-B07248F94D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65657"/>
            <a:ext cx="2637117" cy="2059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32BA643-48A5-4713-B8CA-CDE8280C86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038107"/>
            <a:ext cx="2544808" cy="2081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2309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C228A2-D2BC-41C9-A935-AACD074A6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“МЕСИМ ТЕСТО”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E4A8EA-5168-4309-BE90-F928899A0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96" y="2214554"/>
            <a:ext cx="4694147" cy="1943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Положить широкий язык на нижнюю губу.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Пошлепывать его губами, произносить: ПЯ, ПЯ, ПЯ...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Покусывать его зубами, произносить: ЛА, ЛА, ЛА..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113719-7C42-4DD2-A623-718281225F80}"/>
              </a:ext>
            </a:extLst>
          </p:cNvPr>
          <p:cNvSpPr txBox="1"/>
          <p:nvPr/>
        </p:nvSpPr>
        <p:spPr>
          <a:xfrm>
            <a:off x="5286380" y="2643182"/>
            <a:ext cx="3143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Месим тесто, мнем, мнем,</a:t>
            </a:r>
            <a:endParaRPr lang="ru-RU" b="0" i="1" dirty="0">
              <a:solidFill>
                <a:srgbClr val="181818"/>
              </a:solidFill>
              <a:effectLst/>
              <a:latin typeface="Open Sans"/>
            </a:endParaRPr>
          </a:p>
          <a:p>
            <a:pPr algn="ctr"/>
            <a:r>
              <a:rPr lang="ru-RU" sz="18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Пирожки теперь печем.</a:t>
            </a:r>
            <a:endParaRPr lang="ru-RU" b="0" i="1" dirty="0">
              <a:solidFill>
                <a:srgbClr val="181818"/>
              </a:solidFill>
              <a:effectLst/>
              <a:latin typeface="Open Sans"/>
            </a:endParaRPr>
          </a:p>
          <a:p>
            <a:pPr algn="ctr"/>
            <a:r>
              <a:rPr lang="ru-RU" sz="18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Месим тесто мы опять,</a:t>
            </a:r>
            <a:endParaRPr lang="ru-RU" b="0" i="1" dirty="0">
              <a:solidFill>
                <a:srgbClr val="181818"/>
              </a:solidFill>
              <a:effectLst/>
              <a:latin typeface="Open Sans"/>
            </a:endParaRPr>
          </a:p>
          <a:p>
            <a:pPr algn="ctr"/>
            <a:r>
              <a:rPr lang="ru-RU" sz="18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забудем пожевать.</a:t>
            </a:r>
            <a:endParaRPr lang="ru-RU" b="0" i="1" dirty="0">
              <a:solidFill>
                <a:srgbClr val="181818"/>
              </a:solidFill>
              <a:effectLst/>
              <a:latin typeface="Open Sans"/>
            </a:endParaRPr>
          </a:p>
        </p:txBody>
      </p:sp>
      <p:pic>
        <p:nvPicPr>
          <p:cNvPr id="6" name="Рисунок 5" descr="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4429132"/>
            <a:ext cx="3177376" cy="2150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ог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4429132"/>
            <a:ext cx="3251844" cy="2139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97058863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251</TotalTime>
  <Words>737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Corbel</vt:lpstr>
      <vt:lpstr>Gill Sans MT</vt:lpstr>
      <vt:lpstr>Open Sans</vt:lpstr>
      <vt:lpstr>Segoe UI Symbol</vt:lpstr>
      <vt:lpstr>Times New Roman</vt:lpstr>
      <vt:lpstr>Посылка</vt:lpstr>
      <vt:lpstr>   «АРТИКУЛЯЦИОННАЯ ГИМНАСТИКА для звука [Р]»  ⠀ </vt:lpstr>
      <vt:lpstr>1. “ЧАСИКИ”</vt:lpstr>
      <vt:lpstr>2. “МАЛЯР”</vt:lpstr>
      <vt:lpstr>⠀   ⠀3. “ЛОШАДКА”⠀   </vt:lpstr>
      <vt:lpstr>4. “ГАРМОШКА”</vt:lpstr>
      <vt:lpstr>5. “ЧАШЕЧКА”</vt:lpstr>
      <vt:lpstr>6. “ВКУСНОЕ ВАРЕНЬЕ”</vt:lpstr>
      <vt:lpstr>7. “КАЧЕЛИ”</vt:lpstr>
      <vt:lpstr>8. “МЕСИМ ТЕСТО”</vt:lpstr>
      <vt:lpstr>9. “ИГОЛОЧКА-лопатка”</vt:lpstr>
      <vt:lpstr>10. “УЛЫБОЧКА-ТРУБОЧКА”</vt:lpstr>
      <vt:lpstr>11. “ФОКУС”</vt:lpstr>
      <vt:lpstr>12. «Дятел»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АРТИКУЛЯЦИОННАЯ ГИМНАСТИКА для звука [Р] ⠀ </dc:title>
  <dc:creator>User</dc:creator>
  <cp:lastModifiedBy>Ali Mailov</cp:lastModifiedBy>
  <cp:revision>22</cp:revision>
  <dcterms:created xsi:type="dcterms:W3CDTF">2022-04-11T13:25:20Z</dcterms:created>
  <dcterms:modified xsi:type="dcterms:W3CDTF">2022-05-05T15:48:09Z</dcterms:modified>
</cp:coreProperties>
</file>