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embeddedFontLst>
    <p:embeddedFont>
      <p:font typeface="Nuni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regular.fntdata"/><Relationship Id="rId21" Type="http://schemas.openxmlformats.org/officeDocument/2006/relationships/slide" Target="slides/slide16.xml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280a26460b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g1280a26460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6" name="Google Shape;15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2" name="Google Shape;16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0" name="Google Shape;18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6" name="Google Shape;18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 txBox="1"/>
          <p:nvPr>
            <p:ph idx="10" type="dt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Google Shape;126;p13"/>
          <p:cNvSpPr txBox="1"/>
          <p:nvPr>
            <p:ph idx="11" type="ftr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13"/>
          <p:cNvSpPr txBox="1"/>
          <p:nvPr>
            <p:ph idx="12" type="sldNum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8" name="Google Shape;128;p13"/>
          <p:cNvSpPr txBox="1"/>
          <p:nvPr>
            <p:ph type="title"/>
          </p:nvPr>
        </p:nvSpPr>
        <p:spPr>
          <a:xfrm>
            <a:off x="1793289" y="4372168"/>
            <a:ext cx="651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1143000" y="731520"/>
            <a:ext cx="64008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7190" lvl="0" marL="457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1pPr>
            <a:lvl2pPr indent="-377190" lvl="1" marL="9144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2pPr>
            <a:lvl3pPr indent="-377189" lvl="2" marL="13716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■"/>
              <a:defRPr/>
            </a:lvl3pPr>
            <a:lvl4pPr indent="-377189" lvl="3" marL="18288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4pPr>
            <a:lvl5pPr indent="-377189" lvl="4" marL="22860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5pPr>
            <a:lvl6pPr indent="-377189" lvl="5" marL="27432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■"/>
              <a:defRPr/>
            </a:lvl6pPr>
            <a:lvl7pPr indent="-377189" lvl="6" marL="32004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●"/>
              <a:defRPr/>
            </a:lvl7pPr>
            <a:lvl8pPr indent="-377190" lvl="7" marL="36576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○"/>
              <a:defRPr/>
            </a:lvl8pPr>
            <a:lvl9pPr indent="-377190" lvl="8" marL="4114800" rtl="0" algn="l">
              <a:lnSpc>
                <a:spcPct val="115000"/>
              </a:lnSpc>
              <a:spcBef>
                <a:spcPts val="360"/>
              </a:spcBef>
              <a:spcAft>
                <a:spcPts val="300"/>
              </a:spcAft>
              <a:buSzPts val="234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"/>
          <p:cNvSpPr txBox="1"/>
          <p:nvPr>
            <p:ph type="title"/>
          </p:nvPr>
        </p:nvSpPr>
        <p:spPr>
          <a:xfrm>
            <a:off x="839095" y="2209800"/>
            <a:ext cx="36360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84"/>
              <a:buNone/>
              <a:defRPr b="1" sz="2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14"/>
          <p:cNvSpPr txBox="1"/>
          <p:nvPr>
            <p:ph idx="1" type="body"/>
          </p:nvPr>
        </p:nvSpPr>
        <p:spPr>
          <a:xfrm>
            <a:off x="4593515" y="731520"/>
            <a:ext cx="40170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410210" lvl="0" marL="457200" rtl="0" algn="l">
              <a:lnSpc>
                <a:spcPct val="115000"/>
              </a:lnSpc>
              <a:spcBef>
                <a:spcPts val="440"/>
              </a:spcBef>
              <a:spcAft>
                <a:spcPts val="0"/>
              </a:spcAft>
              <a:buSzPts val="2860"/>
              <a:buChar char="●"/>
              <a:defRPr sz="2200"/>
            </a:lvl1pPr>
            <a:lvl2pPr indent="-393700" lvl="1" marL="9144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600"/>
              <a:buChar char="○"/>
              <a:defRPr sz="2000"/>
            </a:lvl2pPr>
            <a:lvl3pPr indent="-377189" lvl="2" marL="13716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Char char="■"/>
              <a:defRPr sz="1800"/>
            </a:lvl3pPr>
            <a:lvl4pPr indent="-360680" lvl="3" marL="1828800" rtl="0" algn="l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2080"/>
              <a:buChar char="●"/>
              <a:defRPr sz="1600"/>
            </a:lvl4pPr>
            <a:lvl5pPr indent="-344170" lvl="4" marL="22860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Char char="○"/>
              <a:defRPr sz="1400"/>
            </a:lvl5pPr>
            <a:lvl6pPr indent="-393700" lvl="5" marL="2743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600"/>
              <a:buChar char="■"/>
              <a:defRPr sz="2000"/>
            </a:lvl6pPr>
            <a:lvl7pPr indent="-393700" lvl="6" marL="32004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600"/>
              <a:buChar char="●"/>
              <a:defRPr sz="2000"/>
            </a:lvl7pPr>
            <a:lvl8pPr indent="-393700" lvl="7" marL="36576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600"/>
              <a:buChar char="○"/>
              <a:defRPr sz="2000"/>
            </a:lvl8pPr>
            <a:lvl9pPr indent="-393700" lvl="8" marL="4114800" rtl="0" algn="l">
              <a:lnSpc>
                <a:spcPct val="115000"/>
              </a:lnSpc>
              <a:spcBef>
                <a:spcPts val="400"/>
              </a:spcBef>
              <a:spcAft>
                <a:spcPts val="300"/>
              </a:spcAft>
              <a:buSzPts val="2600"/>
              <a:buChar char="■"/>
              <a:defRPr sz="2000"/>
            </a:lvl9pPr>
          </a:lstStyle>
          <a:p/>
        </p:txBody>
      </p:sp>
      <p:sp>
        <p:nvSpPr>
          <p:cNvPr id="133" name="Google Shape;133;p14"/>
          <p:cNvSpPr txBox="1"/>
          <p:nvPr>
            <p:ph idx="2" type="body"/>
          </p:nvPr>
        </p:nvSpPr>
        <p:spPr>
          <a:xfrm>
            <a:off x="1075765" y="3497802"/>
            <a:ext cx="33888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15000"/>
              </a:lnSpc>
              <a:spcBef>
                <a:spcPts val="280"/>
              </a:spcBef>
              <a:spcAft>
                <a:spcPts val="0"/>
              </a:spcAft>
              <a:buSzPts val="1820"/>
              <a:buNone/>
              <a:defRPr sz="1400"/>
            </a:lvl1pPr>
            <a:lvl2pPr indent="-228600" lvl="1" marL="9144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indent="-228600" lvl="2" marL="13716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indent="-228600" lvl="3" marL="18288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indent="-228600" lvl="4" marL="22860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indent="-228600" lvl="5" marL="27432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indent="-228600" lvl="6" marL="32004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indent="-228600" lvl="7" marL="36576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indent="-228600" lvl="8" marL="411480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/>
        </p:txBody>
      </p:sp>
      <p:sp>
        <p:nvSpPr>
          <p:cNvPr id="134" name="Google Shape;134;p14"/>
          <p:cNvSpPr txBox="1"/>
          <p:nvPr>
            <p:ph idx="10" type="dt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p14"/>
          <p:cNvSpPr txBox="1"/>
          <p:nvPr>
            <p:ph idx="11" type="ftr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14"/>
          <p:cNvSpPr txBox="1"/>
          <p:nvPr>
            <p:ph idx="12" type="sldNum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>
  <p:cSld name="SECTION_HEADER_1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5"/>
          <p:cNvSpPr/>
          <p:nvPr/>
        </p:nvSpPr>
        <p:spPr>
          <a:xfrm>
            <a:off x="0" y="3866920"/>
            <a:ext cx="9144000" cy="2991000"/>
          </a:xfrm>
          <a:prstGeom prst="rect">
            <a:avLst/>
          </a:prstGeom>
          <a:gradFill>
            <a:gsLst>
              <a:gs pos="0">
                <a:srgbClr val="FFFFFF">
                  <a:alpha val="91372"/>
                </a:srgbClr>
              </a:gs>
              <a:gs pos="37000">
                <a:srgbClr val="FFFFFF">
                  <a:alpha val="76470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9" name="Google Shape;139;p15"/>
          <p:cNvSpPr/>
          <p:nvPr/>
        </p:nvSpPr>
        <p:spPr>
          <a:xfrm>
            <a:off x="0" y="0"/>
            <a:ext cx="9144000" cy="3867000"/>
          </a:xfrm>
          <a:prstGeom prst="rect">
            <a:avLst/>
          </a:prstGeom>
          <a:gradFill>
            <a:gsLst>
              <a:gs pos="0">
                <a:srgbClr val="FFFFFF">
                  <a:alpha val="89411"/>
                </a:srgbClr>
              </a:gs>
              <a:gs pos="48000">
                <a:srgbClr val="FFFFFF">
                  <a:alpha val="62352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0" name="Google Shape;140;p15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411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490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1" name="Google Shape;141;p15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15"/>
          <p:cNvSpPr txBox="1"/>
          <p:nvPr>
            <p:ph type="title"/>
          </p:nvPr>
        </p:nvSpPr>
        <p:spPr>
          <a:xfrm>
            <a:off x="2033195" y="2172648"/>
            <a:ext cx="5966700" cy="2423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  <a:defRPr b="1" sz="4600" cap="none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3" name="Google Shape;143;p15"/>
          <p:cNvSpPr txBox="1"/>
          <p:nvPr>
            <p:ph idx="1" type="body"/>
          </p:nvPr>
        </p:nvSpPr>
        <p:spPr>
          <a:xfrm>
            <a:off x="2022438" y="4607511"/>
            <a:ext cx="5970600" cy="8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600"/>
              <a:buNone/>
              <a:defRPr sz="2000"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3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SzPts val="20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4" name="Google Shape;144;p15"/>
          <p:cNvSpPr txBox="1"/>
          <p:nvPr>
            <p:ph idx="10" type="dt"/>
          </p:nvPr>
        </p:nvSpPr>
        <p:spPr>
          <a:xfrm>
            <a:off x="6172200" y="6172200"/>
            <a:ext cx="2514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15"/>
          <p:cNvSpPr txBox="1"/>
          <p:nvPr>
            <p:ph idx="11" type="ftr"/>
          </p:nvPr>
        </p:nvSpPr>
        <p:spPr>
          <a:xfrm>
            <a:off x="457199" y="6172200"/>
            <a:ext cx="3352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15"/>
          <p:cNvSpPr txBox="1"/>
          <p:nvPr>
            <p:ph idx="12" type="sldNum"/>
          </p:nvPr>
        </p:nvSpPr>
        <p:spPr>
          <a:xfrm>
            <a:off x="3810000" y="6172200"/>
            <a:ext cx="182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ioso.ru/distant/library/publication/razvitie.htm" TargetMode="External"/><Relationship Id="rId4" Type="http://schemas.openxmlformats.org/officeDocument/2006/relationships/hyperlink" Target="https://regnum.ru/news/society/3169335.html" TargetMode="External"/><Relationship Id="rId5" Type="http://schemas.openxmlformats.org/officeDocument/2006/relationships/hyperlink" Target="https://nsportal.ru/shkola/obshchepedagogicheskie-tekhnologii/library/2021/11/17/interaktivnaya-doska-miro-v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hyperlink" Target="about:blank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"/>
          <p:cNvSpPr txBox="1"/>
          <p:nvPr>
            <p:ph idx="4294967295" type="subTitle"/>
          </p:nvPr>
        </p:nvSpPr>
        <p:spPr>
          <a:xfrm>
            <a:off x="63775" y="188650"/>
            <a:ext cx="8916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40"/>
              <a:buNone/>
            </a:pPr>
            <a:r>
              <a:rPr b="1" lang="ru-RU" sz="2600">
                <a:latin typeface="Trebuchet MS"/>
                <a:ea typeface="Trebuchet MS"/>
                <a:cs typeface="Trebuchet MS"/>
                <a:sym typeface="Trebuchet MS"/>
              </a:rPr>
              <a:t>Масленова Ольга Александровна</a:t>
            </a:r>
            <a:endParaRPr sz="26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r">
              <a:lnSpc>
                <a:spcPct val="100000"/>
              </a:lnSpc>
              <a:spcBef>
                <a:spcPts val="860"/>
              </a:spcBef>
              <a:spcAft>
                <a:spcPts val="0"/>
              </a:spcAft>
              <a:buSzPts val="3640"/>
              <a:buNone/>
            </a:pPr>
            <a:r>
              <a:rPr b="1" lang="ru-RU" sz="2600">
                <a:latin typeface="Trebuchet MS"/>
                <a:ea typeface="Trebuchet MS"/>
                <a:cs typeface="Trebuchet MS"/>
                <a:sym typeface="Trebuchet MS"/>
              </a:rPr>
              <a:t>        </a:t>
            </a:r>
            <a:r>
              <a:rPr b="1" lang="ru-RU" sz="2600">
                <a:latin typeface="Trebuchet MS"/>
                <a:ea typeface="Trebuchet MS"/>
                <a:cs typeface="Trebuchet MS"/>
                <a:sym typeface="Trebuchet MS"/>
              </a:rPr>
              <a:t>Учитель английского языка МАОУ СШ №1 г. Бор</a:t>
            </a:r>
            <a:endParaRPr b="1" sz="26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52" name="Google Shape;152;p16"/>
          <p:cNvSpPr txBox="1"/>
          <p:nvPr>
            <p:ph type="title"/>
          </p:nvPr>
        </p:nvSpPr>
        <p:spPr>
          <a:xfrm>
            <a:off x="3825627" y="1734850"/>
            <a:ext cx="3935100" cy="33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2100">
              <a:solidFill>
                <a:srgbClr val="20212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b="0" sz="2100">
              <a:solidFill>
                <a:srgbClr val="20212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229616" lvl="0" marL="640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500"/>
              <a:buFont typeface="Nunito"/>
              <a:buNone/>
            </a:pPr>
            <a:r>
              <a:t/>
            </a:r>
            <a:endParaRPr b="0" sz="1500">
              <a:solidFill>
                <a:srgbClr val="202124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3" name="Google Shape;153;p16"/>
          <p:cNvSpPr txBox="1"/>
          <p:nvPr/>
        </p:nvSpPr>
        <p:spPr>
          <a:xfrm>
            <a:off x="152375" y="5849150"/>
            <a:ext cx="8756700" cy="11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20212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rgbClr val="02182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/>
          <p:nvPr>
            <p:ph idx="4294967295" type="title"/>
          </p:nvPr>
        </p:nvSpPr>
        <p:spPr>
          <a:xfrm>
            <a:off x="362800" y="141575"/>
            <a:ext cx="8252700" cy="13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100">
                <a:solidFill>
                  <a:srgbClr val="BF900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ru-RU" sz="3800">
                <a:solidFill>
                  <a:srgbClr val="021828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 виртуальный аналог                   классической доски</a:t>
            </a:r>
            <a:r>
              <a:rPr lang="ru-RU" sz="3100">
                <a:solidFill>
                  <a:srgbClr val="BF900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sz="4700">
              <a:solidFill>
                <a:srgbClr val="BF9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9" name="Google Shape;209;p25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0" name="Google Shape;21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675" y="1686575"/>
            <a:ext cx="6587901" cy="398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5025" y="-5412"/>
            <a:ext cx="2601863" cy="168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/>
          <p:nvPr>
            <p:ph idx="4294967295" type="title"/>
          </p:nvPr>
        </p:nvSpPr>
        <p:spPr>
          <a:xfrm>
            <a:off x="725625" y="327125"/>
            <a:ext cx="75042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>
                <a:solidFill>
                  <a:srgbClr val="0C343D"/>
                </a:solidFill>
                <a:latin typeface="Trebuchet MS"/>
                <a:ea typeface="Trebuchet MS"/>
                <a:cs typeface="Trebuchet MS"/>
                <a:sym typeface="Trebuchet MS"/>
              </a:rPr>
              <a:t>О пользе чатов в ДО</a:t>
            </a:r>
            <a:endParaRPr>
              <a:solidFill>
                <a:srgbClr val="0C343D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17" name="Google Shape;217;p26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8" name="Google Shape;21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8941" y="999725"/>
            <a:ext cx="3841452" cy="4399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1045" y="2131800"/>
            <a:ext cx="559225" cy="15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4645" y="1095425"/>
            <a:ext cx="2932521" cy="4207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76495" y="1748425"/>
            <a:ext cx="559225" cy="15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3895" y="5019075"/>
            <a:ext cx="559225" cy="15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7"/>
          <p:cNvSpPr txBox="1"/>
          <p:nvPr>
            <p:ph type="title"/>
          </p:nvPr>
        </p:nvSpPr>
        <p:spPr>
          <a:xfrm>
            <a:off x="819150" y="270222"/>
            <a:ext cx="75057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600">
                <a:solidFill>
                  <a:srgbClr val="0C343D"/>
                </a:solidFill>
              </a:rPr>
              <a:t>Вред дистанционного обучения</a:t>
            </a:r>
            <a:endParaRPr sz="3600">
              <a:solidFill>
                <a:srgbClr val="0C343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28" name="Google Shape;22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225" y="1328788"/>
            <a:ext cx="8591550" cy="501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8"/>
          <p:cNvSpPr txBox="1"/>
          <p:nvPr>
            <p:ph type="title"/>
          </p:nvPr>
        </p:nvSpPr>
        <p:spPr>
          <a:xfrm>
            <a:off x="332325" y="473825"/>
            <a:ext cx="85176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900">
                <a:solidFill>
                  <a:srgbClr val="7F6000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Предметные результаты:  </a:t>
            </a:r>
            <a:endParaRPr sz="3900">
              <a:solidFill>
                <a:srgbClr val="7F6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700">
                <a:solidFill>
                  <a:srgbClr val="7F6000"/>
                </a:solidFill>
                <a:latin typeface="Trebuchet MS"/>
                <a:ea typeface="Trebuchet MS"/>
                <a:cs typeface="Trebuchet MS"/>
                <a:sym typeface="Trebuchet MS"/>
              </a:rPr>
              <a:t>2019/2020        уч.год        2020/2021 </a:t>
            </a:r>
            <a:endParaRPr sz="3700">
              <a:solidFill>
                <a:srgbClr val="7F6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4" name="Google Shape;234;p28"/>
          <p:cNvSpPr txBox="1"/>
          <p:nvPr>
            <p:ph idx="1" type="body"/>
          </p:nvPr>
        </p:nvSpPr>
        <p:spPr>
          <a:xfrm>
            <a:off x="278750" y="2133150"/>
            <a:ext cx="3990900" cy="344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5А %качества 91.67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7Б </a:t>
            </a: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%качества 58.33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7В %качества 58.33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6Б %качества 70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5" name="Google Shape;235;p28"/>
          <p:cNvSpPr txBox="1"/>
          <p:nvPr>
            <p:ph idx="2" type="body"/>
          </p:nvPr>
        </p:nvSpPr>
        <p:spPr>
          <a:xfrm>
            <a:off x="4713700" y="2079550"/>
            <a:ext cx="3686100" cy="34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6</a:t>
            </a: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А %качества 92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8Б %качества 64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8В %качества 62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700">
                <a:latin typeface="Trebuchet MS"/>
                <a:ea typeface="Trebuchet MS"/>
                <a:cs typeface="Trebuchet MS"/>
                <a:sym typeface="Trebuchet MS"/>
              </a:rPr>
              <a:t>7Б %качества 30</a:t>
            </a:r>
            <a:endParaRPr sz="27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9"/>
          <p:cNvSpPr txBox="1"/>
          <p:nvPr>
            <p:ph type="title"/>
          </p:nvPr>
        </p:nvSpPr>
        <p:spPr>
          <a:xfrm>
            <a:off x="182300" y="173800"/>
            <a:ext cx="8688900" cy="95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900">
                <a:solidFill>
                  <a:srgbClr val="7F6000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Предметные результаты:</a:t>
            </a:r>
            <a:r>
              <a:rPr lang="ru-RU" sz="3700">
                <a:solidFill>
                  <a:srgbClr val="7F6000"/>
                </a:solidFill>
                <a:latin typeface="Trebuchet MS"/>
                <a:ea typeface="Trebuchet MS"/>
                <a:cs typeface="Trebuchet MS"/>
                <a:sym typeface="Trebuchet MS"/>
              </a:rPr>
              <a:t>2021/2022       </a:t>
            </a:r>
            <a:endParaRPr sz="3700">
              <a:solidFill>
                <a:srgbClr val="7F6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1" name="Google Shape;24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7100" y="1225175"/>
            <a:ext cx="2363125" cy="278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1950" y="1126006"/>
            <a:ext cx="2363125" cy="2961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1950" y="1204999"/>
            <a:ext cx="2262888" cy="268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7213" y="3968768"/>
            <a:ext cx="2132368" cy="2544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05826" y="4008697"/>
            <a:ext cx="2132350" cy="228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64425" y="4250900"/>
            <a:ext cx="1776050" cy="20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0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400">
                <a:solidFill>
                  <a:srgbClr val="0C343D"/>
                </a:solidFill>
                <a:latin typeface="Nunito"/>
                <a:ea typeface="Nunito"/>
                <a:cs typeface="Nunito"/>
                <a:sym typeface="Nunito"/>
              </a:rPr>
              <a:t>Транслирование педагогического опыта</a:t>
            </a:r>
            <a:endParaRPr sz="3400">
              <a:solidFill>
                <a:srgbClr val="0C343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52" name="Google Shape;25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401" y="1125850"/>
            <a:ext cx="6604076" cy="532257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0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30"/>
          <p:cNvSpPr txBox="1"/>
          <p:nvPr/>
        </p:nvSpPr>
        <p:spPr>
          <a:xfrm>
            <a:off x="632375" y="365025"/>
            <a:ext cx="8047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latin typeface="Trebuchet MS"/>
                <a:ea typeface="Trebuchet MS"/>
                <a:cs typeface="Trebuchet MS"/>
                <a:sym typeface="Trebuchet MS"/>
              </a:rPr>
              <a:t>Транслирование педагогического опыта</a:t>
            </a:r>
            <a:endParaRPr sz="3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1"/>
          <p:cNvSpPr txBox="1"/>
          <p:nvPr>
            <p:ph type="title"/>
          </p:nvPr>
        </p:nvSpPr>
        <p:spPr>
          <a:xfrm>
            <a:off x="687025" y="429325"/>
            <a:ext cx="75213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b="1" lang="ru-RU">
                <a:solidFill>
                  <a:srgbClr val="660000"/>
                </a:solidFill>
                <a:latin typeface="Trebuchet MS"/>
                <a:ea typeface="Trebuchet MS"/>
                <a:cs typeface="Trebuchet MS"/>
                <a:sym typeface="Trebuchet MS"/>
              </a:rPr>
              <a:t>Литература и ресурсы</a:t>
            </a:r>
            <a:endParaRPr b="1">
              <a:solidFill>
                <a:srgbClr val="66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0" name="Google Shape;260;p31"/>
          <p:cNvSpPr txBox="1"/>
          <p:nvPr>
            <p:ph idx="2" type="body"/>
          </p:nvPr>
        </p:nvSpPr>
        <p:spPr>
          <a:xfrm>
            <a:off x="182325" y="922250"/>
            <a:ext cx="8626200" cy="51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76470"/>
              <a:buNone/>
            </a:pPr>
            <a:r>
              <a:t/>
            </a:r>
            <a:endParaRPr sz="34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Trebuchet MS"/>
              <a:buAutoNum type="arabicPeriod"/>
            </a:pPr>
            <a:r>
              <a:rPr b="1" lang="ru-RU" sz="34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«Педагогические технологии дистанционного обучения» Под редакцией Е.С. Полат. М., «Академия», 2006</a:t>
            </a:r>
            <a:endParaRPr b="1" sz="34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b="1" i="1" lang="ru-RU" sz="3400">
                <a:solidFill>
                  <a:schemeClr val="hlink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http://www.ioso.ru/distant/library/publication/razvitie.htm</a:t>
            </a:r>
            <a:endParaRPr b="1" sz="34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rebuchet MS"/>
              <a:buAutoNum type="arabicPeriod"/>
            </a:pPr>
            <a:r>
              <a:rPr b="1" lang="ru-RU" sz="340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https://regnum.ru/news/society/3169335.html</a:t>
            </a:r>
            <a:endParaRPr b="1" sz="34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b="1" lang="ru-RU" sz="34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https://www.rbc.ru/society/25/03/2021/605c77069a79473d32ec7439</a:t>
            </a:r>
            <a:endParaRPr b="1" sz="34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rebuchet MS"/>
              <a:buAutoNum type="arabicPeriod"/>
            </a:pPr>
            <a:r>
              <a:rPr b="1" lang="ru-RU" sz="3400" u="sng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https://nsportal.ru/shkola/obshchepedagogicheskie-tekhnologii/library/2021/11/17/interaktivnaya-doska-miro-v</a:t>
            </a:r>
            <a:endParaRPr b="1" sz="34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400">
              <a:solidFill>
                <a:srgbClr val="333333"/>
              </a:solidFill>
              <a:highlight>
                <a:srgbClr val="F6F6F6"/>
              </a:highlight>
              <a:latin typeface="Trebuchet MS"/>
              <a:ea typeface="Trebuchet MS"/>
              <a:cs typeface="Trebuchet MS"/>
              <a:sym typeface="Trebuchet MS"/>
            </a:endParaRPr>
          </a:p>
          <a:p>
            <a:pPr indent="-3635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Trebuchet MS"/>
              <a:buAutoNum type="arabicPeriod"/>
            </a:pPr>
            <a:r>
              <a:rPr b="1" lang="ru-RU" sz="3400">
                <a:solidFill>
                  <a:srgbClr val="333333"/>
                </a:solidFill>
                <a:highlight>
                  <a:srgbClr val="F6F6F6"/>
                </a:highlight>
                <a:latin typeface="Trebuchet MS"/>
                <a:ea typeface="Trebuchet MS"/>
                <a:cs typeface="Trebuchet MS"/>
                <a:sym typeface="Trebuchet MS"/>
              </a:rPr>
              <a:t>Сагиндыкова, А. С. Актуальность дистанционного образования / А. С. Сагиндыкова, М. А. Тугамбекова. — Текст : непосредственный // Молодой ученый. — 2015. — № 20 (100). — С. 495-498. — URL: https://moluch.ru/archive/100/20703/ </a:t>
            </a:r>
            <a:endParaRPr b="1" sz="34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400"/>
              </a:spcBef>
              <a:spcAft>
                <a:spcPts val="300"/>
              </a:spcAft>
              <a:buSzPct val="2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None/>
            </a:pPr>
            <a:r>
              <a:t/>
            </a:r>
            <a:endParaRPr sz="4200">
              <a:solidFill>
                <a:srgbClr val="0C343D"/>
              </a:solidFill>
            </a:endParaRPr>
          </a:p>
          <a:p>
            <a:pPr indent="0" lvl="1" marL="36576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460"/>
              <a:buNone/>
            </a:pPr>
            <a:r>
              <a:t/>
            </a:r>
            <a:endParaRPr b="1" sz="4200">
              <a:solidFill>
                <a:srgbClr val="021828"/>
              </a:solidFill>
            </a:endParaRPr>
          </a:p>
        </p:txBody>
      </p:sp>
      <p:sp>
        <p:nvSpPr>
          <p:cNvPr id="159" name="Google Shape;159;p17"/>
          <p:cNvSpPr txBox="1"/>
          <p:nvPr>
            <p:ph type="title"/>
          </p:nvPr>
        </p:nvSpPr>
        <p:spPr>
          <a:xfrm>
            <a:off x="1478900" y="1447300"/>
            <a:ext cx="6022200" cy="28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None/>
            </a:pPr>
            <a:r>
              <a:rPr lang="ru-RU" sz="42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Использование</a:t>
            </a:r>
            <a:r>
              <a:rPr lang="ru-RU" sz="4200">
                <a:solidFill>
                  <a:schemeClr val="accent5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ru-RU" sz="42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ИКТ в дистанционном обучении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idx="4294967295" type="title"/>
          </p:nvPr>
        </p:nvSpPr>
        <p:spPr>
          <a:xfrm>
            <a:off x="546650" y="407900"/>
            <a:ext cx="8574000" cy="10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20"/>
              <a:buNone/>
            </a:pPr>
            <a:r>
              <a:rPr lang="ru-RU" sz="3100">
                <a:solidFill>
                  <a:srgbClr val="073763"/>
                </a:solidFill>
                <a:latin typeface="Trebuchet MS"/>
                <a:ea typeface="Trebuchet MS"/>
                <a:cs typeface="Trebuchet MS"/>
                <a:sym typeface="Trebuchet MS"/>
              </a:rPr>
              <a:t>Условия формирования личного вклада педагога в развитие образования</a:t>
            </a:r>
            <a:endParaRPr sz="3100">
              <a:solidFill>
                <a:srgbClr val="073763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445900" y="1382933"/>
            <a:ext cx="74151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5109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3860"/>
              <a:buChar char="●"/>
            </a:pPr>
            <a:r>
              <a:rPr lang="ru-RU" sz="2900">
                <a:solidFill>
                  <a:srgbClr val="7F6000"/>
                </a:solidFill>
              </a:rPr>
              <a:t>Научно-исследовательские: изучить концепцию ДО, роль ИКТ в этой форме обучения</a:t>
            </a:r>
            <a:endParaRPr sz="2900">
              <a:solidFill>
                <a:srgbClr val="7F6000"/>
              </a:solidFill>
            </a:endParaRPr>
          </a:p>
          <a:p>
            <a:pPr indent="-26416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4160"/>
              <a:buChar char="●"/>
            </a:pPr>
            <a:r>
              <a:rPr lang="ru-RU" sz="3100">
                <a:solidFill>
                  <a:srgbClr val="7F6000"/>
                </a:solidFill>
              </a:rPr>
              <a:t>Методические: </a:t>
            </a:r>
            <a:r>
              <a:rPr lang="ru-RU" sz="2700">
                <a:solidFill>
                  <a:srgbClr val="7F6000"/>
                </a:solidFill>
              </a:rPr>
              <a:t>интерактивные технологии, ИКТ, банк дидактических средств</a:t>
            </a:r>
            <a:endParaRPr sz="1200">
              <a:solidFill>
                <a:srgbClr val="7F6000"/>
              </a:solidFill>
            </a:endParaRPr>
          </a:p>
          <a:p>
            <a:pPr indent="-264160" lvl="0" marL="228600" rtl="0" algn="l">
              <a:lnSpc>
                <a:spcPct val="115000"/>
              </a:lnSpc>
              <a:spcBef>
                <a:spcPts val="1020"/>
              </a:spcBef>
              <a:spcAft>
                <a:spcPts val="0"/>
              </a:spcAft>
              <a:buClr>
                <a:srgbClr val="7F6000"/>
              </a:buClr>
              <a:buSzPts val="4160"/>
              <a:buChar char="●"/>
            </a:pPr>
            <a:r>
              <a:rPr lang="ru-RU" sz="3100">
                <a:solidFill>
                  <a:srgbClr val="7F6000"/>
                </a:solidFill>
              </a:rPr>
              <a:t>Организационно-педагогические</a:t>
            </a:r>
            <a:r>
              <a:rPr lang="ru-RU" sz="3500">
                <a:solidFill>
                  <a:srgbClr val="7F6000"/>
                </a:solidFill>
              </a:rPr>
              <a:t>: </a:t>
            </a:r>
            <a:r>
              <a:rPr lang="ru-RU" sz="2700">
                <a:solidFill>
                  <a:srgbClr val="7F6000"/>
                </a:solidFill>
              </a:rPr>
              <a:t>школьное методическое объединение, курсы повышения квалификации, транслирование опыта</a:t>
            </a:r>
            <a:endParaRPr sz="2300">
              <a:solidFill>
                <a:srgbClr val="7F6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>
            <p:ph idx="4294967295" type="body"/>
          </p:nvPr>
        </p:nvSpPr>
        <p:spPr>
          <a:xfrm>
            <a:off x="309725" y="1088425"/>
            <a:ext cx="8477700" cy="50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340"/>
              <a:buNone/>
            </a:pPr>
            <a:r>
              <a:rPr lang="ru-RU" sz="2800">
                <a:solidFill>
                  <a:srgbClr val="0000FF"/>
                </a:solidFill>
              </a:rPr>
              <a:t>Современный уровень развития ИКТ дает возможность воплотить в жизнь девиз ЮНЕСКО “Образование для всех и на протяжении всей жизни”</a:t>
            </a:r>
            <a:endParaRPr sz="2800">
              <a:solidFill>
                <a:srgbClr val="0000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340"/>
              <a:buNone/>
            </a:pPr>
            <a:r>
              <a:rPr lang="ru-RU" sz="2550">
                <a:solidFill>
                  <a:srgbClr val="000000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ДО отвечает принципу гуманистичности: никто не должен быть лишен возможности учиться по причине бедности, географической или временной изолированности,временной или постоянной невозможности посещать образовательные учреждения в силу объективных причин.</a:t>
            </a:r>
            <a:endParaRPr sz="4100">
              <a:solidFill>
                <a:srgbClr val="0C343D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1" name="Google Shape;171;p19"/>
          <p:cNvSpPr txBox="1"/>
          <p:nvPr>
            <p:ph type="title"/>
          </p:nvPr>
        </p:nvSpPr>
        <p:spPr>
          <a:xfrm>
            <a:off x="2346876" y="432934"/>
            <a:ext cx="4020900" cy="65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rgbClr val="783F04"/>
                </a:solidFill>
              </a:rPr>
              <a:t>Актуальность</a:t>
            </a:r>
            <a:endParaRPr b="1">
              <a:solidFill>
                <a:srgbClr val="783F0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 txBox="1"/>
          <p:nvPr>
            <p:ph type="title"/>
          </p:nvPr>
        </p:nvSpPr>
        <p:spPr>
          <a:xfrm>
            <a:off x="326250" y="334500"/>
            <a:ext cx="8653500" cy="9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4"/>
              <a:buNone/>
            </a:pPr>
            <a:r>
              <a:rPr lang="ru-RU" sz="4800">
                <a:solidFill>
                  <a:srgbClr val="0C343D"/>
                </a:solidFill>
                <a:latin typeface="Nunito"/>
                <a:ea typeface="Nunito"/>
                <a:cs typeface="Nunito"/>
                <a:sym typeface="Nunito"/>
              </a:rPr>
              <a:t>Актуальность личного опыта</a:t>
            </a:r>
            <a:r>
              <a:rPr lang="ru-RU" sz="4800">
                <a:solidFill>
                  <a:srgbClr val="0C343D"/>
                </a:solidFill>
              </a:rPr>
              <a:t> </a:t>
            </a:r>
            <a:endParaRPr sz="4800">
              <a:solidFill>
                <a:srgbClr val="0C343D"/>
              </a:solidFill>
            </a:endParaRPr>
          </a:p>
        </p:txBody>
      </p:sp>
      <p:sp>
        <p:nvSpPr>
          <p:cNvPr id="177" name="Google Shape;177;p20"/>
          <p:cNvSpPr txBox="1"/>
          <p:nvPr>
            <p:ph idx="2" type="body"/>
          </p:nvPr>
        </p:nvSpPr>
        <p:spPr>
          <a:xfrm>
            <a:off x="229775" y="1157000"/>
            <a:ext cx="8803500" cy="51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SzPts val="3640"/>
              <a:buNone/>
            </a:pPr>
            <a:r>
              <a:t/>
            </a:r>
            <a:endParaRPr sz="2800">
              <a:solidFill>
                <a:srgbClr val="0C343D"/>
              </a:solidFill>
            </a:endParaRPr>
          </a:p>
          <a:p>
            <a:pPr indent="-193040" lvl="0" marL="2286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0B5394"/>
              </a:buClr>
              <a:buSzPts val="2500"/>
              <a:buAutoNum type="arabicPeriod"/>
            </a:pPr>
            <a:r>
              <a:rPr lang="ru-RU" sz="240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ru-RU" sz="2400">
                <a:solidFill>
                  <a:srgbClr val="333333"/>
                </a:solidFill>
                <a:highlight>
                  <a:schemeClr val="dk1"/>
                </a:highlight>
              </a:rPr>
              <a:t>неадаптированность учебно-методических комплексов к учебным курсам дистанционного образования</a:t>
            </a:r>
            <a:endParaRPr sz="24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193040" lvl="0" marL="2286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0B5394"/>
              </a:buClr>
              <a:buSzPts val="2500"/>
              <a:buAutoNum type="arabicPeriod"/>
            </a:pPr>
            <a:r>
              <a:rPr lang="ru-RU" sz="2400">
                <a:solidFill>
                  <a:srgbClr val="000000"/>
                </a:solidFill>
                <a:highlight>
                  <a:srgbClr val="FFFFFF"/>
                </a:highlight>
              </a:rPr>
              <a:t>целенаправленное развитие информационно образовательного пространства</a:t>
            </a:r>
            <a:endParaRPr sz="3700">
              <a:solidFill>
                <a:srgbClr val="990000"/>
              </a:solidFill>
            </a:endParaRPr>
          </a:p>
          <a:p>
            <a:pPr indent="-158750" lvl="0" marL="2286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0B5394"/>
              </a:buClr>
              <a:buSzPts val="2500"/>
              <a:buAutoNum type="arabicPeriod"/>
            </a:pPr>
            <a:r>
              <a:rPr lang="ru-RU" sz="2400">
                <a:solidFill>
                  <a:srgbClr val="000000"/>
                </a:solidFill>
                <a:highlight>
                  <a:srgbClr val="FFFFFF"/>
                </a:highlight>
              </a:rPr>
              <a:t>становление новых практик образовательной деятельности в новых условиях</a:t>
            </a:r>
            <a:endParaRPr sz="2400">
              <a:solidFill>
                <a:srgbClr val="0C343D"/>
              </a:solidFill>
            </a:endParaRPr>
          </a:p>
          <a:p>
            <a:pPr indent="-158750" lvl="0" marL="2286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0B5394"/>
              </a:buClr>
              <a:buSzPts val="2500"/>
              <a:buAutoNum type="arabicPeriod"/>
            </a:pPr>
            <a:r>
              <a:rPr lang="ru-RU" sz="2400">
                <a:solidFill>
                  <a:srgbClr val="000000"/>
                </a:solidFill>
                <a:highlight>
                  <a:srgbClr val="FFFFFF"/>
                </a:highlight>
              </a:rPr>
              <a:t>развитие информационной культуры всех участников образовательного процесса</a:t>
            </a:r>
            <a:endParaRPr sz="3700">
              <a:solidFill>
                <a:srgbClr val="990000"/>
              </a:solidFill>
            </a:endParaRPr>
          </a:p>
          <a:p>
            <a:pPr indent="0" lvl="0" marL="2286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SzPts val="2340"/>
              <a:buNone/>
            </a:pPr>
            <a:r>
              <a:t/>
            </a:r>
            <a:endParaRPr sz="2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>
            <p:ph type="title"/>
          </p:nvPr>
        </p:nvSpPr>
        <p:spPr>
          <a:xfrm>
            <a:off x="203750" y="345250"/>
            <a:ext cx="8690400" cy="12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8"/>
              <a:buNone/>
            </a:pPr>
            <a:r>
              <a:rPr lang="ru-RU" sz="3300">
                <a:solidFill>
                  <a:srgbClr val="0C343D"/>
                </a:solidFill>
                <a:latin typeface="Nunito"/>
                <a:ea typeface="Nunito"/>
                <a:cs typeface="Nunito"/>
                <a:sym typeface="Nunito"/>
              </a:rPr>
              <a:t>Цель: создание условий положительной динамики обучения </a:t>
            </a:r>
            <a:r>
              <a:rPr lang="ru-RU" sz="3300">
                <a:solidFill>
                  <a:srgbClr val="0C343D"/>
                </a:solidFill>
              </a:rPr>
              <a:t>английскому языку в условиях дистанционного обучения</a:t>
            </a:r>
            <a:br>
              <a:rPr lang="ru-RU" sz="4000">
                <a:solidFill>
                  <a:schemeClr val="dk1"/>
                </a:solidFill>
              </a:rPr>
            </a:br>
            <a:endParaRPr sz="4000">
              <a:solidFill>
                <a:schemeClr val="dk1"/>
              </a:solidFill>
            </a:endParaRPr>
          </a:p>
        </p:txBody>
      </p:sp>
      <p:sp>
        <p:nvSpPr>
          <p:cNvPr id="183" name="Google Shape;183;p21"/>
          <p:cNvSpPr txBox="1"/>
          <p:nvPr>
            <p:ph idx="1" type="body"/>
          </p:nvPr>
        </p:nvSpPr>
        <p:spPr>
          <a:xfrm>
            <a:off x="203750" y="1886650"/>
            <a:ext cx="8690400" cy="45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SzPct val="72105"/>
              <a:buNone/>
            </a:pPr>
            <a:r>
              <a:rPr b="1" lang="ru-RU" sz="5047">
                <a:solidFill>
                  <a:srgbClr val="7F6000"/>
                </a:solidFill>
              </a:rPr>
              <a:t>Задачи:</a:t>
            </a:r>
            <a:endParaRPr b="1" sz="5047">
              <a:solidFill>
                <a:srgbClr val="7F6000"/>
              </a:solidFill>
            </a:endParaRPr>
          </a:p>
          <a:p>
            <a:pPr indent="-397796" lvl="0" marL="4572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7F6000"/>
              </a:buClr>
              <a:buSzPct val="100000"/>
              <a:buAutoNum type="arabicPeriod"/>
            </a:pPr>
            <a:r>
              <a:rPr lang="ru-RU" sz="5692">
                <a:solidFill>
                  <a:srgbClr val="7F6000"/>
                </a:solidFill>
                <a:highlight>
                  <a:srgbClr val="FFFFFF"/>
                </a:highlight>
              </a:rPr>
              <a:t>изучить современные</a:t>
            </a:r>
            <a:r>
              <a:rPr b="1" lang="ru-RU" sz="5692">
                <a:solidFill>
                  <a:srgbClr val="7F6000"/>
                </a:solidFill>
                <a:highlight>
                  <a:srgbClr val="FFFFFF"/>
                </a:highlight>
              </a:rPr>
              <a:t> </a:t>
            </a:r>
            <a:r>
              <a:rPr lang="ru-RU" sz="5692">
                <a:solidFill>
                  <a:srgbClr val="7F6000"/>
                </a:solidFill>
                <a:highlight>
                  <a:srgbClr val="FFFFFF"/>
                </a:highlight>
              </a:rPr>
              <a:t>ИКТ для применения в ДО</a:t>
            </a:r>
            <a:endParaRPr sz="5692">
              <a:solidFill>
                <a:srgbClr val="7F6000"/>
              </a:solidFill>
            </a:endParaRPr>
          </a:p>
          <a:p>
            <a:pPr indent="-397796" lvl="0" marL="4572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7F6000"/>
              </a:buClr>
              <a:buSzPct val="100000"/>
              <a:buAutoNum type="arabicPeriod"/>
            </a:pPr>
            <a:r>
              <a:rPr lang="ru-RU" sz="5692">
                <a:solidFill>
                  <a:srgbClr val="7F6000"/>
                </a:solidFill>
                <a:highlight>
                  <a:srgbClr val="FFFFFF"/>
                </a:highlight>
              </a:rPr>
              <a:t>интегрировать и внедрить информационно-коммуникативные и дистанционные технологии в процессы образования</a:t>
            </a:r>
            <a:endParaRPr sz="5692">
              <a:solidFill>
                <a:srgbClr val="7F6000"/>
              </a:solidFill>
            </a:endParaRPr>
          </a:p>
          <a:p>
            <a:pPr indent="-397796" lvl="0" marL="4572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7F6000"/>
              </a:buClr>
              <a:buSzPct val="100000"/>
              <a:buAutoNum type="arabicPeriod"/>
            </a:pPr>
            <a:r>
              <a:rPr lang="ru-RU" sz="5692">
                <a:solidFill>
                  <a:srgbClr val="7F6000"/>
                </a:solidFill>
                <a:highlight>
                  <a:srgbClr val="FFFFFF"/>
                </a:highlight>
              </a:rPr>
              <a:t>показать использование ИКТ технологий в своей педагогической деятельности на ДО</a:t>
            </a:r>
            <a:endParaRPr sz="5692">
              <a:solidFill>
                <a:srgbClr val="7F6000"/>
              </a:solidFill>
            </a:endParaRPr>
          </a:p>
          <a:p>
            <a:pPr indent="-397796" lvl="0" marL="457200" rtl="0" algn="l">
              <a:lnSpc>
                <a:spcPct val="115000"/>
              </a:lnSpc>
              <a:spcBef>
                <a:spcPts val="860"/>
              </a:spcBef>
              <a:spcAft>
                <a:spcPts val="0"/>
              </a:spcAft>
              <a:buClr>
                <a:srgbClr val="7F6000"/>
              </a:buClr>
              <a:buSzPct val="100000"/>
              <a:buAutoNum type="arabicPeriod"/>
            </a:pPr>
            <a:r>
              <a:rPr lang="ru-RU" sz="5692">
                <a:solidFill>
                  <a:srgbClr val="7F6000"/>
                </a:solidFill>
              </a:rPr>
              <a:t>Отслеживание положительной динамики уровня предметных результатов </a:t>
            </a:r>
            <a:endParaRPr sz="5692">
              <a:solidFill>
                <a:srgbClr val="7F6000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ct val="199998"/>
              <a:buFont typeface="Trebuchet MS"/>
              <a:buNone/>
            </a:pPr>
            <a:r>
              <a:t/>
            </a:r>
            <a:endParaRPr>
              <a:solidFill>
                <a:srgbClr val="990000"/>
              </a:solidFill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SzPct val="199998"/>
              <a:buFont typeface="Trebuchet M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type="title"/>
          </p:nvPr>
        </p:nvSpPr>
        <p:spPr>
          <a:xfrm>
            <a:off x="289475" y="311475"/>
            <a:ext cx="8390400" cy="1167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b="1" lang="ru-RU" sz="3800">
                <a:latin typeface="Calibri"/>
                <a:ea typeface="Calibri"/>
                <a:cs typeface="Calibri"/>
                <a:sym typeface="Calibri"/>
              </a:rPr>
              <a:t>Ведущая педагогическая идея: </a:t>
            </a:r>
            <a:endParaRPr b="1" sz="3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2"/>
          <p:cNvSpPr txBox="1"/>
          <p:nvPr>
            <p:ph idx="1" type="body"/>
          </p:nvPr>
        </p:nvSpPr>
        <p:spPr>
          <a:xfrm>
            <a:off x="289475" y="1586625"/>
            <a:ext cx="8100900" cy="43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680"/>
              <a:buNone/>
            </a:pPr>
            <a:r>
              <a:rPr lang="ru-RU" sz="3600"/>
              <a:t>Оптимизация организации работы на ДО на уроках английского языка с помощью ИКТ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020"/>
              </a:spcBef>
              <a:spcAft>
                <a:spcPts val="0"/>
              </a:spcAft>
              <a:buSzPts val="4680"/>
              <a:buNone/>
            </a:pPr>
            <a:r>
              <a:rPr lang="ru-RU" sz="3600"/>
              <a:t>          </a:t>
            </a:r>
            <a:endParaRPr sz="3600"/>
          </a:p>
          <a:p>
            <a:pPr indent="0" lvl="0" marL="0" rtl="0" algn="l">
              <a:lnSpc>
                <a:spcPct val="115000"/>
              </a:lnSpc>
              <a:spcBef>
                <a:spcPts val="1020"/>
              </a:spcBef>
              <a:spcAft>
                <a:spcPts val="0"/>
              </a:spcAft>
              <a:buSzPts val="4680"/>
              <a:buNone/>
            </a:pPr>
            <a:r>
              <a:t/>
            </a:r>
            <a:endParaRPr sz="3600"/>
          </a:p>
          <a:p>
            <a:pPr indent="0" lvl="0" marL="0" rtl="0" algn="l">
              <a:lnSpc>
                <a:spcPct val="115000"/>
              </a:lnSpc>
              <a:spcBef>
                <a:spcPts val="1020"/>
              </a:spcBef>
              <a:spcAft>
                <a:spcPts val="0"/>
              </a:spcAft>
              <a:buSzPts val="4680"/>
              <a:buNone/>
            </a:pPr>
            <a:r>
              <a:rPr lang="ru-RU" sz="3600"/>
              <a:t>Повышение уровня предметных результатов</a:t>
            </a:r>
            <a:endParaRPr sz="3600"/>
          </a:p>
        </p:txBody>
      </p:sp>
      <p:sp>
        <p:nvSpPr>
          <p:cNvPr id="190" name="Google Shape;190;p22"/>
          <p:cNvSpPr/>
          <p:nvPr/>
        </p:nvSpPr>
        <p:spPr>
          <a:xfrm>
            <a:off x="1446750" y="3483275"/>
            <a:ext cx="4543500" cy="7716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/>
        </p:nvSpPr>
        <p:spPr>
          <a:xfrm>
            <a:off x="276175" y="277650"/>
            <a:ext cx="8760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lang="ru-RU" sz="3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Что такое дистанционное обучение?</a:t>
            </a:r>
            <a:r>
              <a:rPr b="1" i="0" lang="ru-RU" sz="3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3600" u="none" cap="none" strike="noStrike">
              <a:solidFill>
                <a:srgbClr val="7F6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i="0" sz="1400" u="none" cap="none" strike="noStrike">
              <a:solidFill>
                <a:srgbClr val="7F6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3"/>
          <p:cNvSpPr txBox="1"/>
          <p:nvPr/>
        </p:nvSpPr>
        <p:spPr>
          <a:xfrm>
            <a:off x="568075" y="965100"/>
            <a:ext cx="6150900" cy="5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ru-RU" sz="2600">
                <a:latin typeface="Trebuchet MS"/>
                <a:ea typeface="Trebuchet MS"/>
                <a:cs typeface="Trebuchet MS"/>
                <a:sym typeface="Trebuchet MS"/>
              </a:rPr>
              <a:t>Е.С. Полат (доктор педагогических наук, профессор, заведующая лабораторией ДО ИСМО РАО) : </a:t>
            </a:r>
            <a:r>
              <a:rPr b="1" lang="ru-RU" sz="2600">
                <a:latin typeface="Trebuchet MS"/>
                <a:ea typeface="Trebuchet MS"/>
                <a:cs typeface="Trebuchet MS"/>
                <a:sym typeface="Trebuchet MS"/>
              </a:rPr>
              <a:t>Дистанционное обучение – </a:t>
            </a:r>
            <a:r>
              <a:rPr lang="ru-RU" sz="2600">
                <a:latin typeface="Trebuchet MS"/>
                <a:ea typeface="Trebuchet MS"/>
                <a:cs typeface="Trebuchet MS"/>
                <a:sym typeface="Trebuchet MS"/>
              </a:rPr>
              <a:t>это система обучения, основанная на взаимодействии учителя и учащихся, учащихся между собой на расстоянии, отражающая все присущие учебному процессу компоненты (цели, содержание, организационные формы, средства обучения) специфичными средствами ИКТ и Интернет-технологий .</a:t>
            </a:r>
            <a:endParaRPr sz="26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00000"/>
              </a:buClr>
              <a:buSzPts val="2240"/>
              <a:buFont typeface="Noto Sans Symbols"/>
              <a:buNone/>
            </a:pPr>
            <a:r>
              <a:t/>
            </a:r>
            <a:endParaRPr sz="2800">
              <a:solidFill>
                <a:srgbClr val="0C343D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>
            <p:ph idx="4294967295" type="title"/>
          </p:nvPr>
        </p:nvSpPr>
        <p:spPr>
          <a:xfrm>
            <a:off x="233100" y="80575"/>
            <a:ext cx="8910900" cy="151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 sz="3500">
                <a:solidFill>
                  <a:srgbClr val="1155CC"/>
                </a:solidFill>
                <a:latin typeface="Trebuchet MS"/>
                <a:ea typeface="Trebuchet MS"/>
                <a:cs typeface="Trebuchet MS"/>
                <a:sym typeface="Trebuchet MS"/>
              </a:rPr>
              <a:t>Zoom: платформа для занятий и конференций</a:t>
            </a:r>
            <a:endParaRPr sz="3500">
              <a:solidFill>
                <a:srgbClr val="1155CC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2" name="Google Shape;202;p24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444444"/>
                </a:solidFill>
                <a:highlight>
                  <a:srgbClr val="FFFFFF"/>
                </a:highlight>
                <a:latin typeface="Trebuchet MS"/>
                <a:ea typeface="Trebuchet MS"/>
                <a:cs typeface="Trebuchet MS"/>
                <a:sym typeface="Trebuchet MS"/>
              </a:rPr>
              <a:t>Zoom — сервис для проведения видеоконференций, онлайн-встреч и организации дистанционного обучения</a:t>
            </a:r>
            <a:endParaRPr sz="21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3" name="Google Shape;20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625" y="1694401"/>
            <a:ext cx="7822549" cy="37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