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9" r:id="rId3"/>
    <p:sldId id="280" r:id="rId4"/>
    <p:sldId id="281" r:id="rId5"/>
    <p:sldId id="273" r:id="rId6"/>
    <p:sldId id="282" r:id="rId7"/>
    <p:sldId id="285" r:id="rId8"/>
    <p:sldId id="283" r:id="rId9"/>
    <p:sldId id="286" r:id="rId10"/>
    <p:sldId id="270" r:id="rId11"/>
    <p:sldId id="290" r:id="rId12"/>
    <p:sldId id="274" r:id="rId13"/>
    <p:sldId id="291" r:id="rId14"/>
    <p:sldId id="292" r:id="rId15"/>
    <p:sldId id="278" r:id="rId16"/>
    <p:sldId id="287" r:id="rId17"/>
    <p:sldId id="293" r:id="rId18"/>
    <p:sldId id="294" r:id="rId19"/>
    <p:sldId id="275" r:id="rId20"/>
    <p:sldId id="27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CCCC"/>
    <a:srgbClr val="007000"/>
    <a:srgbClr val="004200"/>
    <a:srgbClr val="B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34BF3-EE2E-44CD-9BC0-0F31FDD90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8530A-74A1-4830-95E7-B3FAB4816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A5D94-CAEB-450F-A267-910EB0F30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4EF34-8811-42B2-B2BD-267794440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F5064-88BE-43F8-A262-CE662DFB4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4F180-569E-4FC0-9E5C-CDA91AA0A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BD193-84CB-4601-B065-81EAD8486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1EFCC-30B9-43D3-AD32-F31CAB321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A2215-9FFC-44E9-92F0-DCFFA0821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D0CAF-8539-4995-A1A3-3BFB33B4B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2580B-B0F6-450B-84C5-F015B8BE9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A04092A-C9AF-468F-A612-D7AB4CAEB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ma\Desktop\pobeda-1\Levitan_-_Obyavlenie_o_nachale_vojny_9maya.ru_(iPlayer.fm).mp3" TargetMode="External"/><Relationship Id="rId6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7775575" cy="3600450"/>
          </a:xfrm>
        </p:spPr>
        <p:txBody>
          <a:bodyPr/>
          <a:lstStyle/>
          <a:p>
            <a:pPr eaLnBrk="1" hangingPunct="1"/>
            <a:r>
              <a:rPr lang="ru-RU" sz="9600" b="1" smtClean="0">
                <a:solidFill>
                  <a:srgbClr val="8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Победная викторина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652963"/>
            <a:ext cx="5327650" cy="1152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1400" dirty="0" smtClean="0">
                <a:solidFill>
                  <a:srgbClr val="800000"/>
                </a:solidFill>
                <a:latin typeface="Calibri" pitchFamily="34" charset="0"/>
              </a:rPr>
              <a:t>Составитель презентации: Зайцева Марина Витальевна Воспитатель ГБУ  ЦССВ имени Ю.В.Никулина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71663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820000"/>
                </a:solidFill>
                <a:latin typeface="Calibri" pitchFamily="34" charset="0"/>
              </a:rPr>
              <a:t>В ходе какой битвы Великой Отечественной войны шли бои </a:t>
            </a:r>
            <a:br>
              <a:rPr lang="ru-RU" sz="3600" dirty="0" smtClean="0">
                <a:solidFill>
                  <a:srgbClr val="820000"/>
                </a:solidFill>
                <a:latin typeface="Calibri" pitchFamily="34" charset="0"/>
              </a:rPr>
            </a:br>
            <a:r>
              <a:rPr lang="ru-RU" sz="3600" dirty="0" smtClean="0">
                <a:solidFill>
                  <a:srgbClr val="820000"/>
                </a:solidFill>
                <a:latin typeface="Calibri" pitchFamily="34" charset="0"/>
              </a:rPr>
              <a:t>за Мамаев курган?</a:t>
            </a:r>
          </a:p>
        </p:txBody>
      </p:sp>
      <p:sp>
        <p:nvSpPr>
          <p:cNvPr id="7" name="Скругленный прямоугольник 6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5200" y="2692400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Курской</a:t>
            </a:r>
          </a:p>
        </p:txBody>
      </p:sp>
      <p:sp>
        <p:nvSpPr>
          <p:cNvPr id="8" name="Скругленный прямоугольник 7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966788" y="3413125"/>
            <a:ext cx="4321175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Сталинградской</a:t>
            </a:r>
          </a:p>
        </p:txBody>
      </p:sp>
      <p:sp>
        <p:nvSpPr>
          <p:cNvPr id="9" name="Скругленный прямоугольник 8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6788" y="4132263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Московской</a:t>
            </a:r>
          </a:p>
        </p:txBody>
      </p:sp>
      <p:sp>
        <p:nvSpPr>
          <p:cNvPr id="11" name="5-конечная звезда 10">
            <a:hlinkClick r:id="" action="ppaction://hlinkshowjump?jump=nextslide"/>
          </p:cNvPr>
          <p:cNvSpPr/>
          <p:nvPr/>
        </p:nvSpPr>
        <p:spPr>
          <a:xfrm>
            <a:off x="8181851" y="5949280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8" name="Picture 10" descr="http://dagpravda.ru/upload/resize_cache/iblock/da9/523_0_1/da9dea41ec86713f2aef897a801e2b6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789040"/>
            <a:ext cx="4346848" cy="211546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71663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Сколько дней продолжалась решающая битва за Сталинград?</a:t>
            </a:r>
          </a:p>
        </p:txBody>
      </p:sp>
      <p:sp>
        <p:nvSpPr>
          <p:cNvPr id="7" name="Скругленный прямоугольник 6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5200" y="2692400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30 дней</a:t>
            </a:r>
          </a:p>
        </p:txBody>
      </p:sp>
      <p:sp>
        <p:nvSpPr>
          <p:cNvPr id="8" name="Скругленный прямоугольник 7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966788" y="3413125"/>
            <a:ext cx="4321175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 200 дней</a:t>
            </a:r>
          </a:p>
        </p:txBody>
      </p:sp>
      <p:sp>
        <p:nvSpPr>
          <p:cNvPr id="9" name="Скругленный прямоугольник 8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6788" y="4132263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100 дней</a:t>
            </a:r>
          </a:p>
        </p:txBody>
      </p:sp>
      <p:sp>
        <p:nvSpPr>
          <p:cNvPr id="10" name="Скругленный прямоугольник 9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8375" y="4852988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300 дней</a:t>
            </a:r>
          </a:p>
        </p:txBody>
      </p:sp>
      <p:sp>
        <p:nvSpPr>
          <p:cNvPr id="11" name="5-конечная звезда 10">
            <a:hlinkClick r:id="" action="ppaction://hlinkshowjump?jump=nextslide"/>
          </p:cNvPr>
          <p:cNvSpPr/>
          <p:nvPr/>
        </p:nvSpPr>
        <p:spPr>
          <a:xfrm>
            <a:off x="8181851" y="5949280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" action="ppaction://noaction">
              <a:snd r:embed="rId2" name="chimes.wav"/>
            </a:hlinkClick>
          </p:cNvPr>
          <p:cNvSpPr/>
          <p:nvPr/>
        </p:nvSpPr>
        <p:spPr>
          <a:xfrm>
            <a:off x="968375" y="4133850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>
                <a:solidFill>
                  <a:srgbClr val="800000"/>
                </a:solidFill>
                <a:latin typeface="Calibri" pitchFamily="34" charset="0"/>
              </a:rPr>
              <a:t>Паулюс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71663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Назовите фамилию командующего гитлеровскими войсками, сдавшегося в плен под Сталинградом</a:t>
            </a:r>
          </a:p>
        </p:txBody>
      </p:sp>
      <p:sp>
        <p:nvSpPr>
          <p:cNvPr id="7" name="Скругленный прямоугольник 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8375" y="3414713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Майнштейн</a:t>
            </a:r>
          </a:p>
        </p:txBody>
      </p:sp>
      <p:sp>
        <p:nvSpPr>
          <p:cNvPr id="9" name="Скругленный прямоугольник 8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6788" y="2695575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Отто</a:t>
            </a:r>
          </a:p>
        </p:txBody>
      </p:sp>
      <p:sp>
        <p:nvSpPr>
          <p:cNvPr id="10" name="Скругленный прямоугольник 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6788" y="4852988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Геринг</a:t>
            </a:r>
          </a:p>
        </p:txBody>
      </p:sp>
      <p:sp>
        <p:nvSpPr>
          <p:cNvPr id="11" name="5-конечная звезда 10">
            <a:hlinkClick r:id="" action="ppaction://hlinkshowjump?jump=nextslide"/>
          </p:cNvPr>
          <p:cNvSpPr/>
          <p:nvPr/>
        </p:nvSpPr>
        <p:spPr>
          <a:xfrm>
            <a:off x="8181851" y="5949280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7" name="AutoShape 11" descr="http://redirectit.itelcel.com.zmeomzm.appspot.com/upload.wikimedia.org/wikipedia/commons/a/a1/Bundesarchiv_Bild_183-B24575%2C_Friedrich_Paulus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9" name="AutoShape 13" descr="http://redirectit.itelcel.com.zmeomzm.appspot.com/upload.wikimedia.org/wikipedia/commons/a/a1/Bundesarchiv_Bild_183-B24575%2C_Friedrich_Paulus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1" name="AutoShape 15" descr="http://redirectit.itelcel.com.zmeomzm.appspot.com/upload.wikimedia.org/wikipedia/commons/a/a1/Bundesarchiv_Bild_183-B24575%2C_Friedrich_Paulus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3" name="Picture 17" descr="http://clubgo.ru/wp-content/uploads/2016/02/paulu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225224"/>
            <a:ext cx="3024402" cy="3670999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71663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«Велика Россия, а отступать некуда – позади Москва». Кому принадлежат эти известные слова?</a:t>
            </a:r>
          </a:p>
        </p:txBody>
      </p:sp>
      <p:sp>
        <p:nvSpPr>
          <p:cNvPr id="7" name="Скругленный прямоугольник 6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5200" y="2692400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Кутузову М.И.</a:t>
            </a:r>
          </a:p>
        </p:txBody>
      </p:sp>
      <p:sp>
        <p:nvSpPr>
          <p:cNvPr id="8" name="Скругленный прямоугольник 7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966788" y="3413125"/>
            <a:ext cx="4321175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 err="1">
                <a:solidFill>
                  <a:srgbClr val="800000"/>
                </a:solidFill>
                <a:latin typeface="Calibri" pitchFamily="34" charset="0"/>
              </a:rPr>
              <a:t>Клочкову</a:t>
            </a:r>
            <a:r>
              <a:rPr lang="ru-RU" sz="2400" b="1" dirty="0">
                <a:solidFill>
                  <a:srgbClr val="800000"/>
                </a:solidFill>
                <a:latin typeface="Calibri" pitchFamily="34" charset="0"/>
              </a:rPr>
              <a:t> В.Г.</a:t>
            </a:r>
          </a:p>
        </p:txBody>
      </p:sp>
      <p:sp>
        <p:nvSpPr>
          <p:cNvPr id="9" name="Скругленный прямоугольник 8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6788" y="4132263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Матросову А.М.</a:t>
            </a:r>
          </a:p>
        </p:txBody>
      </p:sp>
      <p:sp>
        <p:nvSpPr>
          <p:cNvPr id="10" name="Скругленный прямоугольник 9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8375" y="4852988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Гастелло Н.Ф.</a:t>
            </a:r>
          </a:p>
        </p:txBody>
      </p:sp>
      <p:sp>
        <p:nvSpPr>
          <p:cNvPr id="11" name="5-конечная звезда 10">
            <a:hlinkClick r:id="" action="ppaction://hlinkshowjump?jump=nextslide"/>
          </p:cNvPr>
          <p:cNvSpPr/>
          <p:nvPr/>
        </p:nvSpPr>
        <p:spPr>
          <a:xfrm>
            <a:off x="8181851" y="5949280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5371" name="Picture 11" descr="http://biblo-ok.ru/libr-ok/history/images/000010-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282806"/>
            <a:ext cx="2376264" cy="337276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" action="ppaction://noaction">
              <a:snd r:embed="rId2" name="chimes.wav"/>
            </a:hlinkClick>
          </p:cNvPr>
          <p:cNvSpPr/>
          <p:nvPr/>
        </p:nvSpPr>
        <p:spPr>
          <a:xfrm>
            <a:off x="968375" y="4133850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Т-34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71663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Какой из этих отечественных танков стал легендой </a:t>
            </a:r>
            <a:br>
              <a:rPr lang="ru-RU" sz="3600" smtClean="0">
                <a:solidFill>
                  <a:srgbClr val="820000"/>
                </a:solidFill>
                <a:latin typeface="Calibri" pitchFamily="34" charset="0"/>
              </a:rPr>
            </a:br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Второй Мировой войны?</a:t>
            </a:r>
          </a:p>
        </p:txBody>
      </p:sp>
      <p:sp>
        <p:nvSpPr>
          <p:cNvPr id="7" name="Скругленный прямоугольник 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8375" y="3414713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Т-55</a:t>
            </a:r>
          </a:p>
        </p:txBody>
      </p:sp>
      <p:sp>
        <p:nvSpPr>
          <p:cNvPr id="9" name="Скругленный прямоугольник 8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6788" y="2695575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Т-10</a:t>
            </a:r>
          </a:p>
        </p:txBody>
      </p:sp>
      <p:sp>
        <p:nvSpPr>
          <p:cNvPr id="10" name="Скругленный прямоугольник 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6788" y="4852988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Т-62</a:t>
            </a:r>
          </a:p>
        </p:txBody>
      </p:sp>
      <p:sp>
        <p:nvSpPr>
          <p:cNvPr id="11" name="5-конечная звезда 10">
            <a:hlinkClick r:id="" action="ppaction://hlinkshowjump?jump=nextslide"/>
          </p:cNvPr>
          <p:cNvSpPr/>
          <p:nvPr/>
        </p:nvSpPr>
        <p:spPr>
          <a:xfrm>
            <a:off x="8181851" y="5949280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395" name="Picture 11" descr="http://cdn2.russian7.ru/wp-content/uploads/2015/11/20100620-t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420888"/>
            <a:ext cx="4416491" cy="331236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5-конечная звезда 15">
            <a:hlinkClick r:id="" action="ppaction://hlinkshowjump?jump=nextslide"/>
          </p:cNvPr>
          <p:cNvSpPr/>
          <p:nvPr/>
        </p:nvSpPr>
        <p:spPr>
          <a:xfrm>
            <a:off x="8181851" y="5938388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00225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Что было построено в 1943 году </a:t>
            </a:r>
            <a:br>
              <a:rPr lang="ru-RU" sz="3600" smtClean="0">
                <a:solidFill>
                  <a:srgbClr val="820000"/>
                </a:solidFill>
                <a:latin typeface="Calibri" pitchFamily="34" charset="0"/>
              </a:rPr>
            </a:br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на премию А. Толстого, которую он получил за роман «Хождение </a:t>
            </a:r>
            <a:br>
              <a:rPr lang="ru-RU" sz="3600" smtClean="0">
                <a:solidFill>
                  <a:srgbClr val="820000"/>
                </a:solidFill>
                <a:latin typeface="Calibri" pitchFamily="34" charset="0"/>
              </a:rPr>
            </a:br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по мукам»?</a:t>
            </a:r>
          </a:p>
        </p:txBody>
      </p:sp>
      <p:sp>
        <p:nvSpPr>
          <p:cNvPr id="12" name="Скругленный прямоугольник 11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1550" y="2689225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Самолёт</a:t>
            </a:r>
          </a:p>
        </p:txBody>
      </p:sp>
      <p:sp>
        <p:nvSpPr>
          <p:cNvPr id="13" name="Скругленный прямоугольник 12">
            <a:hlinkClick r:id="" action="ppaction://noaction">
              <a:snd r:embed="rId4" name="chimes.wav"/>
            </a:hlinkClick>
          </p:cNvPr>
          <p:cNvSpPr/>
          <p:nvPr/>
        </p:nvSpPr>
        <p:spPr>
          <a:xfrm>
            <a:off x="974725" y="4849813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Танк</a:t>
            </a:r>
          </a:p>
        </p:txBody>
      </p:sp>
      <p:sp>
        <p:nvSpPr>
          <p:cNvPr id="14" name="Скругленный прямоугольник 13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3138" y="4130675"/>
            <a:ext cx="4321175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Бронепоезд</a:t>
            </a:r>
          </a:p>
        </p:txBody>
      </p:sp>
      <p:sp>
        <p:nvSpPr>
          <p:cNvPr id="15" name="Скругленный прямоугольник 1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3138" y="3409950"/>
            <a:ext cx="4319587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Дирижабль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804025" y="2349500"/>
            <a:ext cx="1692275" cy="35877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Справка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1188" y="1808163"/>
            <a:ext cx="6048375" cy="4033837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Т-34 по прозвищу «Грозный»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" action="ppaction://noaction">
              <a:snd r:embed="rId2" name="chimes.wav"/>
            </a:hlinkClick>
          </p:cNvPr>
          <p:cNvSpPr/>
          <p:nvPr/>
        </p:nvSpPr>
        <p:spPr>
          <a:xfrm>
            <a:off x="966788" y="2692400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Кошкин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5575" cy="1800225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Назовите фамилию конструктора, </a:t>
            </a:r>
            <a:br>
              <a:rPr lang="ru-RU" sz="3600" smtClean="0">
                <a:solidFill>
                  <a:srgbClr val="820000"/>
                </a:solidFill>
                <a:latin typeface="Calibri" pitchFamily="34" charset="0"/>
              </a:rPr>
            </a:br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под чьим руководством был спроектирован лучший танк </a:t>
            </a:r>
            <a:br>
              <a:rPr lang="ru-RU" sz="3600" smtClean="0">
                <a:solidFill>
                  <a:srgbClr val="820000"/>
                </a:solidFill>
                <a:latin typeface="Calibri" pitchFamily="34" charset="0"/>
              </a:rPr>
            </a:br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Второй мировой войны Т-34</a:t>
            </a:r>
          </a:p>
        </p:txBody>
      </p:sp>
      <p:sp>
        <p:nvSpPr>
          <p:cNvPr id="7" name="Скругленный прямоугольник 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8375" y="3413125"/>
            <a:ext cx="4321175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Калашников</a:t>
            </a:r>
          </a:p>
        </p:txBody>
      </p:sp>
      <p:sp>
        <p:nvSpPr>
          <p:cNvPr id="9" name="Скругленный прямоугольник 8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6788" y="4132263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Ильюшин</a:t>
            </a:r>
          </a:p>
        </p:txBody>
      </p:sp>
      <p:sp>
        <p:nvSpPr>
          <p:cNvPr id="10" name="Скругленный прямоугольник 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8375" y="4852988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Токарев</a:t>
            </a:r>
          </a:p>
        </p:txBody>
      </p:sp>
      <p:sp>
        <p:nvSpPr>
          <p:cNvPr id="11" name="5-конечная звезда 10">
            <a:hlinkClick r:id="" action="ppaction://hlinkshowjump?jump=nextslide"/>
          </p:cNvPr>
          <p:cNvSpPr/>
          <p:nvPr/>
        </p:nvSpPr>
        <p:spPr>
          <a:xfrm>
            <a:off x="8181851" y="5949280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8443" name="Picture 11" descr="http://www.mysteriouscountry.ru/wiki/images/6/61/%D0%90%D0%BB%D1%8C%D0%BC%D0%B0%D0%BD%D0%B0%D1%852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537003"/>
            <a:ext cx="2448272" cy="348813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00225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Что из перечисленного во время Великой Отечественной Войны называли «катюшами»?</a:t>
            </a:r>
          </a:p>
        </p:txBody>
      </p:sp>
      <p:sp>
        <p:nvSpPr>
          <p:cNvPr id="7" name="Скругленный прямоугольник 6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5200" y="2692400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Подводные лодки</a:t>
            </a:r>
          </a:p>
        </p:txBody>
      </p:sp>
      <p:sp>
        <p:nvSpPr>
          <p:cNvPr id="8" name="Скругленный прямоугольник 7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966788" y="3413125"/>
            <a:ext cx="4321175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Ракетные установки</a:t>
            </a:r>
          </a:p>
        </p:txBody>
      </p:sp>
      <p:sp>
        <p:nvSpPr>
          <p:cNvPr id="9" name="Скругленный прямоугольник 8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6788" y="4132263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Бомбардировщики</a:t>
            </a:r>
          </a:p>
        </p:txBody>
      </p:sp>
      <p:sp>
        <p:nvSpPr>
          <p:cNvPr id="10" name="Скругленный прямоугольник 9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8375" y="4852988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Полевые кухни</a:t>
            </a:r>
          </a:p>
        </p:txBody>
      </p:sp>
      <p:sp>
        <p:nvSpPr>
          <p:cNvPr id="11" name="5-конечная звезда 10">
            <a:hlinkClick r:id="" action="ppaction://hlinkshowjump?jump=nextslide"/>
          </p:cNvPr>
          <p:cNvSpPr/>
          <p:nvPr/>
        </p:nvSpPr>
        <p:spPr>
          <a:xfrm>
            <a:off x="8181851" y="5949280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9467" name="Picture 11" descr="http://www.moe-online.ru/image/edit/%D0%9A%D0%B0%D1%82%D1%8E%D1%88%D0%B0.jpg"/>
          <p:cNvPicPr>
            <a:picLocks noChangeAspect="1" noChangeArrowheads="1"/>
          </p:cNvPicPr>
          <p:nvPr/>
        </p:nvPicPr>
        <p:blipFill>
          <a:blip r:embed="rId4" cstate="print"/>
          <a:srcRect l="18954" t="4126" r="15434" b="10269"/>
          <a:stretch>
            <a:fillRect/>
          </a:stretch>
        </p:blipFill>
        <p:spPr bwMode="auto">
          <a:xfrm>
            <a:off x="4748746" y="2564904"/>
            <a:ext cx="3927710" cy="288032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" action="ppaction://noaction">
              <a:snd r:embed="rId2" name="chimes.wav"/>
            </a:hlinkClick>
          </p:cNvPr>
          <p:cNvSpPr/>
          <p:nvPr/>
        </p:nvSpPr>
        <p:spPr>
          <a:xfrm>
            <a:off x="968375" y="4133850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Катюша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71663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Какое название получило советское реактивное орудие залпового огня времён Великой Отечественной войны?</a:t>
            </a:r>
          </a:p>
        </p:txBody>
      </p:sp>
      <p:sp>
        <p:nvSpPr>
          <p:cNvPr id="7" name="Скругленный прямоугольник 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8375" y="3414713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Надюша</a:t>
            </a:r>
          </a:p>
        </p:txBody>
      </p:sp>
      <p:sp>
        <p:nvSpPr>
          <p:cNvPr id="9" name="Скругленный прямоугольник 8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6788" y="2695575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Любаша</a:t>
            </a:r>
          </a:p>
        </p:txBody>
      </p:sp>
      <p:sp>
        <p:nvSpPr>
          <p:cNvPr id="10" name="Скругленный прямоугольник 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6788" y="4852988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Аннушка</a:t>
            </a:r>
          </a:p>
        </p:txBody>
      </p:sp>
      <p:sp>
        <p:nvSpPr>
          <p:cNvPr id="11" name="5-конечная звезда 10">
            <a:hlinkClick r:id="" action="ppaction://hlinkshowjump?jump=nextslide"/>
          </p:cNvPr>
          <p:cNvSpPr/>
          <p:nvPr/>
        </p:nvSpPr>
        <p:spPr>
          <a:xfrm>
            <a:off x="8181851" y="5949280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" action="ppaction://noaction">
              <a:snd r:embed="rId2" name="chimes.wav"/>
            </a:hlinkClick>
          </p:cNvPr>
          <p:cNvSpPr/>
          <p:nvPr/>
        </p:nvSpPr>
        <p:spPr>
          <a:xfrm>
            <a:off x="982663" y="4852988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Командир танка</a:t>
            </a:r>
          </a:p>
        </p:txBody>
      </p:sp>
      <p:sp>
        <p:nvSpPr>
          <p:cNvPr id="10" name="Скругленный прямоугольник 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57263" y="4133850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Командир эскадрильи</a:t>
            </a:r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71663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820000"/>
                </a:solidFill>
                <a:latin typeface="Calibri" pitchFamily="34" charset="0"/>
              </a:rPr>
              <a:t>Кем во время Великой Отечественной войны был Михаил Калашников, знаменитый конструктор автоматического стрелкового оружия?</a:t>
            </a:r>
          </a:p>
        </p:txBody>
      </p:sp>
      <p:sp>
        <p:nvSpPr>
          <p:cNvPr id="7" name="Скругленный прямоугольник 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4725" y="3414713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Капитан корабля</a:t>
            </a:r>
          </a:p>
        </p:txBody>
      </p:sp>
      <p:sp>
        <p:nvSpPr>
          <p:cNvPr id="9" name="Скругленный прямоугольник 8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5200" y="2695575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Начальник штаба</a:t>
            </a:r>
          </a:p>
        </p:txBody>
      </p:sp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181851" y="5910091"/>
            <a:ext cx="540000" cy="540000"/>
          </a:xfrm>
          <a:prstGeom prst="mathMultiply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1515" name="Picture 11" descr="http://www.oborona.ru/dyn_images/img165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1" y="2486816"/>
            <a:ext cx="2592288" cy="350329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" action="ppaction://noaction">
              <a:snd r:embed="rId2" name="chimes.wav"/>
            </a:hlinkClick>
          </p:cNvPr>
          <p:cNvSpPr/>
          <p:nvPr/>
        </p:nvSpPr>
        <p:spPr>
          <a:xfrm>
            <a:off x="982663" y="4852988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СССР</a:t>
            </a:r>
          </a:p>
        </p:txBody>
      </p:sp>
      <p:sp>
        <p:nvSpPr>
          <p:cNvPr id="10" name="Скругленный прямоугольник 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57263" y="4133850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Франция</a:t>
            </a: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71663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820000"/>
                </a:solidFill>
                <a:latin typeface="Calibri" pitchFamily="34" charset="0"/>
              </a:rPr>
              <a:t>Против какой страны </a:t>
            </a:r>
            <a:br>
              <a:rPr lang="ru-RU" sz="3600" dirty="0" smtClean="0">
                <a:solidFill>
                  <a:srgbClr val="820000"/>
                </a:solidFill>
                <a:latin typeface="Calibri" pitchFamily="34" charset="0"/>
              </a:rPr>
            </a:br>
            <a:r>
              <a:rPr lang="ru-RU" sz="3600" dirty="0" smtClean="0">
                <a:solidFill>
                  <a:srgbClr val="820000"/>
                </a:solidFill>
                <a:latin typeface="Calibri" pitchFamily="34" charset="0"/>
              </a:rPr>
              <a:t>в гитлеровской Германии был разработан план «Барбаросса»?</a:t>
            </a:r>
          </a:p>
        </p:txBody>
      </p:sp>
      <p:sp>
        <p:nvSpPr>
          <p:cNvPr id="7" name="Скругленный прямоугольник 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4725" y="3414713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Греция</a:t>
            </a:r>
          </a:p>
        </p:txBody>
      </p:sp>
      <p:sp>
        <p:nvSpPr>
          <p:cNvPr id="9" name="Скругленный прямоугольник 8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5200" y="2695575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>
                <a:solidFill>
                  <a:srgbClr val="800000"/>
                </a:solidFill>
                <a:latin typeface="Calibri" pitchFamily="34" charset="0"/>
              </a:rPr>
              <a:t>Польша</a:t>
            </a:r>
          </a:p>
        </p:txBody>
      </p:sp>
      <p:sp>
        <p:nvSpPr>
          <p:cNvPr id="11" name="5-конечная звезда 10">
            <a:hlinkClick r:id="" action="ppaction://hlinkshowjump?jump=nextslide"/>
          </p:cNvPr>
          <p:cNvSpPr/>
          <p:nvPr/>
        </p:nvSpPr>
        <p:spPr>
          <a:xfrm>
            <a:off x="8181851" y="5949280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83" name="Picture 11" descr="http://politikus.ru/uploads/posts/2014-06/1403437925_barbaross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348880"/>
            <a:ext cx="4176464" cy="353011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719138"/>
          </a:xfrm>
        </p:spPr>
        <p:txBody>
          <a:bodyPr/>
          <a:lstStyle/>
          <a:p>
            <a:pPr eaLnBrk="1" hangingPunct="1"/>
            <a:endParaRPr lang="ru-RU" b="1" dirty="0" smtClean="0">
              <a:solidFill>
                <a:srgbClr val="820000"/>
              </a:solidFill>
              <a:latin typeface="Calibri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268413"/>
            <a:ext cx="7704137" cy="4392612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8800" dirty="0" smtClean="0">
                <a:solidFill>
                  <a:srgbClr val="800000"/>
                </a:solidFill>
                <a:latin typeface="Calibri" pitchFamily="34" charset="0"/>
              </a:rPr>
              <a:t>Спасибо за внимание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20072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971550" y="2689225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Риббентропа</a:t>
            </a:r>
          </a:p>
        </p:txBody>
      </p:sp>
      <p:sp>
        <p:nvSpPr>
          <p:cNvPr id="16" name="5-конечная звезда 15">
            <a:hlinkClick r:id="" action="ppaction://hlinkshowjump?jump=nextslide"/>
          </p:cNvPr>
          <p:cNvSpPr/>
          <p:nvPr/>
        </p:nvSpPr>
        <p:spPr>
          <a:xfrm>
            <a:off x="8181851" y="5938388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00225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В чьём кабинете Германия объявила нашему послу о начале войны </a:t>
            </a:r>
            <a:br>
              <a:rPr lang="ru-RU" sz="3600" smtClean="0">
                <a:solidFill>
                  <a:srgbClr val="820000"/>
                </a:solidFill>
                <a:latin typeface="Calibri" pitchFamily="34" charset="0"/>
              </a:rPr>
            </a:br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с Советским Союзом?</a:t>
            </a:r>
          </a:p>
        </p:txBody>
      </p:sp>
      <p:sp>
        <p:nvSpPr>
          <p:cNvPr id="12" name="Скругленный прямоугольник 11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963613" y="3409950"/>
            <a:ext cx="4321175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Геббельса</a:t>
            </a:r>
          </a:p>
        </p:txBody>
      </p:sp>
      <p:sp>
        <p:nvSpPr>
          <p:cNvPr id="14" name="Скругленный прямоугольник 13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966788" y="4130675"/>
            <a:ext cx="4321175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Гитлера</a:t>
            </a:r>
          </a:p>
        </p:txBody>
      </p:sp>
      <p:sp>
        <p:nvSpPr>
          <p:cNvPr id="15" name="Скругленный прямоугольник 14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974725" y="4849813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Бормана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804025" y="2349500"/>
            <a:ext cx="1692275" cy="35877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Справка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1188" y="1808163"/>
            <a:ext cx="6048375" cy="4033837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Министра иностранных дел </a:t>
            </a:r>
          </a:p>
          <a:p>
            <a:pPr algn="ctr">
              <a:lnSpc>
                <a:spcPct val="150000"/>
              </a:lnSpc>
            </a:pPr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фашистской Германии</a:t>
            </a:r>
          </a:p>
        </p:txBody>
      </p:sp>
      <p:pic>
        <p:nvPicPr>
          <p:cNvPr id="4109" name="Picture 13" descr="http://voteto.ru/wp-content/uploads/2016/06/Ribbentro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1988840"/>
            <a:ext cx="5532818" cy="367240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evitan_-_Obyavlenie_o_nachale_vojny_9maya.ru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43608" y="2852936"/>
            <a:ext cx="304800" cy="304800"/>
          </a:xfrm>
          <a:prstGeom prst="rect">
            <a:avLst/>
          </a:prstGeom>
        </p:spPr>
      </p:pic>
      <p:sp>
        <p:nvSpPr>
          <p:cNvPr id="16" name="5-конечная звезда 15">
            <a:hlinkClick r:id="" action="ppaction://hlinkshowjump?jump=nextslide"/>
          </p:cNvPr>
          <p:cNvSpPr/>
          <p:nvPr/>
        </p:nvSpPr>
        <p:spPr>
          <a:xfrm>
            <a:off x="8181851" y="5938388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00225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Чей голос звучал по Всесоюзному радио, оповещая о начале Великой Отечественной войны?</a:t>
            </a:r>
          </a:p>
        </p:txBody>
      </p:sp>
      <p:sp>
        <p:nvSpPr>
          <p:cNvPr id="12" name="Скругленный прямоугольник 11">
            <a:hlinkClick r:id="" action="ppaction://noaction">
              <a:snd r:embed="rId5" name="drumroll.wav"/>
            </a:hlinkClick>
          </p:cNvPr>
          <p:cNvSpPr/>
          <p:nvPr/>
        </p:nvSpPr>
        <p:spPr>
          <a:xfrm>
            <a:off x="971550" y="2689225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Сталина И.В.</a:t>
            </a:r>
          </a:p>
        </p:txBody>
      </p:sp>
      <p:sp>
        <p:nvSpPr>
          <p:cNvPr id="13" name="Скругленный прямоугольник 12">
            <a:hlinkClick r:id="" action="ppaction://noaction">
              <a:snd r:embed="rId6" name="chimes.wav"/>
            </a:hlinkClick>
          </p:cNvPr>
          <p:cNvSpPr/>
          <p:nvPr/>
        </p:nvSpPr>
        <p:spPr>
          <a:xfrm>
            <a:off x="973138" y="4130675"/>
            <a:ext cx="4319587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Левитана Ю.Б.</a:t>
            </a:r>
          </a:p>
        </p:txBody>
      </p:sp>
      <p:sp>
        <p:nvSpPr>
          <p:cNvPr id="14" name="Скругленный прямоугольник 13">
            <a:hlinkClick r:id="" action="ppaction://noaction">
              <a:snd r:embed="rId5" name="drumroll.wav"/>
            </a:hlinkClick>
          </p:cNvPr>
          <p:cNvSpPr/>
          <p:nvPr/>
        </p:nvSpPr>
        <p:spPr>
          <a:xfrm>
            <a:off x="973138" y="3409950"/>
            <a:ext cx="4321175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Молотова В.М.</a:t>
            </a:r>
          </a:p>
        </p:txBody>
      </p:sp>
      <p:sp>
        <p:nvSpPr>
          <p:cNvPr id="15" name="Скругленный прямоугольник 14">
            <a:hlinkClick r:id="" action="ppaction://noaction">
              <a:snd r:embed="rId5" name="drumroll.wav"/>
            </a:hlinkClick>
          </p:cNvPr>
          <p:cNvSpPr/>
          <p:nvPr/>
        </p:nvSpPr>
        <p:spPr>
          <a:xfrm>
            <a:off x="974725" y="4849813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Жукова Г.К.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804025" y="2349500"/>
            <a:ext cx="1692275" cy="35877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Справка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1560" y="2204864"/>
            <a:ext cx="6048375" cy="4033837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Диктор Всесоюзного радио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901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7" grpId="0" animBg="1"/>
      <p:bldP spid="18" grpId="0" animBg="1"/>
      <p:bldP spid="1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" action="ppaction://noaction">
              <a:snd r:embed="rId2" name="chimes.wav"/>
            </a:hlinkClick>
          </p:cNvPr>
          <p:cNvSpPr/>
          <p:nvPr/>
        </p:nvSpPr>
        <p:spPr>
          <a:xfrm>
            <a:off x="966788" y="2692400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Брестская крепость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858125" cy="1871663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Как называлась пограничная застава, которая одной из первых приняла </a:t>
            </a:r>
            <a:br>
              <a:rPr lang="ru-RU" sz="3600" smtClean="0">
                <a:solidFill>
                  <a:srgbClr val="820000"/>
                </a:solidFill>
                <a:latin typeface="Calibri" pitchFamily="34" charset="0"/>
              </a:rPr>
            </a:br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на себя удар фашистских полчищ?</a:t>
            </a:r>
          </a:p>
        </p:txBody>
      </p:sp>
      <p:sp>
        <p:nvSpPr>
          <p:cNvPr id="7" name="Скругленный прямоугольник 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8375" y="3413125"/>
            <a:ext cx="4321175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Петропавловская крепость</a:t>
            </a:r>
          </a:p>
        </p:txBody>
      </p:sp>
      <p:sp>
        <p:nvSpPr>
          <p:cNvPr id="9" name="Скругленный прямоугольник 8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6788" y="4132263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Североморская застава</a:t>
            </a:r>
          </a:p>
        </p:txBody>
      </p:sp>
      <p:sp>
        <p:nvSpPr>
          <p:cNvPr id="11" name="5-конечная звезда 10">
            <a:hlinkClick r:id="" action="ppaction://hlinkshowjump?jump=nextslide"/>
          </p:cNvPr>
          <p:cNvSpPr/>
          <p:nvPr/>
        </p:nvSpPr>
        <p:spPr>
          <a:xfrm>
            <a:off x="8181851" y="5949280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178" name="Picture 10" descr="http://photo.virtualbrest.by/uploads/2015/11/17/nnn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564904"/>
            <a:ext cx="3690615" cy="324036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5-конечная звезда 15">
            <a:hlinkClick r:id="" action="ppaction://hlinkshowjump?jump=nextslide"/>
          </p:cNvPr>
          <p:cNvSpPr/>
          <p:nvPr/>
        </p:nvSpPr>
        <p:spPr>
          <a:xfrm>
            <a:off x="8181851" y="5938388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00225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Сколько дней длилась оборона Брестской крепости?</a:t>
            </a:r>
          </a:p>
        </p:txBody>
      </p:sp>
      <p:sp>
        <p:nvSpPr>
          <p:cNvPr id="12" name="Скругленный прямоугольник 11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1550" y="2689225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10 дней</a:t>
            </a:r>
          </a:p>
        </p:txBody>
      </p:sp>
      <p:sp>
        <p:nvSpPr>
          <p:cNvPr id="13" name="Скругленный прямоугольник 12">
            <a:hlinkClick r:id="" action="ppaction://noaction">
              <a:snd r:embed="rId4" name="chimes.wav"/>
            </a:hlinkClick>
          </p:cNvPr>
          <p:cNvSpPr/>
          <p:nvPr/>
        </p:nvSpPr>
        <p:spPr>
          <a:xfrm>
            <a:off x="973138" y="3409950"/>
            <a:ext cx="4321175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30 дней</a:t>
            </a:r>
          </a:p>
        </p:txBody>
      </p:sp>
      <p:sp>
        <p:nvSpPr>
          <p:cNvPr id="14" name="Скругленный прямоугольник 13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3138" y="4130675"/>
            <a:ext cx="4319587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15 дней</a:t>
            </a:r>
          </a:p>
        </p:txBody>
      </p:sp>
      <p:sp>
        <p:nvSpPr>
          <p:cNvPr id="15" name="Скругленный прямоугольник 1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4725" y="4849813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90 дней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804025" y="2349500"/>
            <a:ext cx="1692275" cy="35877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Справка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1188" y="1808163"/>
            <a:ext cx="6048375" cy="4033837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Брестская крепость – крепость-герой</a:t>
            </a:r>
          </a:p>
        </p:txBody>
      </p:sp>
      <p:pic>
        <p:nvPicPr>
          <p:cNvPr id="8205" name="Picture 13" descr="http://2.bp.blogspot.com/-5g8ZGK91ixs/VTjKN1FiADI/AAAAAAAAPkM/hSUZ_mwXdwU/s1600/%D0%91%D1%80%D0%9A%D1%8061b7a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348880"/>
            <a:ext cx="6048672" cy="328732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" action="ppaction://noaction">
              <a:snd r:embed="rId2" name="chimes.wav"/>
            </a:hlinkClick>
          </p:cNvPr>
          <p:cNvSpPr/>
          <p:nvPr/>
        </p:nvSpPr>
        <p:spPr>
          <a:xfrm>
            <a:off x="968375" y="4133850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Море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71663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По плану Гитлера на месте столицы советского народа Москвы должно было возникнуть это. Что?</a:t>
            </a:r>
          </a:p>
        </p:txBody>
      </p:sp>
      <p:sp>
        <p:nvSpPr>
          <p:cNvPr id="7" name="Скругленный прямоугольник 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8375" y="3414713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Столица новой Германии</a:t>
            </a:r>
          </a:p>
        </p:txBody>
      </p:sp>
      <p:sp>
        <p:nvSpPr>
          <p:cNvPr id="9" name="Скругленный прямоугольник 8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6788" y="2695575"/>
            <a:ext cx="431958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Пустыня</a:t>
            </a:r>
          </a:p>
        </p:txBody>
      </p:sp>
      <p:sp>
        <p:nvSpPr>
          <p:cNvPr id="10" name="Скругленный прямоугольник 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6788" y="4852988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Огромный концлагерь</a:t>
            </a:r>
          </a:p>
        </p:txBody>
      </p:sp>
      <p:sp>
        <p:nvSpPr>
          <p:cNvPr id="11" name="5-конечная звезда 10">
            <a:hlinkClick r:id="" action="ppaction://hlinkshowjump?jump=nextslide"/>
          </p:cNvPr>
          <p:cNvSpPr/>
          <p:nvPr/>
        </p:nvSpPr>
        <p:spPr>
          <a:xfrm>
            <a:off x="8181851" y="5949280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227" name="Picture 11" descr="http://www.kiteclass.ru/images/news/06%2004%2011/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420888"/>
            <a:ext cx="4752157" cy="316810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>
            <a:hlinkClick r:id="" action="ppaction://noaction">
              <a:snd r:embed="rId2" name="chimes.wav"/>
            </a:hlinkClick>
          </p:cNvPr>
          <p:cNvSpPr/>
          <p:nvPr/>
        </p:nvSpPr>
        <p:spPr>
          <a:xfrm>
            <a:off x="966788" y="2692400"/>
            <a:ext cx="5764212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«Ни шагу назад!»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71663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820000"/>
                </a:solidFill>
                <a:latin typeface="Calibri" pitchFamily="34" charset="0"/>
              </a:rPr>
              <a:t>28 июля 1942 г. Сталин издал знаменитый Приказ № 227. </a:t>
            </a:r>
            <a:br>
              <a:rPr lang="ru-RU" sz="3600" dirty="0" smtClean="0">
                <a:solidFill>
                  <a:srgbClr val="820000"/>
                </a:solidFill>
                <a:latin typeface="Calibri" pitchFamily="34" charset="0"/>
              </a:rPr>
            </a:br>
            <a:r>
              <a:rPr lang="ru-RU" sz="3600" dirty="0" smtClean="0">
                <a:solidFill>
                  <a:srgbClr val="820000"/>
                </a:solidFill>
                <a:latin typeface="Calibri" pitchFamily="34" charset="0"/>
              </a:rPr>
              <a:t>О чём же говорилось в этом приказе?</a:t>
            </a:r>
          </a:p>
        </p:txBody>
      </p:sp>
      <p:sp>
        <p:nvSpPr>
          <p:cNvPr id="7" name="Скругленный прямоугольник 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8375" y="3413125"/>
            <a:ext cx="5764213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«Отстоим Волгу-матушку!»</a:t>
            </a:r>
          </a:p>
        </p:txBody>
      </p:sp>
      <p:sp>
        <p:nvSpPr>
          <p:cNvPr id="9" name="Скругленный прямоугольник 8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6788" y="4132263"/>
            <a:ext cx="5761037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«Смерть фашистским оккупантам!»</a:t>
            </a:r>
          </a:p>
        </p:txBody>
      </p:sp>
      <p:sp>
        <p:nvSpPr>
          <p:cNvPr id="10" name="Скругленный прямоугольник 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8375" y="4852988"/>
            <a:ext cx="576103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«Только вперёд, только на линию огня!»</a:t>
            </a:r>
          </a:p>
        </p:txBody>
      </p:sp>
      <p:sp>
        <p:nvSpPr>
          <p:cNvPr id="11" name="5-конечная звезда 10">
            <a:hlinkClick r:id="" action="ppaction://hlinkshowjump?jump=nextslide"/>
          </p:cNvPr>
          <p:cNvSpPr/>
          <p:nvPr/>
        </p:nvSpPr>
        <p:spPr>
          <a:xfrm>
            <a:off x="8181851" y="5949280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51" name="Picture 11" descr="http://documentalfilms.ucoz.ru/_ld/134/98468210.jpg"/>
          <p:cNvPicPr>
            <a:picLocks noChangeAspect="1" noChangeArrowheads="1"/>
          </p:cNvPicPr>
          <p:nvPr/>
        </p:nvPicPr>
        <p:blipFill>
          <a:blip r:embed="rId4" cstate="print"/>
          <a:srcRect r="1217" b="3588"/>
          <a:stretch>
            <a:fillRect/>
          </a:stretch>
        </p:blipFill>
        <p:spPr bwMode="auto">
          <a:xfrm>
            <a:off x="5652120" y="1916832"/>
            <a:ext cx="3024336" cy="388843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5-конечная звезда 15">
            <a:hlinkClick r:id="" action="ppaction://hlinkshowjump?jump=nextslide"/>
          </p:cNvPr>
          <p:cNvSpPr/>
          <p:nvPr/>
        </p:nvSpPr>
        <p:spPr>
          <a:xfrm>
            <a:off x="8181851" y="5938388"/>
            <a:ext cx="360040" cy="360040"/>
          </a:xfrm>
          <a:prstGeom prst="star5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5575" cy="1800225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820000"/>
                </a:solidFill>
                <a:latin typeface="Calibri" pitchFamily="34" charset="0"/>
              </a:rPr>
              <a:t>Какой российский город стал первым в истории Второй мировой войны городом, откуда выгнали немцев?</a:t>
            </a:r>
          </a:p>
        </p:txBody>
      </p:sp>
      <p:sp>
        <p:nvSpPr>
          <p:cNvPr id="12" name="Скругленный прямоугольник 11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1550" y="2689225"/>
            <a:ext cx="4321175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Елец</a:t>
            </a:r>
          </a:p>
        </p:txBody>
      </p:sp>
      <p:sp>
        <p:nvSpPr>
          <p:cNvPr id="13" name="Скругленный прямоугольник 12">
            <a:hlinkClick r:id="" action="ppaction://noaction">
              <a:snd r:embed="rId4" name="chimes.wav"/>
            </a:hlinkClick>
          </p:cNvPr>
          <p:cNvSpPr/>
          <p:nvPr/>
        </p:nvSpPr>
        <p:spPr>
          <a:xfrm>
            <a:off x="973138" y="4130675"/>
            <a:ext cx="4319587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Ельня</a:t>
            </a:r>
          </a:p>
        </p:txBody>
      </p:sp>
      <p:sp>
        <p:nvSpPr>
          <p:cNvPr id="14" name="Скругленный прямоугольник 13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3138" y="3409950"/>
            <a:ext cx="4321175" cy="503238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Ейск</a:t>
            </a:r>
          </a:p>
        </p:txBody>
      </p:sp>
      <p:sp>
        <p:nvSpPr>
          <p:cNvPr id="15" name="Скругленный прямоугольник 1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4725" y="4849813"/>
            <a:ext cx="4319588" cy="50482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Енисейск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804025" y="2349500"/>
            <a:ext cx="1692275" cy="358775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Справка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1188" y="1808163"/>
            <a:ext cx="6048375" cy="4033837"/>
          </a:xfrm>
          <a:prstGeom prst="roundRect">
            <a:avLst/>
          </a:prstGeom>
          <a:solidFill>
            <a:srgbClr val="FFCCCC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z="2400" b="1">
                <a:solidFill>
                  <a:srgbClr val="800000"/>
                </a:solidFill>
                <a:latin typeface="Calibri" pitchFamily="34" charset="0"/>
              </a:rPr>
              <a:t>Смоленская область РФ</a:t>
            </a:r>
          </a:p>
        </p:txBody>
      </p:sp>
      <p:pic>
        <p:nvPicPr>
          <p:cNvPr id="11277" name="Picture 13" descr="http://pandia.ru/text/80/046/images/image001_175.jpg"/>
          <p:cNvPicPr>
            <a:picLocks noChangeAspect="1" noChangeArrowheads="1"/>
          </p:cNvPicPr>
          <p:nvPr/>
        </p:nvPicPr>
        <p:blipFill>
          <a:blip r:embed="rId5" cstate="print"/>
          <a:srcRect t="1865" r="13977"/>
          <a:stretch>
            <a:fillRect/>
          </a:stretch>
        </p:blipFill>
        <p:spPr bwMode="auto">
          <a:xfrm>
            <a:off x="683568" y="1916832"/>
            <a:ext cx="5904657" cy="378904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8" grpId="1" animBg="1"/>
    </p:bldLst>
  </p:timing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Победы_06</Template>
  <TotalTime>277</TotalTime>
  <Words>360</Words>
  <Application>Microsoft Office PowerPoint</Application>
  <PresentationFormat>Экран (4:3)</PresentationFormat>
  <Paragraphs>102</Paragraphs>
  <Slides>20</Slides>
  <Notes>0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День Победы_06</vt:lpstr>
      <vt:lpstr>Победная викторина</vt:lpstr>
      <vt:lpstr>Против какой страны  в гитлеровской Германии был разработан план «Барбаросса»?</vt:lpstr>
      <vt:lpstr>В чьём кабинете Германия объявила нашему послу о начале войны  с Советским Союзом?</vt:lpstr>
      <vt:lpstr>Чей голос звучал по Всесоюзному радио, оповещая о начале Великой Отечественной войны?</vt:lpstr>
      <vt:lpstr>Как называлась пограничная застава, которая одной из первых приняла  на себя удар фашистских полчищ?</vt:lpstr>
      <vt:lpstr>Сколько дней длилась оборона Брестской крепости?</vt:lpstr>
      <vt:lpstr>По плану Гитлера на месте столицы советского народа Москвы должно было возникнуть это. Что?</vt:lpstr>
      <vt:lpstr>28 июля 1942 г. Сталин издал знаменитый Приказ № 227.  О чём же говорилось в этом приказе?</vt:lpstr>
      <vt:lpstr>Какой российский город стал первым в истории Второй мировой войны городом, откуда выгнали немцев?</vt:lpstr>
      <vt:lpstr>В ходе какой битвы Великой Отечественной войны шли бои  за Мамаев курган?</vt:lpstr>
      <vt:lpstr>Сколько дней продолжалась решающая битва за Сталинград?</vt:lpstr>
      <vt:lpstr>Назовите фамилию командующего гитлеровскими войсками, сдавшегося в плен под Сталинградом</vt:lpstr>
      <vt:lpstr>«Велика Россия, а отступать некуда – позади Москва». Кому принадлежат эти известные слова?</vt:lpstr>
      <vt:lpstr>Какой из этих отечественных танков стал легендой  Второй Мировой войны?</vt:lpstr>
      <vt:lpstr>Что было построено в 1943 году  на премию А. Толстого, которую он получил за роман «Хождение  по мукам»?</vt:lpstr>
      <vt:lpstr>Назовите фамилию конструктора,  под чьим руководством был спроектирован лучший танк  Второй мировой войны Т-34</vt:lpstr>
      <vt:lpstr>Что из перечисленного во время Великой Отечественной Войны называли «катюшами»?</vt:lpstr>
      <vt:lpstr>Какое название получило советское реактивное орудие залпового огня времён Великой Отечественной войны?</vt:lpstr>
      <vt:lpstr>Кем во время Великой Отечественной войны был Михаил Калашников, знаменитый конструктор автоматического стрелкового оружия?</vt:lpstr>
      <vt:lpstr>Слайд 20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Победная викторина</dc:title>
  <dc:creator>Фокина Лидия Петровна</dc:creator>
  <cp:keywords>Викторина</cp:keywords>
  <cp:lastModifiedBy>User</cp:lastModifiedBy>
  <cp:revision>49</cp:revision>
  <dcterms:created xsi:type="dcterms:W3CDTF">2013-03-16T20:41:41Z</dcterms:created>
  <dcterms:modified xsi:type="dcterms:W3CDTF">2020-01-26T09:09:10Z</dcterms:modified>
</cp:coreProperties>
</file>