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2" r:id="rId5"/>
    <p:sldId id="269" r:id="rId6"/>
    <p:sldId id="264" r:id="rId7"/>
    <p:sldId id="270" r:id="rId8"/>
    <p:sldId id="272" r:id="rId9"/>
    <p:sldId id="274" r:id="rId10"/>
    <p:sldId id="284" r:id="rId11"/>
    <p:sldId id="285" r:id="rId12"/>
    <p:sldId id="282" r:id="rId13"/>
    <p:sldId id="277" r:id="rId14"/>
    <p:sldId id="276" r:id="rId15"/>
    <p:sldId id="279" r:id="rId16"/>
    <p:sldId id="28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764704"/>
            <a:ext cx="8604448" cy="532859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раки\рамка простая 4.jpg"/>
          <p:cNvPicPr>
            <a:picLocks noChangeAspect="1" noChangeArrowheads="1"/>
          </p:cNvPicPr>
          <p:nvPr/>
        </p:nvPicPr>
        <p:blipFill>
          <a:blip r:embed="rId2" cstate="print"/>
          <a:srcRect t="2751" r="1896"/>
          <a:stretch>
            <a:fillRect/>
          </a:stretch>
        </p:blipFill>
        <p:spPr bwMode="auto">
          <a:xfrm>
            <a:off x="-323528" y="0"/>
            <a:ext cx="946752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i="1" dirty="0" smtClean="0">
                <a:solidFill>
                  <a:srgbClr val="FF0000"/>
                </a:solidFill>
              </a:rPr>
              <a:t>Тема  самообразования: </a:t>
            </a:r>
            <a:br>
              <a:rPr lang="ru-RU" sz="3100" b="1" i="1" dirty="0" smtClean="0">
                <a:solidFill>
                  <a:srgbClr val="FF0000"/>
                </a:solidFill>
              </a:rPr>
            </a:br>
            <a:r>
              <a:rPr lang="ru-RU" sz="3600" b="1" i="1" dirty="0" smtClean="0">
                <a:solidFill>
                  <a:srgbClr val="002060"/>
                </a:solidFill>
              </a:rPr>
              <a:t>«Использование инновационных и </a:t>
            </a:r>
            <a:r>
              <a:rPr lang="ru-RU" sz="3600" b="1" i="1" dirty="0" err="1" smtClean="0">
                <a:solidFill>
                  <a:srgbClr val="002060"/>
                </a:solidFill>
              </a:rPr>
              <a:t>здоровьесберегающих</a:t>
            </a:r>
            <a:r>
              <a:rPr lang="ru-RU" sz="3600" b="1" i="1" dirty="0" smtClean="0">
                <a:solidFill>
                  <a:srgbClr val="002060"/>
                </a:solidFill>
              </a:rPr>
              <a:t> технологий в работе с детьми младшего школьного возраста через различные виды деятельности».</a:t>
            </a:r>
            <a:br>
              <a:rPr lang="ru-RU" sz="3600" b="1" i="1" dirty="0" smtClean="0">
                <a:solidFill>
                  <a:srgbClr val="002060"/>
                </a:solidFill>
              </a:rPr>
            </a:br>
            <a:r>
              <a:rPr lang="ru-RU" sz="3600" b="1" i="1" dirty="0" smtClean="0">
                <a:solidFill>
                  <a:srgbClr val="002060"/>
                </a:solidFill>
              </a:rPr>
              <a:t/>
            </a:r>
            <a:br>
              <a:rPr lang="ru-RU" sz="3600" b="1" i="1" dirty="0" smtClean="0">
                <a:solidFill>
                  <a:srgbClr val="002060"/>
                </a:solidFill>
              </a:rPr>
            </a:br>
            <a:r>
              <a:rPr lang="ru-RU" sz="3100" b="1" i="1" dirty="0" smtClean="0"/>
              <a:t>2020-2021 год</a:t>
            </a:r>
            <a:br>
              <a:rPr lang="ru-RU" sz="3100" b="1" i="1" dirty="0" smtClean="0"/>
            </a:br>
            <a:r>
              <a:rPr lang="ru-RU" sz="3100" b="1" i="1" dirty="0" smtClean="0"/>
              <a:t>                           </a:t>
            </a:r>
            <a:br>
              <a:rPr lang="ru-RU" sz="3100" b="1" i="1" dirty="0" smtClean="0"/>
            </a:br>
            <a:r>
              <a:rPr lang="ru-RU" sz="3100" b="1" i="1" dirty="0" smtClean="0"/>
              <a:t>                           Воспитатель : Карташова О.Л.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5" name="Picture 3" descr="C:\Users\User\Desktop\самообразование\рамки\рамка простая 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8674" name="Picture 2" descr="C:\Users\User\Desktop\самообразование\рамки\рамка простая 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115616" y="1196752"/>
          <a:ext cx="7056784" cy="4779201"/>
        </p:xfrm>
        <a:graphic>
          <a:graphicData uri="http://schemas.openxmlformats.org/drawingml/2006/table">
            <a:tbl>
              <a:tblPr/>
              <a:tblGrid>
                <a:gridCol w="3055611"/>
                <a:gridCol w="4001173"/>
              </a:tblGrid>
              <a:tr h="2952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               Этапы работы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Вид деятельности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830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Диагностический 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2020-2021 г.г.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1. Анализ профессиональных затруднений.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2. Определение целей и задач темы.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 Составление плана работы по выбранной теме самообразования.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4.Курсы повышения  квалификации воспитателей.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5.Изучение методической, педагогической и психологической  литературы</a:t>
                      </a: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6.Прослушивание </a:t>
                      </a:r>
                      <a:r>
                        <a:rPr lang="ru-RU" sz="1800" b="1" dirty="0" err="1" smtClean="0">
                          <a:latin typeface="Calibri"/>
                          <a:ea typeface="Calibri"/>
                          <a:cs typeface="Times New Roman"/>
                        </a:rPr>
                        <a:t>вебинара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самообразование\рамки\рамка простая 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Users\User\Desktop\самообразование\рамки\рамка простая 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5459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548680"/>
            <a:ext cx="7920880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 smtClean="0">
                <a:solidFill>
                  <a:srgbClr val="0070C0"/>
                </a:solidFill>
              </a:rPr>
              <a:t>Вебинар</a:t>
            </a:r>
            <a:r>
              <a:rPr lang="ru-RU" sz="2400" dirty="0" smtClean="0">
                <a:solidFill>
                  <a:srgbClr val="0070C0"/>
                </a:solidFill>
              </a:rPr>
              <a:t>: «Игровые </a:t>
            </a:r>
            <a:r>
              <a:rPr lang="ru-RU" sz="2400" dirty="0" err="1" smtClean="0">
                <a:solidFill>
                  <a:srgbClr val="0070C0"/>
                </a:solidFill>
              </a:rPr>
              <a:t>здоровьесберегающие</a:t>
            </a:r>
            <a:r>
              <a:rPr lang="ru-RU" sz="2400" dirty="0" smtClean="0">
                <a:solidFill>
                  <a:srgbClr val="0070C0"/>
                </a:solidFill>
              </a:rPr>
              <a:t> технологии в образовательной организации»</a:t>
            </a:r>
          </a:p>
          <a:p>
            <a:r>
              <a:rPr lang="ru-RU" sz="2000" dirty="0" err="1" smtClean="0"/>
              <a:t>Магонова</a:t>
            </a:r>
            <a:r>
              <a:rPr lang="ru-RU" sz="2000" dirty="0" smtClean="0"/>
              <a:t> Ольга Николаевна- педагог- психолог , заведующая отделом.</a:t>
            </a:r>
          </a:p>
          <a:p>
            <a:r>
              <a:rPr lang="ru-RU" sz="2000" dirty="0" smtClean="0"/>
              <a:t>«Здоровье детей- здоровье нации»</a:t>
            </a:r>
          </a:p>
          <a:p>
            <a:r>
              <a:rPr lang="ru-RU" sz="2000" dirty="0" smtClean="0"/>
              <a:t>Использование таких технологий имеет </a:t>
            </a:r>
            <a:r>
              <a:rPr lang="ru-RU" sz="2000" dirty="0" smtClean="0"/>
              <a:t>2- </a:t>
            </a:r>
            <a:r>
              <a:rPr lang="ru-RU" sz="2000" dirty="0" err="1" smtClean="0"/>
              <a:t>х</a:t>
            </a:r>
            <a:r>
              <a:rPr lang="ru-RU" sz="2000" dirty="0" smtClean="0"/>
              <a:t> </a:t>
            </a:r>
            <a:r>
              <a:rPr lang="ru-RU" sz="2000" dirty="0" smtClean="0"/>
              <a:t>стороннюю направленность.</a:t>
            </a:r>
            <a:endParaRPr lang="ru-RU" sz="2000" dirty="0" smtClean="0"/>
          </a:p>
          <a:p>
            <a:r>
              <a:rPr lang="ru-RU" sz="2000" dirty="0" smtClean="0"/>
              <a:t>-формирование у обучающихся </a:t>
            </a:r>
            <a:r>
              <a:rPr lang="ru-RU" sz="2000" dirty="0" err="1" smtClean="0"/>
              <a:t>валеологической</a:t>
            </a:r>
            <a:r>
              <a:rPr lang="ru-RU" sz="2000" dirty="0" smtClean="0"/>
              <a:t> культуры. Научить их заботиться о своем здоровье</a:t>
            </a:r>
            <a:r>
              <a:rPr lang="ru-RU" sz="2000" dirty="0" smtClean="0"/>
              <a:t>.</a:t>
            </a:r>
            <a:endParaRPr lang="ru-RU" sz="2000" dirty="0" smtClean="0"/>
          </a:p>
          <a:p>
            <a:pPr>
              <a:buFontTx/>
              <a:buChar char="-"/>
            </a:pPr>
            <a:r>
              <a:rPr lang="ru-RU" sz="2000" dirty="0" smtClean="0"/>
              <a:t>организация </a:t>
            </a:r>
            <a:r>
              <a:rPr lang="ru-RU" sz="2000" dirty="0" smtClean="0"/>
              <a:t>образовательного процесса без негативного влияния на здоровье детей</a:t>
            </a:r>
            <a:r>
              <a:rPr lang="ru-RU" sz="2000" dirty="0" smtClean="0"/>
              <a:t>.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rgbClr val="002060"/>
                </a:solidFill>
              </a:rPr>
              <a:t>задачи:</a:t>
            </a:r>
            <a:endParaRPr lang="ru-RU" sz="2000" dirty="0" smtClean="0">
              <a:solidFill>
                <a:srgbClr val="002060"/>
              </a:solidFill>
            </a:endParaRPr>
          </a:p>
          <a:p>
            <a:r>
              <a:rPr lang="ru-RU" sz="2000" dirty="0" smtClean="0"/>
              <a:t>-закладывать фундамент хорошего физического здоровья.</a:t>
            </a:r>
          </a:p>
          <a:p>
            <a:r>
              <a:rPr lang="ru-RU" sz="2000" dirty="0" smtClean="0"/>
              <a:t>-ознакомление школьников с </a:t>
            </a:r>
            <a:r>
              <a:rPr lang="ru-RU" sz="2000" dirty="0" smtClean="0"/>
              <a:t>принципами здорового образа жизни</a:t>
            </a:r>
            <a:endParaRPr lang="ru-RU" sz="2000" dirty="0" smtClean="0"/>
          </a:p>
          <a:p>
            <a:pPr>
              <a:buFontTx/>
              <a:buChar char="-"/>
            </a:pPr>
            <a:r>
              <a:rPr lang="ru-RU" sz="2000" dirty="0" smtClean="0"/>
              <a:t>Формирование полезных привычек</a:t>
            </a: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rgbClr val="002060"/>
                </a:solidFill>
              </a:rPr>
              <a:t>Виды современных  </a:t>
            </a:r>
            <a:r>
              <a:rPr lang="ru-RU" sz="2000" b="1" dirty="0" err="1" smtClean="0">
                <a:solidFill>
                  <a:srgbClr val="002060"/>
                </a:solidFill>
              </a:rPr>
              <a:t>здоровьесберегающих</a:t>
            </a:r>
            <a:r>
              <a:rPr lang="ru-RU" sz="2000" b="1" dirty="0" smtClean="0">
                <a:solidFill>
                  <a:srgbClr val="002060"/>
                </a:solidFill>
              </a:rPr>
              <a:t> технологий</a:t>
            </a:r>
            <a:endParaRPr lang="ru-RU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медико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профилактическая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-</a:t>
            </a:r>
            <a:r>
              <a:rPr lang="ru-RU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физкультурно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оздоровительная</a:t>
            </a:r>
          </a:p>
          <a:p>
            <a:pPr>
              <a:buFontTx/>
              <a:buChar char="-"/>
            </a:pPr>
            <a:r>
              <a:rPr lang="ru-RU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Валеологическое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образование родителей</a:t>
            </a: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-здоровье- сберегающее образование детей</a:t>
            </a: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  <a:p>
            <a:pPr>
              <a:buFontTx/>
              <a:buChar char="-"/>
            </a:pPr>
            <a:endParaRPr lang="ru-RU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5" name="Picture 3" descr="C:\Users\User\Desktop\самообразование\рамки\рамка простая 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8674" name="Picture 2" descr="C:\Users\User\Desktop\самообразование\рамки\рамка простая 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11560" y="476672"/>
          <a:ext cx="8136904" cy="7933881"/>
        </p:xfrm>
        <a:graphic>
          <a:graphicData uri="http://schemas.openxmlformats.org/drawingml/2006/table">
            <a:tbl>
              <a:tblPr/>
              <a:tblGrid>
                <a:gridCol w="2368176"/>
                <a:gridCol w="5768728"/>
              </a:tblGrid>
              <a:tr h="2123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         </a:t>
                      </a: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Этапы</a:t>
                      </a:r>
                      <a:r>
                        <a:rPr lang="ru-RU" sz="1800" b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работы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Вид деятельности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929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  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подготовительный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2020-2021 г.г.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Разучивание физ. минуток, динамическая</a:t>
                      </a:r>
                      <a:r>
                        <a:rPr lang="ru-RU" sz="2000" b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паузы, </a:t>
                      </a: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подвижные</a:t>
                      </a:r>
                      <a:r>
                        <a:rPr lang="ru-RU" sz="2000" b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игры.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AutoNum type="arabicPlain" startAt="2"/>
                      </a:pPr>
                      <a:r>
                        <a:rPr lang="ru-RU" sz="2000" b="1" baseline="0" dirty="0" err="1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r>
                        <a:rPr lang="ru-RU" sz="2000" b="1" dirty="0" err="1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имастика</a:t>
                      </a:r>
                      <a:r>
                        <a:rPr lang="ru-RU" sz="2000" b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–</a:t>
                      </a: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дыхательная, </a:t>
                      </a: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пальчиковая ,для глаз, </a:t>
                      </a:r>
                      <a:r>
                        <a:rPr lang="ru-RU" sz="2000" b="1" dirty="0" err="1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бодрящая,,ортопедическая</a:t>
                      </a: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ru-RU" sz="2000" b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и т.д</a:t>
                      </a:r>
                      <a:r>
                        <a:rPr lang="ru-RU" sz="2000" b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</a:p>
                    <a:p>
                      <a:pPr marL="34290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AutoNum type="arabicPlain" startAt="2"/>
                      </a:pPr>
                      <a:r>
                        <a:rPr lang="ru-RU" sz="2000" b="1" baseline="0" dirty="0" err="1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Психогимнастика</a:t>
                      </a:r>
                      <a:r>
                        <a:rPr lang="ru-RU" sz="2000" b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, ритмопластика</a:t>
                      </a:r>
                      <a:endParaRPr lang="ru-RU" sz="2000" b="1" baseline="0" dirty="0" smtClean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34290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AutoNum type="arabicPlain" startAt="2"/>
                      </a:pPr>
                      <a:r>
                        <a:rPr lang="ru-RU" sz="2000" b="1" baseline="0" dirty="0" err="1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Стренчинг</a:t>
                      </a:r>
                      <a:r>
                        <a:rPr lang="ru-RU" sz="2000" b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–творческая деятельность, при котором дети живут в мире образов</a:t>
                      </a:r>
                    </a:p>
                    <a:p>
                      <a:pPr marL="34290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AutoNum type="arabicPlain" startAt="2"/>
                      </a:pPr>
                      <a:r>
                        <a:rPr lang="ru-RU" sz="2000" b="1" dirty="0" err="1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Ссамомассаж</a:t>
                      </a: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,  точечный массаж</a:t>
                      </a: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</a:p>
                    <a:p>
                      <a:pPr marL="34290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AutoNum type="arabicPlain" startAt="2"/>
                      </a:pPr>
                      <a:r>
                        <a:rPr lang="ru-RU" sz="2000" b="1" dirty="0" err="1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Аромотерапия</a:t>
                      </a:r>
                      <a:endParaRPr lang="ru-RU" sz="2000" b="1" dirty="0" smtClean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34290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AutoNum type="arabicPlain" startAt="2"/>
                      </a:pPr>
                      <a:r>
                        <a:rPr lang="ru-RU" sz="2000" b="1" dirty="0" err="1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Музыкатерапия</a:t>
                      </a:r>
                      <a:endParaRPr lang="ru-RU" sz="2000" b="1" dirty="0" smtClean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34290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AutoNum type="arabicPlain" startAt="2"/>
                      </a:pPr>
                      <a:r>
                        <a:rPr lang="ru-RU" sz="2000" b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Коммуникативные </a:t>
                      </a:r>
                      <a:r>
                        <a:rPr lang="ru-RU" sz="2000" b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игры</a:t>
                      </a:r>
                    </a:p>
                    <a:p>
                      <a:pPr marL="34290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AutoNum type="arabicPlain" startAt="2"/>
                      </a:pPr>
                      <a:endParaRPr lang="ru-RU" sz="2000" b="1" baseline="0" dirty="0" smtClean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endParaRPr lang="ru-RU" sz="2000" b="1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34290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AutoNum type="arabicPlain" startAt="2"/>
                      </a:pP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Picture 3" descr="C:\Users\User\Desktop\самообразование\рамки\рамка простая 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1746" name="Picture 2" descr="C:\Users\User\Desktop\самообразование\рамки\рамка простая 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115616" y="1412776"/>
          <a:ext cx="7272807" cy="4536504"/>
        </p:xfrm>
        <a:graphic>
          <a:graphicData uri="http://schemas.openxmlformats.org/drawingml/2006/table">
            <a:tbl>
              <a:tblPr/>
              <a:tblGrid>
                <a:gridCol w="2626353"/>
                <a:gridCol w="4646454"/>
              </a:tblGrid>
              <a:tr h="453650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Прогностический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2021-2022 г.г.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1. Выступление с отчетом по итогам реализации практического этапа на МО воспитателей  начальных классов.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2.  Изучение опыта работы педагогов по выбранной теме.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 Систематизация  материалов методической, педагогической и психологической литературы по теме.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4.Корректировка работы.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C:\Users\User\Desktop\самообразование\рамки\рамка простая 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9144000" cy="6858000"/>
          </a:xfrm>
          <a:prstGeom prst="rect">
            <a:avLst/>
          </a:prstGeom>
          <a:noFill/>
        </p:spPr>
      </p:pic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611560" y="548680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39752" y="1484784"/>
            <a:ext cx="29974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22" name="Picture 2" descr="C:\Users\User\Desktop\самообразование\рамки\рамка простая 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23" name="Picture 3" descr="C:\Users\User\Desktop\самообразование\рамки\рамка простая 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39552" y="636905"/>
          <a:ext cx="7776864" cy="5633592"/>
        </p:xfrm>
        <a:graphic>
          <a:graphicData uri="http://schemas.openxmlformats.org/drawingml/2006/table">
            <a:tbl>
              <a:tblPr/>
              <a:tblGrid>
                <a:gridCol w="2905456"/>
                <a:gridCol w="4871408"/>
              </a:tblGrid>
              <a:tr h="563359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Практический,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обобщающий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2021-2022 г.г.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Проведение открытого мероприятия  (подбор теоретических и внедрение практических материалов).</a:t>
                      </a:r>
                    </a:p>
                    <a:p>
                      <a:pPr marL="34290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Проведение с родителями «День здоровья»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2.Участие </a:t>
                      </a: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в конкурсах.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 Посещение </a:t>
                      </a: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семинаров.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4.Самоанализ и самооценка своих мероприятий.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5. Выступление на заседании МО воспитателей начальных классов по теме </a:t>
                      </a: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самообразования.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6.Оформление результатов работы. Размещение на </a:t>
                      </a:r>
                      <a:r>
                        <a:rPr lang="ru-RU" sz="1600" b="1" dirty="0" err="1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пед.сайтах</a:t>
                      </a: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своих</a:t>
                      </a:r>
                      <a:r>
                        <a:rPr lang="ru-RU" sz="1600" b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мероприятий</a:t>
                      </a: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 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 descr="C:\Users\User\Desktop\самообразование\рамки\рамка простая 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08012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Ожидаемые результаты работы: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 </a:t>
            </a:r>
            <a:endParaRPr lang="ru-RU" dirty="0" smtClean="0"/>
          </a:p>
          <a:p>
            <a:pPr>
              <a:buNone/>
            </a:pPr>
            <a:r>
              <a:rPr lang="ru-RU" sz="2800" b="1" dirty="0" smtClean="0">
                <a:solidFill>
                  <a:srgbClr val="0070C0"/>
                </a:solidFill>
              </a:rPr>
              <a:t>1. Улучшение состояния здоровья учащихся.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70C0"/>
                </a:solidFill>
              </a:rPr>
              <a:t>2. Повышение внимания школьников и их родителей к вопросам здорового образа жизни.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C:\Users\User\Desktop\самообразование\рамки\рамка простая 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Предполагаемый результат: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 </a:t>
            </a:r>
            <a:endParaRPr lang="ru-RU" dirty="0" smtClean="0"/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1. Проведение открытых классных часов   для воспитателей с   применением </a:t>
            </a:r>
            <a:r>
              <a:rPr lang="ru-RU" sz="2800" b="1" dirty="0" err="1" smtClean="0">
                <a:solidFill>
                  <a:srgbClr val="002060"/>
                </a:solidFill>
              </a:rPr>
              <a:t>здоровьесберегающих</a:t>
            </a:r>
            <a:r>
              <a:rPr lang="ru-RU" sz="2800" b="1" dirty="0" smtClean="0">
                <a:solidFill>
                  <a:srgbClr val="002060"/>
                </a:solidFill>
              </a:rPr>
              <a:t> технологий.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2. Доклады, выступления.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раки\рамка простая 4.jpg"/>
          <p:cNvPicPr>
            <a:picLocks noChangeAspect="1" noChangeArrowheads="1"/>
          </p:cNvPicPr>
          <p:nvPr/>
        </p:nvPicPr>
        <p:blipFill>
          <a:blip r:embed="rId2" cstate="print"/>
          <a:srcRect t="2751" r="1896"/>
          <a:stretch>
            <a:fillRect/>
          </a:stretch>
        </p:blipFill>
        <p:spPr bwMode="auto">
          <a:xfrm>
            <a:off x="-323528" y="0"/>
            <a:ext cx="946752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548680"/>
            <a:ext cx="7848872" cy="5162128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                                               </a:t>
            </a:r>
            <a:r>
              <a:rPr lang="ru-RU" sz="3400" b="1" dirty="0" smtClean="0">
                <a:solidFill>
                  <a:srgbClr val="C00000"/>
                </a:solidFill>
              </a:rPr>
              <a:t>Забота о здоровье ребёнка –это не</a:t>
            </a:r>
          </a:p>
          <a:p>
            <a:r>
              <a:rPr lang="ru-RU" sz="3400" b="1" dirty="0" smtClean="0">
                <a:solidFill>
                  <a:srgbClr val="C00000"/>
                </a:solidFill>
              </a:rPr>
              <a:t>                                                 просто комплекс санитарно- </a:t>
            </a:r>
          </a:p>
          <a:p>
            <a:r>
              <a:rPr lang="ru-RU" sz="3400" b="1" dirty="0" smtClean="0">
                <a:solidFill>
                  <a:srgbClr val="C00000"/>
                </a:solidFill>
              </a:rPr>
              <a:t>                                                 гигиенических норм и правил и не свод</a:t>
            </a:r>
          </a:p>
          <a:p>
            <a:r>
              <a:rPr lang="ru-RU" sz="3400" b="1" dirty="0" smtClean="0">
                <a:solidFill>
                  <a:srgbClr val="C00000"/>
                </a:solidFill>
              </a:rPr>
              <a:t>                                                 требований к режиму, питанию, труду,  </a:t>
            </a:r>
          </a:p>
          <a:p>
            <a:r>
              <a:rPr lang="ru-RU" sz="3400" b="1" dirty="0" smtClean="0">
                <a:solidFill>
                  <a:srgbClr val="C00000"/>
                </a:solidFill>
              </a:rPr>
              <a:t>                                                 отдыху. Это, прежде всего, забота о </a:t>
            </a:r>
          </a:p>
          <a:p>
            <a:r>
              <a:rPr lang="ru-RU" sz="3400" b="1" dirty="0" smtClean="0">
                <a:solidFill>
                  <a:srgbClr val="C00000"/>
                </a:solidFill>
              </a:rPr>
              <a:t>                                                 гармоничной полноте всех физических и</a:t>
            </a:r>
          </a:p>
          <a:p>
            <a:r>
              <a:rPr lang="ru-RU" sz="3400" b="1" dirty="0" smtClean="0">
                <a:solidFill>
                  <a:srgbClr val="C00000"/>
                </a:solidFill>
              </a:rPr>
              <a:t>                                                 духовных сил, и венцом этой гармонии</a:t>
            </a:r>
          </a:p>
          <a:p>
            <a:r>
              <a:rPr lang="ru-RU" sz="3400" b="1" dirty="0" smtClean="0">
                <a:solidFill>
                  <a:srgbClr val="C00000"/>
                </a:solidFill>
              </a:rPr>
              <a:t>                                                 является радость творчества.</a:t>
            </a:r>
          </a:p>
          <a:p>
            <a:r>
              <a:rPr lang="ru-RU" sz="3400" b="1" dirty="0" smtClean="0">
                <a:solidFill>
                  <a:srgbClr val="C00000"/>
                </a:solidFill>
              </a:rPr>
              <a:t>                                                           </a:t>
            </a:r>
            <a:r>
              <a:rPr lang="ru-RU" sz="3400" b="1" dirty="0" smtClean="0">
                <a:solidFill>
                  <a:srgbClr val="FF0000"/>
                </a:solidFill>
              </a:rPr>
              <a:t>           </a:t>
            </a:r>
            <a:r>
              <a:rPr lang="ru-RU" sz="3400" b="1" dirty="0" smtClean="0">
                <a:solidFill>
                  <a:srgbClr val="002060"/>
                </a:solidFill>
              </a:rPr>
              <a:t>     В.А.Сухомлинский</a:t>
            </a:r>
            <a:endParaRPr lang="ru-RU" sz="3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раки\рамка простая 4.jpg"/>
          <p:cNvPicPr>
            <a:picLocks noChangeAspect="1" noChangeArrowheads="1"/>
          </p:cNvPicPr>
          <p:nvPr/>
        </p:nvPicPr>
        <p:blipFill>
          <a:blip r:embed="rId2" cstate="print"/>
          <a:srcRect t="2751" r="1896"/>
          <a:stretch>
            <a:fillRect/>
          </a:stretch>
        </p:blipFill>
        <p:spPr bwMode="auto">
          <a:xfrm>
            <a:off x="-323528" y="0"/>
            <a:ext cx="946752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20688"/>
            <a:ext cx="6400800" cy="525658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B0F0"/>
                </a:solidFill>
              </a:rPr>
              <a:t>Актуальность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Здоровье человека – тема для разговора достаточно актуальная для всех времен и народов, а в XXI веке она становится первостепенной.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По мнению специалистов - медиков, 75% всех болезней человека заложено в детские годы. Этому способствует малоподвижный образ жизни, который стал нормой существования не только взрослых, но и детей. Существует довольно много цифр и фактов, которые говорят сами за себя… Например, возраст от 1 года до 15 лет гораздо важнее для сохранения будущего здоровья, чем от 15 до 60 лет, поэтому я использую в своей работе </a:t>
            </a:r>
            <a:r>
              <a:rPr lang="ru-RU" sz="2000" b="1" dirty="0" err="1" smtClean="0">
                <a:solidFill>
                  <a:srgbClr val="002060"/>
                </a:solidFill>
              </a:rPr>
              <a:t>здоровьесберегающие</a:t>
            </a:r>
            <a:r>
              <a:rPr lang="ru-RU" sz="2000" b="1" dirty="0" smtClean="0">
                <a:solidFill>
                  <a:srgbClr val="002060"/>
                </a:solidFill>
              </a:rPr>
              <a:t> технологии с целью сохранения здоровья обучающихся за период обучения в начальной школе.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самообразование\рамки\рамка простая 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7411" name="Picture 3" descr="C:\Users\User\Desktop\самообразование\рамки\рамка простая 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7410" name="Picture 2" descr="C:\Users\User\Desktop\самообразование\рамки\рамка простая 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Цель:</a:t>
            </a:r>
            <a:r>
              <a:rPr lang="ru-RU" sz="2000" dirty="0" smtClean="0">
                <a:solidFill>
                  <a:srgbClr val="FF0000"/>
                </a:solidFill>
              </a:rPr>
              <a:t/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повышение профессиональной компетентности по вопросу современных </a:t>
            </a:r>
            <a:r>
              <a:rPr lang="ru-RU" sz="2400" dirty="0" err="1" smtClean="0">
                <a:solidFill>
                  <a:srgbClr val="FF0000"/>
                </a:solidFill>
              </a:rPr>
              <a:t>здоровьесберегающих</a:t>
            </a:r>
            <a:r>
              <a:rPr lang="ru-RU" sz="2400" dirty="0" smtClean="0">
                <a:solidFill>
                  <a:srgbClr val="FF0000"/>
                </a:solidFill>
              </a:rPr>
              <a:t> технологий.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2900" b="1" dirty="0" smtClean="0"/>
              <a:t>Задачи:</a:t>
            </a:r>
            <a:endParaRPr lang="ru-RU" sz="2900" dirty="0" smtClean="0"/>
          </a:p>
          <a:p>
            <a:pPr lvl="0"/>
            <a:r>
              <a:rPr lang="ru-RU" sz="2900" dirty="0" smtClean="0">
                <a:solidFill>
                  <a:srgbClr val="002060"/>
                </a:solidFill>
              </a:rPr>
              <a:t>изучить учебную, справочную, научно-методическую литературу по вопросу </a:t>
            </a:r>
            <a:r>
              <a:rPr lang="ru-RU" sz="2900" dirty="0" err="1" smtClean="0">
                <a:solidFill>
                  <a:srgbClr val="002060"/>
                </a:solidFill>
              </a:rPr>
              <a:t>здоровьесбережения</a:t>
            </a:r>
            <a:r>
              <a:rPr lang="ru-RU" sz="2900" dirty="0" smtClean="0">
                <a:solidFill>
                  <a:srgbClr val="002060"/>
                </a:solidFill>
              </a:rPr>
              <a:t>;</a:t>
            </a:r>
          </a:p>
          <a:p>
            <a:pPr lvl="0"/>
            <a:r>
              <a:rPr lang="ru-RU" sz="2900" dirty="0" smtClean="0">
                <a:solidFill>
                  <a:srgbClr val="002060"/>
                </a:solidFill>
              </a:rPr>
              <a:t>учиться моделировать работу на основе изученных видов, приемов и методов  </a:t>
            </a:r>
            <a:r>
              <a:rPr lang="ru-RU" sz="2900" dirty="0" err="1" smtClean="0">
                <a:solidFill>
                  <a:srgbClr val="002060"/>
                </a:solidFill>
              </a:rPr>
              <a:t>здоровьесбережения</a:t>
            </a:r>
            <a:r>
              <a:rPr lang="ru-RU" sz="2900" dirty="0" smtClean="0">
                <a:solidFill>
                  <a:srgbClr val="002060"/>
                </a:solidFill>
              </a:rPr>
              <a:t> (различные виды массажа, </a:t>
            </a:r>
            <a:r>
              <a:rPr lang="ru-RU" sz="2900" dirty="0" err="1" smtClean="0">
                <a:solidFill>
                  <a:srgbClr val="002060"/>
                </a:solidFill>
              </a:rPr>
              <a:t>самомассажа</a:t>
            </a:r>
            <a:r>
              <a:rPr lang="ru-RU" sz="2900" dirty="0" smtClean="0">
                <a:solidFill>
                  <a:srgbClr val="002060"/>
                </a:solidFill>
              </a:rPr>
              <a:t>, комплексы </a:t>
            </a:r>
            <a:r>
              <a:rPr lang="ru-RU" sz="2900" dirty="0" err="1" smtClean="0">
                <a:solidFill>
                  <a:srgbClr val="002060"/>
                </a:solidFill>
              </a:rPr>
              <a:t>общеразвивающих</a:t>
            </a:r>
            <a:r>
              <a:rPr lang="ru-RU" sz="2900" dirty="0" smtClean="0">
                <a:solidFill>
                  <a:srgbClr val="002060"/>
                </a:solidFill>
              </a:rPr>
              <a:t> упражнений , физкультминутки, ритмические танцы, подвижные игры ит.д.);</a:t>
            </a:r>
          </a:p>
          <a:p>
            <a:pPr lvl="0"/>
            <a:r>
              <a:rPr lang="ru-RU" sz="2900" dirty="0" smtClean="0">
                <a:solidFill>
                  <a:srgbClr val="002060"/>
                </a:solidFill>
              </a:rPr>
              <a:t>направить жизнедеятельность обучающихся на сохранение и укрепление здоровья;</a:t>
            </a:r>
          </a:p>
          <a:p>
            <a:pPr lvl="0"/>
            <a:r>
              <a:rPr lang="ru-RU" sz="2900" dirty="0" smtClean="0">
                <a:solidFill>
                  <a:srgbClr val="002060"/>
                </a:solidFill>
              </a:rPr>
              <a:t>организовать работу по профилактике   опорно-двигательного аппарата, зрения, простудных заболеваний;</a:t>
            </a:r>
          </a:p>
          <a:p>
            <a:pPr lvl="0"/>
            <a:r>
              <a:rPr lang="ru-RU" sz="2900" dirty="0" smtClean="0">
                <a:solidFill>
                  <a:srgbClr val="002060"/>
                </a:solidFill>
              </a:rPr>
              <a:t>систематизировать изученную литературу</a:t>
            </a:r>
          </a:p>
          <a:p>
            <a:pPr lvl="0"/>
            <a:r>
              <a:rPr lang="ru-RU" sz="2900" dirty="0" smtClean="0">
                <a:solidFill>
                  <a:srgbClr val="002060"/>
                </a:solidFill>
              </a:rPr>
              <a:t>повышать заинтересованность детей и их родителей </a:t>
            </a:r>
            <a:r>
              <a:rPr lang="ru-RU" sz="3100" dirty="0" smtClean="0">
                <a:solidFill>
                  <a:srgbClr val="002060"/>
                </a:solidFill>
              </a:rPr>
              <a:t>в укреплении здоровья.</a:t>
            </a:r>
          </a:p>
          <a:p>
            <a:endParaRPr lang="ru-RU" sz="2300" dirty="0"/>
          </a:p>
        </p:txBody>
      </p:sp>
      <p:pic>
        <p:nvPicPr>
          <p:cNvPr id="1026" name="Picture 2" descr="C:\Users\User\Desktop\самообразование\рамки\рамка простая 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 flipV="1">
            <a:off x="755576" y="2438180"/>
            <a:ext cx="727280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1043608" y="545717"/>
            <a:ext cx="676875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Цель: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овышение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профессиональной компетентности по вопросу современных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технологий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rgbClr val="0070C0"/>
                </a:solidFill>
                <a:latin typeface="Calibri" pitchFamily="34" charset="0"/>
                <a:cs typeface="Times New Roman" pitchFamily="18" charset="0"/>
              </a:rPr>
              <a:t>Обеспечить школьнику возможность сохранения здоровья за период обучения в школе, сформировать у него необходимые знания ,умения и навыки по здоровому образу жизни, научить использовать полученные знания в повседневной жизни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 descr="C:\Users\User\Desktop\самообразование\рамки\рамка простая 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Задачи :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468052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b="1" dirty="0" smtClean="0"/>
              <a:t>  </a:t>
            </a:r>
            <a:endParaRPr lang="ru-RU" dirty="0" smtClean="0"/>
          </a:p>
          <a:p>
            <a:pPr lvl="0"/>
            <a:r>
              <a:rPr lang="ru-RU" sz="9600" b="1" dirty="0" smtClean="0">
                <a:solidFill>
                  <a:srgbClr val="0070C0"/>
                </a:solidFill>
              </a:rPr>
              <a:t>изучить учебную, справочную, научно-методическую литературу по вопросу </a:t>
            </a:r>
            <a:r>
              <a:rPr lang="ru-RU" sz="9600" b="1" dirty="0" err="1" smtClean="0">
                <a:solidFill>
                  <a:srgbClr val="0070C0"/>
                </a:solidFill>
              </a:rPr>
              <a:t>здоровьесбережения</a:t>
            </a:r>
            <a:r>
              <a:rPr lang="ru-RU" sz="9600" b="1" dirty="0" smtClean="0">
                <a:solidFill>
                  <a:srgbClr val="0070C0"/>
                </a:solidFill>
              </a:rPr>
              <a:t>;</a:t>
            </a:r>
          </a:p>
          <a:p>
            <a:pPr lvl="0"/>
            <a:r>
              <a:rPr lang="ru-RU" sz="9600" b="1" dirty="0" smtClean="0">
                <a:solidFill>
                  <a:srgbClr val="0070C0"/>
                </a:solidFill>
              </a:rPr>
              <a:t>учиться моделировать работу на основе изученных видов, приемов и методов  </a:t>
            </a:r>
            <a:r>
              <a:rPr lang="ru-RU" sz="9600" b="1" dirty="0" err="1" smtClean="0">
                <a:solidFill>
                  <a:srgbClr val="0070C0"/>
                </a:solidFill>
              </a:rPr>
              <a:t>здоровьесбережения</a:t>
            </a:r>
            <a:r>
              <a:rPr lang="ru-RU" sz="9600" b="1" dirty="0" smtClean="0">
                <a:solidFill>
                  <a:srgbClr val="0070C0"/>
                </a:solidFill>
              </a:rPr>
              <a:t> (различные виды массажа, </a:t>
            </a:r>
            <a:r>
              <a:rPr lang="ru-RU" sz="9600" b="1" dirty="0" err="1" smtClean="0">
                <a:solidFill>
                  <a:srgbClr val="0070C0"/>
                </a:solidFill>
              </a:rPr>
              <a:t>самомассажа</a:t>
            </a:r>
            <a:r>
              <a:rPr lang="ru-RU" sz="9600" b="1" dirty="0" smtClean="0">
                <a:solidFill>
                  <a:srgbClr val="0070C0"/>
                </a:solidFill>
              </a:rPr>
              <a:t>, комплексы </a:t>
            </a:r>
            <a:r>
              <a:rPr lang="ru-RU" sz="9600" b="1" dirty="0" err="1" smtClean="0">
                <a:solidFill>
                  <a:srgbClr val="0070C0"/>
                </a:solidFill>
              </a:rPr>
              <a:t>общеразвивающих</a:t>
            </a:r>
            <a:r>
              <a:rPr lang="ru-RU" sz="9600" b="1" dirty="0" smtClean="0">
                <a:solidFill>
                  <a:srgbClr val="0070C0"/>
                </a:solidFill>
              </a:rPr>
              <a:t> упражнений , физкультминутки, ритмические танцы, подвижные игры ит.д.);</a:t>
            </a:r>
          </a:p>
          <a:p>
            <a:pPr lvl="0"/>
            <a:r>
              <a:rPr lang="ru-RU" sz="9600" b="1" dirty="0" smtClean="0">
                <a:solidFill>
                  <a:srgbClr val="0070C0"/>
                </a:solidFill>
              </a:rPr>
              <a:t>направить жизнедеятельность обучающихся на сохранение и укрепление здоровья;</a:t>
            </a:r>
          </a:p>
          <a:p>
            <a:pPr lvl="0"/>
            <a:r>
              <a:rPr lang="ru-RU" sz="9600" b="1" dirty="0" smtClean="0">
                <a:solidFill>
                  <a:srgbClr val="0070C0"/>
                </a:solidFill>
              </a:rPr>
              <a:t>организовать работу по профилактике   опорно-двигательного аппарата, зрения, простудных заболеваний;</a:t>
            </a:r>
          </a:p>
          <a:p>
            <a:pPr lvl="0"/>
            <a:r>
              <a:rPr lang="ru-RU" sz="9600" b="1" dirty="0" smtClean="0">
                <a:solidFill>
                  <a:srgbClr val="0070C0"/>
                </a:solidFill>
              </a:rPr>
              <a:t>систематизировать изученную литературу</a:t>
            </a:r>
          </a:p>
          <a:p>
            <a:pPr lvl="0"/>
            <a:r>
              <a:rPr lang="ru-RU" sz="9600" b="1" dirty="0" smtClean="0">
                <a:solidFill>
                  <a:srgbClr val="0070C0"/>
                </a:solidFill>
              </a:rPr>
              <a:t>повышать заинтересованность детей и их родителей в укреплении здоровья.</a:t>
            </a:r>
            <a:endParaRPr lang="ru-RU" sz="9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574415" y="3223101"/>
          <a:ext cx="1995170" cy="1180911"/>
        </p:xfrm>
        <a:graphic>
          <a:graphicData uri="http://schemas.openxmlformats.org/drawingml/2006/table">
            <a:tbl>
              <a:tblPr/>
              <a:tblGrid>
                <a:gridCol w="199517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 Профессиональное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Психолого-педагогическое</a:t>
                      </a: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Методическое</a:t>
                      </a: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049" name="Picture 1" descr="C:\Users\User\Desktop\самообразование\рамки\рамка простая 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Направления самообразования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827583" y="1412776"/>
          <a:ext cx="7632848" cy="4925144"/>
        </p:xfrm>
        <a:graphic>
          <a:graphicData uri="http://schemas.openxmlformats.org/drawingml/2006/table">
            <a:tbl>
              <a:tblPr/>
              <a:tblGrid>
                <a:gridCol w="7632848"/>
              </a:tblGrid>
              <a:tr h="1520675">
                <a:tc>
                  <a:txBody>
                    <a:bodyPr/>
                    <a:lstStyle/>
                    <a:p>
                      <a:r>
                        <a:rPr lang="ru-RU" sz="2000" b="1" i="1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</a:rPr>
                        <a:t> </a:t>
                      </a:r>
                      <a:r>
                        <a:rPr lang="ru-RU" sz="2000" b="1" i="1" dirty="0" smtClean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</a:rPr>
                        <a:t>Профессиональное </a:t>
                      </a:r>
                    </a:p>
                    <a:p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1.Знакомиться с новыми педагогическими технологиями через предметные издания и Интернет.</a:t>
                      </a:r>
                    </a:p>
                    <a:p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 Повышать квалификацию на курсах для начальных классов.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566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 smtClean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</a:rPr>
                        <a:t>Психолого-педагогическое</a:t>
                      </a:r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Совершенствовать свои знания в области классической и современной психологии и педагогики.</a:t>
                      </a:r>
                      <a:endParaRPr lang="ru-RU" sz="2000" b="1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4691">
                <a:tc>
                  <a:txBody>
                    <a:bodyPr/>
                    <a:lstStyle/>
                    <a:p>
                      <a:r>
                        <a:rPr lang="ru-RU" sz="2000" b="1" i="1" dirty="0" smtClean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</a:rPr>
                        <a:t>Методическое</a:t>
                      </a:r>
                    </a:p>
                    <a:p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1.Совершенствовать знания современного содержания образования учащихся начальных</a:t>
                      </a:r>
                    </a:p>
                    <a:p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классов.</a:t>
                      </a:r>
                    </a:p>
                    <a:p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 Знакомиться с новыми формами, методами и приёмами обучения .</a:t>
                      </a:r>
                      <a:endParaRPr lang="ru-RU" sz="2000" b="1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User\Desktop\самообразование\рамки\рамка простая 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35496"/>
            <a:ext cx="9144000" cy="9810328"/>
          </a:xfrm>
          <a:prstGeom prst="rect">
            <a:avLst/>
          </a:prstGeom>
          <a:noFill/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683568" y="3815834"/>
            <a:ext cx="770485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539552" y="1213882"/>
            <a:ext cx="7920880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Методическое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 Принимать активное участие в работе МО воспитателей.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 Принимать участие в научно-практических конференциях, конкурсах творческих работ, олимпиадах.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5. Изучать опыт работы  воспитателей школы, района и др.регионов через Интернет.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6. Посещать мероприятия коллег и участвовать в обмене опытом.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7. Периодически проводить самоанализ профессиональной деятельности.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8. Создать собственную базу лучших сценариев мероприятий, интересных приемов и находок на классных часах.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9. Проводить открытые классные часы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для коллег по работе.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10. Выступать с докладами по теме самообразования.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User\Desktop\самообразование\рамки\рамка простая 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03648" y="908720"/>
            <a:ext cx="489526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Информационно-коммуникативное 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467544" y="2349460"/>
            <a:ext cx="7992888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.Изучать ИКТ и внедрять их в воспитательный процесс.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.2 Обзор в Интернете информации по данной теме, педагогике и психологии.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User\Desktop\самообразование\рамки\рамка простая 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03648" y="908720"/>
            <a:ext cx="489526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</a:rPr>
              <a:t>   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75656" y="980728"/>
            <a:ext cx="626469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О</a:t>
            </a:r>
            <a:r>
              <a:rPr lang="ru-RU" sz="2800" b="1" i="1" dirty="0" smtClean="0">
                <a:solidFill>
                  <a:srgbClr val="002060"/>
                </a:solidFill>
              </a:rPr>
              <a:t>храна здоровья</a:t>
            </a:r>
          </a:p>
          <a:p>
            <a:endParaRPr lang="ru-RU" sz="2800" b="1" i="1" dirty="0" smtClean="0">
              <a:solidFill>
                <a:srgbClr val="002060"/>
              </a:solidFill>
            </a:endParaRPr>
          </a:p>
          <a:p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611560" y="1504691"/>
            <a:ext cx="7992888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 Внедрять в образовательный и воспитательный процесс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здоровьсберегающей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технологии.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 Вести здоровый образ жизни.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3. Вести журнал здоровья своих воспитанников.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4.Работа с медиками  ( профилактика ОРВИ,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Covid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19)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5</a:t>
            </a:r>
            <a:r>
              <a:rPr kumimoji="0" lang="en-US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. Работа с родителями о профилактических мерах  по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соблюдению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здоровьесберегающих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правил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6.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«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Уроки здоровья».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508</TotalTime>
  <Words>781</Words>
  <Application>Microsoft Office PowerPoint</Application>
  <PresentationFormat>Экран (4:3)</PresentationFormat>
  <Paragraphs>143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Тема  самообразования:  «Использование инновационных и здоровьесберегающих технологий в работе с детьми младшего школьного возраста через различные виды деятельности».  2020-2021 год                                                        Воспитатель : Карташова О.Л. </vt:lpstr>
      <vt:lpstr> </vt:lpstr>
      <vt:lpstr> </vt:lpstr>
      <vt:lpstr>Цель: повышение профессиональной компетентности по вопросу современных здоровьесберегающих технологий.</vt:lpstr>
      <vt:lpstr>Задачи :</vt:lpstr>
      <vt:lpstr> Направления самообразования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Ожидаемые результаты работы: </vt:lpstr>
      <vt:lpstr>Предполагаемый результат: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 Windows</cp:lastModifiedBy>
  <cp:revision>73</cp:revision>
  <dcterms:created xsi:type="dcterms:W3CDTF">2020-11-03T03:13:40Z</dcterms:created>
  <dcterms:modified xsi:type="dcterms:W3CDTF">2020-11-18T15:34:43Z</dcterms:modified>
</cp:coreProperties>
</file>