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8" r:id="rId3"/>
    <p:sldId id="265" r:id="rId4"/>
    <p:sldId id="260" r:id="rId5"/>
    <p:sldId id="261" r:id="rId6"/>
    <p:sldId id="266" r:id="rId7"/>
    <p:sldId id="263" r:id="rId8"/>
    <p:sldId id="264" r:id="rId9"/>
    <p:sldId id="259" r:id="rId10"/>
    <p:sldId id="267" r:id="rId11"/>
    <p:sldId id="268" r:id="rId12"/>
    <p:sldId id="269" r:id="rId1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821"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1534CBF0-C070-452B-AD53-793E632554CA}" type="datetimeFigureOut">
              <a:rPr lang="ru-RU" smtClean="0"/>
              <a:t>05.05.2022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EC6B416-E93F-4231-99F6-8455A766199A}" type="slidenum">
              <a:rPr lang="ru-RU" smtClean="0"/>
              <a:t>‹#›</a:t>
            </a:fld>
            <a:endParaRPr lang="ru-RU"/>
          </a:p>
        </p:txBody>
      </p:sp>
    </p:spTree>
    <p:extLst>
      <p:ext uri="{BB962C8B-B14F-4D97-AF65-F5344CB8AC3E}">
        <p14:creationId xmlns:p14="http://schemas.microsoft.com/office/powerpoint/2010/main" val="2941309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534CBF0-C070-452B-AD53-793E632554CA}" type="datetimeFigureOut">
              <a:rPr lang="ru-RU" smtClean="0"/>
              <a:t>05.05.2022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EC6B416-E93F-4231-99F6-8455A766199A}" type="slidenum">
              <a:rPr lang="ru-RU" smtClean="0"/>
              <a:t>‹#›</a:t>
            </a:fld>
            <a:endParaRPr lang="ru-RU"/>
          </a:p>
        </p:txBody>
      </p:sp>
    </p:spTree>
    <p:extLst>
      <p:ext uri="{BB962C8B-B14F-4D97-AF65-F5344CB8AC3E}">
        <p14:creationId xmlns:p14="http://schemas.microsoft.com/office/powerpoint/2010/main" val="2131090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534CBF0-C070-452B-AD53-793E632554CA}" type="datetimeFigureOut">
              <a:rPr lang="ru-RU" smtClean="0"/>
              <a:t>05.05.2022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EC6B416-E93F-4231-99F6-8455A766199A}" type="slidenum">
              <a:rPr lang="ru-RU" smtClean="0"/>
              <a:t>‹#›</a:t>
            </a:fld>
            <a:endParaRPr lang="ru-RU"/>
          </a:p>
        </p:txBody>
      </p:sp>
    </p:spTree>
    <p:extLst>
      <p:ext uri="{BB962C8B-B14F-4D97-AF65-F5344CB8AC3E}">
        <p14:creationId xmlns:p14="http://schemas.microsoft.com/office/powerpoint/2010/main" val="1954670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534CBF0-C070-452B-AD53-793E632554CA}" type="datetimeFigureOut">
              <a:rPr lang="ru-RU" smtClean="0"/>
              <a:t>05.05.2022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EC6B416-E93F-4231-99F6-8455A766199A}" type="slidenum">
              <a:rPr lang="ru-RU" smtClean="0"/>
              <a:t>‹#›</a:t>
            </a:fld>
            <a:endParaRPr lang="ru-RU"/>
          </a:p>
        </p:txBody>
      </p:sp>
    </p:spTree>
    <p:extLst>
      <p:ext uri="{BB962C8B-B14F-4D97-AF65-F5344CB8AC3E}">
        <p14:creationId xmlns:p14="http://schemas.microsoft.com/office/powerpoint/2010/main" val="1277274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534CBF0-C070-452B-AD53-793E632554CA}" type="datetimeFigureOut">
              <a:rPr lang="ru-RU" smtClean="0"/>
              <a:t>05.05.2022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EC6B416-E93F-4231-99F6-8455A766199A}" type="slidenum">
              <a:rPr lang="ru-RU" smtClean="0"/>
              <a:t>‹#›</a:t>
            </a:fld>
            <a:endParaRPr lang="ru-RU"/>
          </a:p>
        </p:txBody>
      </p:sp>
    </p:spTree>
    <p:extLst>
      <p:ext uri="{BB962C8B-B14F-4D97-AF65-F5344CB8AC3E}">
        <p14:creationId xmlns:p14="http://schemas.microsoft.com/office/powerpoint/2010/main" val="3095798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1534CBF0-C070-452B-AD53-793E632554CA}" type="datetimeFigureOut">
              <a:rPr lang="ru-RU" smtClean="0"/>
              <a:t>05.05.2022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EC6B416-E93F-4231-99F6-8455A766199A}" type="slidenum">
              <a:rPr lang="ru-RU" smtClean="0"/>
              <a:t>‹#›</a:t>
            </a:fld>
            <a:endParaRPr lang="ru-RU"/>
          </a:p>
        </p:txBody>
      </p:sp>
    </p:spTree>
    <p:extLst>
      <p:ext uri="{BB962C8B-B14F-4D97-AF65-F5344CB8AC3E}">
        <p14:creationId xmlns:p14="http://schemas.microsoft.com/office/powerpoint/2010/main" val="2127193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1534CBF0-C070-452B-AD53-793E632554CA}" type="datetimeFigureOut">
              <a:rPr lang="ru-RU" smtClean="0"/>
              <a:t>05.05.2022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EC6B416-E93F-4231-99F6-8455A766199A}" type="slidenum">
              <a:rPr lang="ru-RU" smtClean="0"/>
              <a:t>‹#›</a:t>
            </a:fld>
            <a:endParaRPr lang="ru-RU"/>
          </a:p>
        </p:txBody>
      </p:sp>
    </p:spTree>
    <p:extLst>
      <p:ext uri="{BB962C8B-B14F-4D97-AF65-F5344CB8AC3E}">
        <p14:creationId xmlns:p14="http://schemas.microsoft.com/office/powerpoint/2010/main" val="40890352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1534CBF0-C070-452B-AD53-793E632554CA}" type="datetimeFigureOut">
              <a:rPr lang="ru-RU" smtClean="0"/>
              <a:t>05.05.2022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EC6B416-E93F-4231-99F6-8455A766199A}" type="slidenum">
              <a:rPr lang="ru-RU" smtClean="0"/>
              <a:t>‹#›</a:t>
            </a:fld>
            <a:endParaRPr lang="ru-RU"/>
          </a:p>
        </p:txBody>
      </p:sp>
    </p:spTree>
    <p:extLst>
      <p:ext uri="{BB962C8B-B14F-4D97-AF65-F5344CB8AC3E}">
        <p14:creationId xmlns:p14="http://schemas.microsoft.com/office/powerpoint/2010/main" val="20806527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34CBF0-C070-452B-AD53-793E632554CA}" type="datetimeFigureOut">
              <a:rPr lang="ru-RU" smtClean="0"/>
              <a:t>05.05.2022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9EC6B416-E93F-4231-99F6-8455A766199A}" type="slidenum">
              <a:rPr lang="ru-RU" smtClean="0"/>
              <a:t>‹#›</a:t>
            </a:fld>
            <a:endParaRPr lang="ru-RU"/>
          </a:p>
        </p:txBody>
      </p:sp>
    </p:spTree>
    <p:extLst>
      <p:ext uri="{BB962C8B-B14F-4D97-AF65-F5344CB8AC3E}">
        <p14:creationId xmlns:p14="http://schemas.microsoft.com/office/powerpoint/2010/main" val="28651912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1534CBF0-C070-452B-AD53-793E632554CA}" type="datetimeFigureOut">
              <a:rPr lang="ru-RU" smtClean="0"/>
              <a:t>05.05.2022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EC6B416-E93F-4231-99F6-8455A766199A}" type="slidenum">
              <a:rPr lang="ru-RU" smtClean="0"/>
              <a:t>‹#›</a:t>
            </a:fld>
            <a:endParaRPr lang="ru-RU"/>
          </a:p>
        </p:txBody>
      </p:sp>
    </p:spTree>
    <p:extLst>
      <p:ext uri="{BB962C8B-B14F-4D97-AF65-F5344CB8AC3E}">
        <p14:creationId xmlns:p14="http://schemas.microsoft.com/office/powerpoint/2010/main" val="4015319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1534CBF0-C070-452B-AD53-793E632554CA}" type="datetimeFigureOut">
              <a:rPr lang="ru-RU" smtClean="0"/>
              <a:t>05.05.2022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EC6B416-E93F-4231-99F6-8455A766199A}" type="slidenum">
              <a:rPr lang="ru-RU" smtClean="0"/>
              <a:t>‹#›</a:t>
            </a:fld>
            <a:endParaRPr lang="ru-RU"/>
          </a:p>
        </p:txBody>
      </p:sp>
    </p:spTree>
    <p:extLst>
      <p:ext uri="{BB962C8B-B14F-4D97-AF65-F5344CB8AC3E}">
        <p14:creationId xmlns:p14="http://schemas.microsoft.com/office/powerpoint/2010/main" val="17318438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34CBF0-C070-452B-AD53-793E632554CA}" type="datetimeFigureOut">
              <a:rPr lang="ru-RU" smtClean="0"/>
              <a:t>05.05.2022</a:t>
            </a:fld>
            <a:endParaRPr lang="ru-R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C6B416-E93F-4231-99F6-8455A766199A}" type="slidenum">
              <a:rPr lang="ru-RU" smtClean="0"/>
              <a:t>‹#›</a:t>
            </a:fld>
            <a:endParaRPr lang="ru-RU"/>
          </a:p>
        </p:txBody>
      </p:sp>
    </p:spTree>
    <p:extLst>
      <p:ext uri="{BB962C8B-B14F-4D97-AF65-F5344CB8AC3E}">
        <p14:creationId xmlns:p14="http://schemas.microsoft.com/office/powerpoint/2010/main" val="384831725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DC0DE0D8-994E-4402-896F-057981FF94E9}"/>
              </a:ext>
            </a:extLst>
          </p:cNvPr>
          <p:cNvSpPr/>
          <p:nvPr/>
        </p:nvSpPr>
        <p:spPr>
          <a:xfrm>
            <a:off x="2898843" y="398835"/>
            <a:ext cx="6527259" cy="2862322"/>
          </a:xfrm>
          <a:prstGeom prst="rect">
            <a:avLst/>
          </a:prstGeom>
          <a:noFill/>
        </p:spPr>
        <p:txBody>
          <a:bodyPr wrap="square" lIns="91440" tIns="45720" rIns="91440" bIns="45720">
            <a:spAutoFit/>
          </a:bodyPr>
          <a:lstStyle/>
          <a:p>
            <a:pPr algn="ctr"/>
            <a:r>
              <a:rPr lang="ru-RU" sz="6000" b="1" i="1"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Символика</a:t>
            </a:r>
            <a:r>
              <a:rPr lang="ru-RU" sz="6000" b="1" i="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Times New Roman" panose="02020603050405020304" pitchFamily="18" charset="0"/>
                <a:cs typeface="Times New Roman" panose="02020603050405020304" pitchFamily="18" charset="0"/>
              </a:rPr>
              <a:t> </a:t>
            </a:r>
            <a:r>
              <a:rPr lang="ru-RU" sz="6000" b="1" i="1"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Республики Беларусь</a:t>
            </a:r>
            <a:endParaRPr lang="ru-RU" sz="6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5" name="Рисунок 4">
            <a:extLst>
              <a:ext uri="{FF2B5EF4-FFF2-40B4-BE49-F238E27FC236}">
                <a16:creationId xmlns:a16="http://schemas.microsoft.com/office/drawing/2014/main" id="{4EF3DBAB-4C79-487D-DCF3-D8D251EF8B9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5034" y="3099855"/>
            <a:ext cx="5001727" cy="3359310"/>
          </a:xfrm>
          <a:prstGeom prst="rect">
            <a:avLst/>
          </a:prstGeom>
        </p:spPr>
      </p:pic>
    </p:spTree>
    <p:extLst>
      <p:ext uri="{BB962C8B-B14F-4D97-AF65-F5344CB8AC3E}">
        <p14:creationId xmlns:p14="http://schemas.microsoft.com/office/powerpoint/2010/main" val="41477301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a:extLst>
              <a:ext uri="{FF2B5EF4-FFF2-40B4-BE49-F238E27FC236}">
                <a16:creationId xmlns:a16="http://schemas.microsoft.com/office/drawing/2014/main" id="{24A1439F-21CA-4074-8983-A676E0540A9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0354" y="2131590"/>
            <a:ext cx="6691520" cy="446101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58249DD-56F2-2358-69AD-EEE9A1AAB5D6}"/>
              </a:ext>
            </a:extLst>
          </p:cNvPr>
          <p:cNvSpPr txBox="1"/>
          <p:nvPr/>
        </p:nvSpPr>
        <p:spPr>
          <a:xfrm>
            <a:off x="413810" y="490366"/>
            <a:ext cx="4712667" cy="2939074"/>
          </a:xfrm>
          <a:prstGeom prst="rect">
            <a:avLst/>
          </a:prstGeom>
          <a:noFill/>
        </p:spPr>
        <p:txBody>
          <a:bodyPr wrap="square">
            <a:spAutoFit/>
          </a:bodyPr>
          <a:lstStyle/>
          <a:p>
            <a:pPr algn="just">
              <a:lnSpc>
                <a:spcPct val="115000"/>
              </a:lnSpc>
              <a:spcAft>
                <a:spcPts val="1000"/>
              </a:spcAft>
            </a:pP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Государственный гимн страны может исполняться во время торжественных собраний, посвящённых государственным праздникам Республики Беларусь, во время народных, трудовых праздников, при награждении спортсменов на соревнованиях. При официальном исполнении Государственного гимна Республики Беларусь присутствующие слушают его стоя.</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8366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E3F82F36-E501-F503-E6AA-0B11F72F68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121" y="661482"/>
            <a:ext cx="6343237" cy="4228825"/>
          </a:xfrm>
          <a:prstGeom prst="rect">
            <a:avLst/>
          </a:prstGeom>
          <a:noFill/>
          <a:extLst>
            <a:ext uri="{909E8E84-426E-40DD-AFC4-6F175D3DCCD1}">
              <a14:hiddenFill xmlns:a14="http://schemas.microsoft.com/office/drawing/2010/main">
                <a:solidFill>
                  <a:srgbClr val="FFFFFF"/>
                </a:solidFill>
              </a14:hiddenFill>
            </a:ext>
          </a:extLst>
        </p:spPr>
      </p:pic>
      <p:pic>
        <p:nvPicPr>
          <p:cNvPr id="4" name="Рисунок 3">
            <a:extLst>
              <a:ext uri="{FF2B5EF4-FFF2-40B4-BE49-F238E27FC236}">
                <a16:creationId xmlns:a16="http://schemas.microsoft.com/office/drawing/2014/main" id="{209726AD-D456-412E-F7DC-E4AF435639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02102" y="0"/>
            <a:ext cx="5233736" cy="6857999"/>
          </a:xfrm>
          <a:prstGeom prst="rect">
            <a:avLst/>
          </a:prstGeom>
        </p:spPr>
      </p:pic>
    </p:spTree>
    <p:extLst>
      <p:ext uri="{BB962C8B-B14F-4D97-AF65-F5344CB8AC3E}">
        <p14:creationId xmlns:p14="http://schemas.microsoft.com/office/powerpoint/2010/main" val="7395525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A976546F-6630-65B6-8145-31F5DDFAFC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9204837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Freeform: Shape 13">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2" name="Isosceles Triangle 21">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Рисунок 6" descr="Изображение выглядит как текст&#10;&#10;Автоматически созданное описание">
            <a:extLst>
              <a:ext uri="{FF2B5EF4-FFF2-40B4-BE49-F238E27FC236}">
                <a16:creationId xmlns:a16="http://schemas.microsoft.com/office/drawing/2014/main" id="{66DBF427-A183-2DEE-34C5-DB6FAAC7E3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0669" y="89777"/>
            <a:ext cx="8816773" cy="6612580"/>
          </a:xfrm>
          <a:prstGeom prst="rect">
            <a:avLst/>
          </a:prstGeom>
          <a:ln>
            <a:noFill/>
          </a:ln>
        </p:spPr>
      </p:pic>
      <p:sp>
        <p:nvSpPr>
          <p:cNvPr id="24" name="Isosceles Triangle 23">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29910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Isosceles Triangle 18">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Рисунок 3">
            <a:extLst>
              <a:ext uri="{FF2B5EF4-FFF2-40B4-BE49-F238E27FC236}">
                <a16:creationId xmlns:a16="http://schemas.microsoft.com/office/drawing/2014/main" id="{C8951D51-615C-47D8-B7CC-5282CF7C0B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770" y="88649"/>
            <a:ext cx="7635087" cy="6680702"/>
          </a:xfrm>
          <a:prstGeom prst="rect">
            <a:avLst/>
          </a:prstGeom>
          <a:ln>
            <a:noFill/>
          </a:ln>
        </p:spPr>
      </p:pic>
      <p:sp>
        <p:nvSpPr>
          <p:cNvPr id="21" name="Isosceles Triangle 20">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300167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Рисунок 18" descr="Изображение выглядит как воздушный шар, воздушное судно&#10;&#10;Автоматически созданное описание">
            <a:extLst>
              <a:ext uri="{FF2B5EF4-FFF2-40B4-BE49-F238E27FC236}">
                <a16:creationId xmlns:a16="http://schemas.microsoft.com/office/drawing/2014/main" id="{E6A28922-7089-4E3B-9E9E-2D376B70BE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5387" y="51811"/>
            <a:ext cx="5141565" cy="5141565"/>
          </a:xfrm>
          <a:prstGeom prst="rect">
            <a:avLst/>
          </a:prstGeom>
        </p:spPr>
      </p:pic>
      <p:sp>
        <p:nvSpPr>
          <p:cNvPr id="29" name="TextBox 28">
            <a:extLst>
              <a:ext uri="{FF2B5EF4-FFF2-40B4-BE49-F238E27FC236}">
                <a16:creationId xmlns:a16="http://schemas.microsoft.com/office/drawing/2014/main" id="{4C428B98-E60C-F71A-2BB9-8EFAEA37766B}"/>
              </a:ext>
            </a:extLst>
          </p:cNvPr>
          <p:cNvSpPr txBox="1"/>
          <p:nvPr/>
        </p:nvSpPr>
        <p:spPr>
          <a:xfrm>
            <a:off x="6789905" y="3401503"/>
            <a:ext cx="5228109" cy="646331"/>
          </a:xfrm>
          <a:prstGeom prst="rect">
            <a:avLst/>
          </a:prstGeom>
          <a:noFill/>
        </p:spPr>
        <p:txBody>
          <a:bodyPr wrap="square">
            <a:spAutoFit/>
          </a:bodyPr>
          <a:lstStyle/>
          <a:p>
            <a:r>
              <a:rPr lang="ru-RU" sz="1800" dirty="0">
                <a:effectLst/>
                <a:latin typeface="Times New Roman" panose="02020603050405020304" pitchFamily="18" charset="0"/>
                <a:ea typeface="Times New Roman" panose="02020603050405020304" pitchFamily="18" charset="0"/>
              </a:rPr>
              <a:t>   Земной шар обозначает, что наша Республика – одно из государств мира.</a:t>
            </a:r>
            <a:endParaRPr lang="ru-RU" dirty="0"/>
          </a:p>
        </p:txBody>
      </p:sp>
      <p:sp>
        <p:nvSpPr>
          <p:cNvPr id="30" name="TextBox 29">
            <a:extLst>
              <a:ext uri="{FF2B5EF4-FFF2-40B4-BE49-F238E27FC236}">
                <a16:creationId xmlns:a16="http://schemas.microsoft.com/office/drawing/2014/main" id="{4C39FA35-E1B0-CE1E-D160-D7E5A08FF22B}"/>
              </a:ext>
            </a:extLst>
          </p:cNvPr>
          <p:cNvSpPr txBox="1"/>
          <p:nvPr/>
        </p:nvSpPr>
        <p:spPr>
          <a:xfrm>
            <a:off x="1299187" y="5402997"/>
            <a:ext cx="9397426" cy="1200329"/>
          </a:xfrm>
          <a:prstGeom prst="rect">
            <a:avLst/>
          </a:prstGeom>
          <a:noFill/>
        </p:spPr>
        <p:txBody>
          <a:bodyPr wrap="square">
            <a:spAutoFit/>
          </a:bodyPr>
          <a:lstStyle/>
          <a:p>
            <a:r>
              <a:rPr lang="ru-RU" sz="1800" dirty="0">
                <a:effectLst/>
                <a:latin typeface="Times New Roman" panose="02020603050405020304" pitchFamily="18" charset="0"/>
                <a:ea typeface="Times New Roman" panose="02020603050405020304" pitchFamily="18" charset="0"/>
              </a:rPr>
              <a:t>   </a:t>
            </a:r>
            <a:r>
              <a:rPr lang="ru-RU" sz="1800" dirty="0">
                <a:solidFill>
                  <a:srgbClr val="002060"/>
                </a:solidFill>
                <a:effectLst/>
                <a:latin typeface="Times New Roman" panose="02020603050405020304" pitchFamily="18" charset="0"/>
                <a:ea typeface="Times New Roman" panose="02020603050405020304" pitchFamily="18" charset="0"/>
              </a:rPr>
              <a:t>Венок из спелых колосьев ржи, обвит красно-зеленой лентой, с одной переплетен розовыми цветами клевера, с другой – голубыми цветами льна.</a:t>
            </a:r>
            <a:r>
              <a:rPr lang="ru-RU" dirty="0">
                <a:solidFill>
                  <a:srgbClr val="002060"/>
                </a:solidFill>
                <a:latin typeface="Times New Roman" panose="02020603050405020304" pitchFamily="18" charset="0"/>
                <a:cs typeface="Times New Roman" panose="02020603050405020304" pitchFamily="18" charset="0"/>
              </a:rPr>
              <a:t> </a:t>
            </a:r>
          </a:p>
          <a:p>
            <a:r>
              <a:rPr lang="ru-RU" dirty="0">
                <a:solidFill>
                  <a:srgbClr val="002060"/>
                </a:solidFill>
                <a:latin typeface="Times New Roman" panose="02020603050405020304" pitchFamily="18" charset="0"/>
                <a:cs typeface="Times New Roman" panose="02020603050405020304" pitchFamily="18" charset="0"/>
              </a:rPr>
              <a:t>   На ленте внизу сделана надпись золотого цвета – «Республика Беларусь».</a:t>
            </a:r>
          </a:p>
          <a:p>
            <a:endParaRPr lang="ru-RU" dirty="0"/>
          </a:p>
        </p:txBody>
      </p:sp>
      <p:sp>
        <p:nvSpPr>
          <p:cNvPr id="31" name="TextBox 30">
            <a:extLst>
              <a:ext uri="{FF2B5EF4-FFF2-40B4-BE49-F238E27FC236}">
                <a16:creationId xmlns:a16="http://schemas.microsoft.com/office/drawing/2014/main" id="{B515EA66-F3FC-4D2A-CA47-0B9E98356F7C}"/>
              </a:ext>
            </a:extLst>
          </p:cNvPr>
          <p:cNvSpPr txBox="1"/>
          <p:nvPr/>
        </p:nvSpPr>
        <p:spPr>
          <a:xfrm>
            <a:off x="6473249" y="329729"/>
            <a:ext cx="4367113" cy="646331"/>
          </a:xfrm>
          <a:prstGeom prst="rect">
            <a:avLst/>
          </a:prstGeom>
          <a:noFill/>
        </p:spPr>
        <p:txBody>
          <a:bodyPr wrap="square">
            <a:spAutoFit/>
          </a:bodyPr>
          <a:lstStyle/>
          <a:p>
            <a:r>
              <a:rPr lang="ru-RU" sz="1800" dirty="0">
                <a:effectLst/>
                <a:latin typeface="Times New Roman" panose="02020603050405020304" pitchFamily="18" charset="0"/>
                <a:ea typeface="Times New Roman" panose="02020603050405020304" pitchFamily="18" charset="0"/>
              </a:rPr>
              <a:t>Пятиконечная красная звезду </a:t>
            </a:r>
            <a:r>
              <a:rPr lang="ru-RU" dirty="0">
                <a:latin typeface="Times New Roman" panose="02020603050405020304" pitchFamily="18" charset="0"/>
                <a:ea typeface="Times New Roman" panose="02020603050405020304" pitchFamily="18" charset="0"/>
              </a:rPr>
              <a:t>о</a:t>
            </a:r>
            <a:r>
              <a:rPr lang="ru-RU" sz="1800" dirty="0">
                <a:effectLst/>
                <a:latin typeface="Times New Roman" panose="02020603050405020304" pitchFamily="18" charset="0"/>
                <a:ea typeface="Times New Roman" panose="02020603050405020304" pitchFamily="18" charset="0"/>
              </a:rPr>
              <a:t>бозначает победу, знак мужества.</a:t>
            </a:r>
            <a:endParaRPr lang="ru-RU" dirty="0"/>
          </a:p>
        </p:txBody>
      </p:sp>
      <p:sp>
        <p:nvSpPr>
          <p:cNvPr id="32" name="TextBox 31">
            <a:extLst>
              <a:ext uri="{FF2B5EF4-FFF2-40B4-BE49-F238E27FC236}">
                <a16:creationId xmlns:a16="http://schemas.microsoft.com/office/drawing/2014/main" id="{B8C33E6F-9C4A-A112-7F97-0276DBB85161}"/>
              </a:ext>
            </a:extLst>
          </p:cNvPr>
          <p:cNvSpPr txBox="1"/>
          <p:nvPr/>
        </p:nvSpPr>
        <p:spPr>
          <a:xfrm>
            <a:off x="7160344" y="2650110"/>
            <a:ext cx="4524082" cy="646331"/>
          </a:xfrm>
          <a:prstGeom prst="rect">
            <a:avLst/>
          </a:prstGeom>
          <a:noFill/>
        </p:spPr>
        <p:txBody>
          <a:bodyPr wrap="square">
            <a:spAutoFit/>
          </a:bodyPr>
          <a:lstStyle/>
          <a:p>
            <a:r>
              <a:rPr lang="ru-RU" sz="1800" dirty="0">
                <a:solidFill>
                  <a:srgbClr val="002060"/>
                </a:solidFill>
                <a:effectLst/>
                <a:latin typeface="Times New Roman" panose="02020603050405020304" pitchFamily="18" charset="0"/>
                <a:ea typeface="Times New Roman" panose="02020603050405020304" pitchFamily="18" charset="0"/>
              </a:rPr>
              <a:t>Территория нашей страны освещена</a:t>
            </a:r>
            <a:r>
              <a:rPr lang="ru-RU" dirty="0">
                <a:solidFill>
                  <a:srgbClr val="002060"/>
                </a:solidFill>
                <a:latin typeface="Times New Roman" panose="02020603050405020304" pitchFamily="18" charset="0"/>
                <a:ea typeface="Times New Roman" panose="02020603050405020304" pitchFamily="18" charset="0"/>
              </a:rPr>
              <a:t> </a:t>
            </a:r>
            <a:r>
              <a:rPr lang="ru-RU" sz="1800" dirty="0">
                <a:solidFill>
                  <a:srgbClr val="002060"/>
                </a:solidFill>
                <a:effectLst/>
                <a:latin typeface="Times New Roman" panose="02020603050405020304" pitchFamily="18" charset="0"/>
                <a:ea typeface="Times New Roman" panose="02020603050405020304" pitchFamily="18" charset="0"/>
              </a:rPr>
              <a:t>восходящими лучами солнца. </a:t>
            </a:r>
            <a:endParaRPr lang="ru-RU" dirty="0">
              <a:solidFill>
                <a:srgbClr val="002060"/>
              </a:solidFill>
            </a:endParaRPr>
          </a:p>
        </p:txBody>
      </p:sp>
      <p:pic>
        <p:nvPicPr>
          <p:cNvPr id="33" name="Рисунок 32">
            <a:extLst>
              <a:ext uri="{FF2B5EF4-FFF2-40B4-BE49-F238E27FC236}">
                <a16:creationId xmlns:a16="http://schemas.microsoft.com/office/drawing/2014/main" id="{20B1509E-C55D-6767-6616-A62F7FB83C1A}"/>
              </a:ext>
            </a:extLst>
          </p:cNvPr>
          <p:cNvPicPr>
            <a:picLocks noChangeAspect="1"/>
          </p:cNvPicPr>
          <p:nvPr/>
        </p:nvPicPr>
        <p:blipFill>
          <a:blip r:embed="rId3"/>
          <a:stretch>
            <a:fillRect/>
          </a:stretch>
        </p:blipFill>
        <p:spPr>
          <a:xfrm rot="16200000">
            <a:off x="5390240" y="-416357"/>
            <a:ext cx="152111" cy="2013907"/>
          </a:xfrm>
          <a:prstGeom prst="rect">
            <a:avLst/>
          </a:prstGeom>
        </p:spPr>
      </p:pic>
      <p:pic>
        <p:nvPicPr>
          <p:cNvPr id="34" name="Рисунок 33">
            <a:extLst>
              <a:ext uri="{FF2B5EF4-FFF2-40B4-BE49-F238E27FC236}">
                <a16:creationId xmlns:a16="http://schemas.microsoft.com/office/drawing/2014/main" id="{1CED41CE-92AC-C090-69F5-784BC4A0E093}"/>
              </a:ext>
            </a:extLst>
          </p:cNvPr>
          <p:cNvPicPr>
            <a:picLocks noChangeAspect="1"/>
          </p:cNvPicPr>
          <p:nvPr/>
        </p:nvPicPr>
        <p:blipFill>
          <a:blip r:embed="rId3"/>
          <a:stretch>
            <a:fillRect/>
          </a:stretch>
        </p:blipFill>
        <p:spPr>
          <a:xfrm rot="16814166">
            <a:off x="5789228" y="1597369"/>
            <a:ext cx="183947" cy="2435409"/>
          </a:xfrm>
          <a:prstGeom prst="rect">
            <a:avLst/>
          </a:prstGeom>
        </p:spPr>
      </p:pic>
      <p:pic>
        <p:nvPicPr>
          <p:cNvPr id="35" name="Рисунок 34">
            <a:extLst>
              <a:ext uri="{FF2B5EF4-FFF2-40B4-BE49-F238E27FC236}">
                <a16:creationId xmlns:a16="http://schemas.microsoft.com/office/drawing/2014/main" id="{7AE6221D-9616-F7B5-F333-B3583B5E54FA}"/>
              </a:ext>
            </a:extLst>
          </p:cNvPr>
          <p:cNvPicPr>
            <a:picLocks noChangeAspect="1"/>
          </p:cNvPicPr>
          <p:nvPr/>
        </p:nvPicPr>
        <p:blipFill>
          <a:blip r:embed="rId3"/>
          <a:stretch>
            <a:fillRect/>
          </a:stretch>
        </p:blipFill>
        <p:spPr>
          <a:xfrm rot="16200000">
            <a:off x="5681146" y="2732309"/>
            <a:ext cx="152111" cy="2013907"/>
          </a:xfrm>
          <a:prstGeom prst="rect">
            <a:avLst/>
          </a:prstGeom>
        </p:spPr>
      </p:pic>
      <p:pic>
        <p:nvPicPr>
          <p:cNvPr id="36" name="Рисунок 35">
            <a:extLst>
              <a:ext uri="{FF2B5EF4-FFF2-40B4-BE49-F238E27FC236}">
                <a16:creationId xmlns:a16="http://schemas.microsoft.com/office/drawing/2014/main" id="{063CD7BF-556A-3A1D-09FF-2BA6BC2395AB}"/>
              </a:ext>
            </a:extLst>
          </p:cNvPr>
          <p:cNvPicPr>
            <a:picLocks noChangeAspect="1"/>
          </p:cNvPicPr>
          <p:nvPr/>
        </p:nvPicPr>
        <p:blipFill>
          <a:blip r:embed="rId3"/>
          <a:stretch>
            <a:fillRect/>
          </a:stretch>
        </p:blipFill>
        <p:spPr>
          <a:xfrm rot="18945536" flipH="1">
            <a:off x="4565241" y="4431383"/>
            <a:ext cx="167658" cy="1184091"/>
          </a:xfrm>
          <a:prstGeom prst="rect">
            <a:avLst/>
          </a:prstGeom>
        </p:spPr>
      </p:pic>
      <p:sp>
        <p:nvSpPr>
          <p:cNvPr id="37" name="TextBox 36">
            <a:extLst>
              <a:ext uri="{FF2B5EF4-FFF2-40B4-BE49-F238E27FC236}">
                <a16:creationId xmlns:a16="http://schemas.microsoft.com/office/drawing/2014/main" id="{B5DD7077-861F-D350-0352-544271BD9A44}"/>
              </a:ext>
            </a:extLst>
          </p:cNvPr>
          <p:cNvSpPr txBox="1"/>
          <p:nvPr/>
        </p:nvSpPr>
        <p:spPr>
          <a:xfrm>
            <a:off x="6990020" y="1059575"/>
            <a:ext cx="4712353" cy="646331"/>
          </a:xfrm>
          <a:prstGeom prst="rect">
            <a:avLst/>
          </a:prstGeom>
          <a:noFill/>
        </p:spPr>
        <p:txBody>
          <a:bodyPr wrap="square">
            <a:spAutoFit/>
          </a:bodyPr>
          <a:lstStyle/>
          <a:p>
            <a:r>
              <a:rPr lang="ru-RU" sz="1800" dirty="0">
                <a:solidFill>
                  <a:srgbClr val="002060"/>
                </a:solidFill>
                <a:effectLst/>
                <a:latin typeface="Times New Roman" panose="02020603050405020304" pitchFamily="18" charset="0"/>
                <a:ea typeface="Times New Roman" panose="02020603050405020304" pitchFamily="18" charset="0"/>
              </a:rPr>
              <a:t>Пучки колосьев обозначают трудолюбивый народ, который выращивает хлеб. </a:t>
            </a:r>
            <a:endParaRPr lang="ru-RU" dirty="0">
              <a:solidFill>
                <a:srgbClr val="002060"/>
              </a:solidFill>
            </a:endParaRPr>
          </a:p>
        </p:txBody>
      </p:sp>
      <p:pic>
        <p:nvPicPr>
          <p:cNvPr id="38" name="Рисунок 37">
            <a:extLst>
              <a:ext uri="{FF2B5EF4-FFF2-40B4-BE49-F238E27FC236}">
                <a16:creationId xmlns:a16="http://schemas.microsoft.com/office/drawing/2014/main" id="{25AE439A-BA4B-957D-9024-39ED2E05FEA7}"/>
              </a:ext>
            </a:extLst>
          </p:cNvPr>
          <p:cNvPicPr>
            <a:picLocks noChangeAspect="1"/>
          </p:cNvPicPr>
          <p:nvPr/>
        </p:nvPicPr>
        <p:blipFill>
          <a:blip r:embed="rId3"/>
          <a:stretch>
            <a:fillRect/>
          </a:stretch>
        </p:blipFill>
        <p:spPr>
          <a:xfrm rot="16200000" flipH="1">
            <a:off x="6265418" y="686351"/>
            <a:ext cx="167658" cy="1184091"/>
          </a:xfrm>
          <a:prstGeom prst="rect">
            <a:avLst/>
          </a:prstGeom>
        </p:spPr>
      </p:pic>
      <p:sp>
        <p:nvSpPr>
          <p:cNvPr id="39" name="TextBox 38">
            <a:extLst>
              <a:ext uri="{FF2B5EF4-FFF2-40B4-BE49-F238E27FC236}">
                <a16:creationId xmlns:a16="http://schemas.microsoft.com/office/drawing/2014/main" id="{A210DB94-67A7-17A3-1AB2-C9FB101A675B}"/>
              </a:ext>
            </a:extLst>
          </p:cNvPr>
          <p:cNvSpPr txBox="1"/>
          <p:nvPr/>
        </p:nvSpPr>
        <p:spPr>
          <a:xfrm>
            <a:off x="85463" y="669230"/>
            <a:ext cx="1573627" cy="2308324"/>
          </a:xfrm>
          <a:prstGeom prst="rect">
            <a:avLst/>
          </a:prstGeom>
          <a:noFill/>
        </p:spPr>
        <p:txBody>
          <a:bodyPr wrap="square">
            <a:spAutoFit/>
          </a:bodyPr>
          <a:lstStyle/>
          <a:p>
            <a:r>
              <a:rPr lang="ru-RU" sz="1800" dirty="0">
                <a:effectLst/>
                <a:latin typeface="Times New Roman" panose="02020603050405020304" pitchFamily="18" charset="0"/>
                <a:ea typeface="Times New Roman" panose="02020603050405020304" pitchFamily="18" charset="0"/>
              </a:rPr>
              <a:t>Красные цветки клевера - это связь с животным миром (корм для лошадей и коров)</a:t>
            </a:r>
            <a:endParaRPr lang="ru-RU" dirty="0"/>
          </a:p>
        </p:txBody>
      </p:sp>
      <p:pic>
        <p:nvPicPr>
          <p:cNvPr id="40" name="Рисунок 39">
            <a:extLst>
              <a:ext uri="{FF2B5EF4-FFF2-40B4-BE49-F238E27FC236}">
                <a16:creationId xmlns:a16="http://schemas.microsoft.com/office/drawing/2014/main" id="{9C3E7ED4-D49A-D2CF-5EF0-94485692BB72}"/>
              </a:ext>
            </a:extLst>
          </p:cNvPr>
          <p:cNvPicPr>
            <a:picLocks noChangeAspect="1"/>
          </p:cNvPicPr>
          <p:nvPr/>
        </p:nvPicPr>
        <p:blipFill>
          <a:blip r:embed="rId3"/>
          <a:stretch>
            <a:fillRect/>
          </a:stretch>
        </p:blipFill>
        <p:spPr>
          <a:xfrm rot="7296439" flipH="1">
            <a:off x="1336603" y="1253928"/>
            <a:ext cx="167658" cy="1184091"/>
          </a:xfrm>
          <a:prstGeom prst="rect">
            <a:avLst/>
          </a:prstGeom>
        </p:spPr>
      </p:pic>
      <p:sp>
        <p:nvSpPr>
          <p:cNvPr id="41" name="TextBox 40">
            <a:extLst>
              <a:ext uri="{FF2B5EF4-FFF2-40B4-BE49-F238E27FC236}">
                <a16:creationId xmlns:a16="http://schemas.microsoft.com/office/drawing/2014/main" id="{238049DE-9DEF-3005-2F40-4D61C3CA1192}"/>
              </a:ext>
            </a:extLst>
          </p:cNvPr>
          <p:cNvSpPr txBox="1"/>
          <p:nvPr/>
        </p:nvSpPr>
        <p:spPr>
          <a:xfrm>
            <a:off x="6990021" y="1943291"/>
            <a:ext cx="4936090" cy="646331"/>
          </a:xfrm>
          <a:prstGeom prst="rect">
            <a:avLst/>
          </a:prstGeom>
          <a:noFill/>
        </p:spPr>
        <p:txBody>
          <a:bodyPr wrap="square">
            <a:spAutoFit/>
          </a:bodyPr>
          <a:lstStyle/>
          <a:p>
            <a:pPr algn="just"/>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Голубые цветки льна – это материал для одежды, символ труда, добра и достатка.</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42" name="Рисунок 41">
            <a:extLst>
              <a:ext uri="{FF2B5EF4-FFF2-40B4-BE49-F238E27FC236}">
                <a16:creationId xmlns:a16="http://schemas.microsoft.com/office/drawing/2014/main" id="{D1ABC95E-09F9-59DF-AB22-6D9D6A82E470}"/>
              </a:ext>
            </a:extLst>
          </p:cNvPr>
          <p:cNvPicPr>
            <a:picLocks noChangeAspect="1"/>
          </p:cNvPicPr>
          <p:nvPr/>
        </p:nvPicPr>
        <p:blipFill>
          <a:blip r:embed="rId3"/>
          <a:stretch>
            <a:fillRect/>
          </a:stretch>
        </p:blipFill>
        <p:spPr>
          <a:xfrm rot="16200000" flipH="1">
            <a:off x="6389420" y="1546955"/>
            <a:ext cx="167658" cy="1184091"/>
          </a:xfrm>
          <a:prstGeom prst="rect">
            <a:avLst/>
          </a:prstGeom>
        </p:spPr>
      </p:pic>
    </p:spTree>
    <p:extLst>
      <p:ext uri="{BB962C8B-B14F-4D97-AF65-F5344CB8AC3E}">
        <p14:creationId xmlns:p14="http://schemas.microsoft.com/office/powerpoint/2010/main" val="2342184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anim calcmode="lin" valueType="num">
                                      <p:cBhvr>
                                        <p:cTn id="8" dur="1000" fill="hold"/>
                                        <p:tgtEl>
                                          <p:spTgt spid="33"/>
                                        </p:tgtEl>
                                        <p:attrNameLst>
                                          <p:attrName>ppt_x</p:attrName>
                                        </p:attrNameLst>
                                      </p:cBhvr>
                                      <p:tavLst>
                                        <p:tav tm="0">
                                          <p:val>
                                            <p:strVal val="#ppt_x"/>
                                          </p:val>
                                        </p:tav>
                                        <p:tav tm="100000">
                                          <p:val>
                                            <p:strVal val="#ppt_x"/>
                                          </p:val>
                                        </p:tav>
                                      </p:tavLst>
                                    </p:anim>
                                    <p:anim calcmode="lin" valueType="num">
                                      <p:cBhvr>
                                        <p:cTn id="9"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fade">
                                      <p:cBhvr>
                                        <p:cTn id="14" dur="1000"/>
                                        <p:tgtEl>
                                          <p:spTgt spid="34"/>
                                        </p:tgtEl>
                                      </p:cBhvr>
                                    </p:animEffect>
                                    <p:anim calcmode="lin" valueType="num">
                                      <p:cBhvr>
                                        <p:cTn id="15" dur="1000" fill="hold"/>
                                        <p:tgtEl>
                                          <p:spTgt spid="34"/>
                                        </p:tgtEl>
                                        <p:attrNameLst>
                                          <p:attrName>ppt_x</p:attrName>
                                        </p:attrNameLst>
                                      </p:cBhvr>
                                      <p:tavLst>
                                        <p:tav tm="0">
                                          <p:val>
                                            <p:strVal val="#ppt_x"/>
                                          </p:val>
                                        </p:tav>
                                        <p:tav tm="100000">
                                          <p:val>
                                            <p:strVal val="#ppt_x"/>
                                          </p:val>
                                        </p:tav>
                                      </p:tavLst>
                                    </p:anim>
                                    <p:anim calcmode="lin" valueType="num">
                                      <p:cBhvr>
                                        <p:cTn id="16"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1000"/>
                                        <p:tgtEl>
                                          <p:spTgt spid="35"/>
                                        </p:tgtEl>
                                      </p:cBhvr>
                                    </p:animEffect>
                                    <p:anim calcmode="lin" valueType="num">
                                      <p:cBhvr>
                                        <p:cTn id="22" dur="1000" fill="hold"/>
                                        <p:tgtEl>
                                          <p:spTgt spid="35"/>
                                        </p:tgtEl>
                                        <p:attrNameLst>
                                          <p:attrName>ppt_x</p:attrName>
                                        </p:attrNameLst>
                                      </p:cBhvr>
                                      <p:tavLst>
                                        <p:tav tm="0">
                                          <p:val>
                                            <p:strVal val="#ppt_x"/>
                                          </p:val>
                                        </p:tav>
                                        <p:tav tm="100000">
                                          <p:val>
                                            <p:strVal val="#ppt_x"/>
                                          </p:val>
                                        </p:tav>
                                      </p:tavLst>
                                    </p:anim>
                                    <p:anim calcmode="lin" valueType="num">
                                      <p:cBhvr>
                                        <p:cTn id="23"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fade">
                                      <p:cBhvr>
                                        <p:cTn id="28" dur="1000"/>
                                        <p:tgtEl>
                                          <p:spTgt spid="36"/>
                                        </p:tgtEl>
                                      </p:cBhvr>
                                    </p:animEffect>
                                    <p:anim calcmode="lin" valueType="num">
                                      <p:cBhvr>
                                        <p:cTn id="29" dur="1000" fill="hold"/>
                                        <p:tgtEl>
                                          <p:spTgt spid="36"/>
                                        </p:tgtEl>
                                        <p:attrNameLst>
                                          <p:attrName>ppt_x</p:attrName>
                                        </p:attrNameLst>
                                      </p:cBhvr>
                                      <p:tavLst>
                                        <p:tav tm="0">
                                          <p:val>
                                            <p:strVal val="#ppt_x"/>
                                          </p:val>
                                        </p:tav>
                                        <p:tav tm="100000">
                                          <p:val>
                                            <p:strVal val="#ppt_x"/>
                                          </p:val>
                                        </p:tav>
                                      </p:tavLst>
                                    </p:anim>
                                    <p:anim calcmode="lin" valueType="num">
                                      <p:cBhvr>
                                        <p:cTn id="30"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1000"/>
                                        <p:tgtEl>
                                          <p:spTgt spid="38"/>
                                        </p:tgtEl>
                                      </p:cBhvr>
                                    </p:animEffect>
                                    <p:anim calcmode="lin" valueType="num">
                                      <p:cBhvr>
                                        <p:cTn id="36" dur="1000" fill="hold"/>
                                        <p:tgtEl>
                                          <p:spTgt spid="38"/>
                                        </p:tgtEl>
                                        <p:attrNameLst>
                                          <p:attrName>ppt_x</p:attrName>
                                        </p:attrNameLst>
                                      </p:cBhvr>
                                      <p:tavLst>
                                        <p:tav tm="0">
                                          <p:val>
                                            <p:strVal val="#ppt_x"/>
                                          </p:val>
                                        </p:tav>
                                        <p:tav tm="100000">
                                          <p:val>
                                            <p:strVal val="#ppt_x"/>
                                          </p:val>
                                        </p:tav>
                                      </p:tavLst>
                                    </p:anim>
                                    <p:anim calcmode="lin" valueType="num">
                                      <p:cBhvr>
                                        <p:cTn id="37"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fade">
                                      <p:cBhvr>
                                        <p:cTn id="42" dur="1000"/>
                                        <p:tgtEl>
                                          <p:spTgt spid="40"/>
                                        </p:tgtEl>
                                      </p:cBhvr>
                                    </p:animEffect>
                                    <p:anim calcmode="lin" valueType="num">
                                      <p:cBhvr>
                                        <p:cTn id="43" dur="1000" fill="hold"/>
                                        <p:tgtEl>
                                          <p:spTgt spid="40"/>
                                        </p:tgtEl>
                                        <p:attrNameLst>
                                          <p:attrName>ppt_x</p:attrName>
                                        </p:attrNameLst>
                                      </p:cBhvr>
                                      <p:tavLst>
                                        <p:tav tm="0">
                                          <p:val>
                                            <p:strVal val="#ppt_x"/>
                                          </p:val>
                                        </p:tav>
                                        <p:tav tm="100000">
                                          <p:val>
                                            <p:strVal val="#ppt_x"/>
                                          </p:val>
                                        </p:tav>
                                      </p:tavLst>
                                    </p:anim>
                                    <p:anim calcmode="lin" valueType="num">
                                      <p:cBhvr>
                                        <p:cTn id="44"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fade">
                                      <p:cBhvr>
                                        <p:cTn id="49" dur="1000"/>
                                        <p:tgtEl>
                                          <p:spTgt spid="42"/>
                                        </p:tgtEl>
                                      </p:cBhvr>
                                    </p:animEffect>
                                    <p:anim calcmode="lin" valueType="num">
                                      <p:cBhvr>
                                        <p:cTn id="50" dur="1000" fill="hold"/>
                                        <p:tgtEl>
                                          <p:spTgt spid="42"/>
                                        </p:tgtEl>
                                        <p:attrNameLst>
                                          <p:attrName>ppt_x</p:attrName>
                                        </p:attrNameLst>
                                      </p:cBhvr>
                                      <p:tavLst>
                                        <p:tav tm="0">
                                          <p:val>
                                            <p:strVal val="#ppt_x"/>
                                          </p:val>
                                        </p:tav>
                                        <p:tav tm="100000">
                                          <p:val>
                                            <p:strVal val="#ppt_x"/>
                                          </p:val>
                                        </p:tav>
                                      </p:tavLst>
                                    </p:anim>
                                    <p:anim calcmode="lin" valueType="num">
                                      <p:cBhvr>
                                        <p:cTn id="51"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42027" y="542925"/>
            <a:ext cx="10159324" cy="584775"/>
          </a:xfrm>
          <a:prstGeom prst="rect">
            <a:avLst/>
          </a:prstGeom>
          <a:noFill/>
        </p:spPr>
        <p:txBody>
          <a:bodyPr wrap="square" rtlCol="0">
            <a:spAutoFit/>
          </a:bodyPr>
          <a:lstStyle/>
          <a:p>
            <a:pPr algn="ctr"/>
            <a:r>
              <a:rPr lang="ru-RU" sz="3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Наш флаг имеет три цвета: </a:t>
            </a:r>
            <a:r>
              <a:rPr lang="ru-RU" sz="32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красный,</a:t>
            </a:r>
            <a:r>
              <a:rPr lang="ru-RU" sz="3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3200" dirty="0">
                <a:solidFill>
                  <a:srgbClr val="00B05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зелёный</a:t>
            </a:r>
            <a:r>
              <a:rPr lang="ru-RU" sz="3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3200" dirty="0">
                <a:solidFill>
                  <a:schemeClr val="tx2">
                    <a:lumMod val="60000"/>
                    <a:lumOff val="4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и белый</a:t>
            </a:r>
            <a:r>
              <a:rPr lang="ru-RU" dirty="0">
                <a:solidFill>
                  <a:schemeClr val="tx2">
                    <a:lumMod val="60000"/>
                    <a:lumOff val="40000"/>
                  </a:schemeClr>
                </a:solidFill>
              </a:rPr>
              <a:t>.</a:t>
            </a:r>
          </a:p>
        </p:txBody>
      </p:sp>
      <p:sp>
        <p:nvSpPr>
          <p:cNvPr id="4" name="TextBox 3"/>
          <p:cNvSpPr txBox="1"/>
          <p:nvPr/>
        </p:nvSpPr>
        <p:spPr>
          <a:xfrm>
            <a:off x="6115050" y="1857375"/>
            <a:ext cx="4686300" cy="923330"/>
          </a:xfrm>
          <a:prstGeom prst="rect">
            <a:avLst/>
          </a:prstGeom>
          <a:noFill/>
        </p:spPr>
        <p:txBody>
          <a:bodyPr wrap="square" rtlCol="0">
            <a:spAutoFit/>
          </a:bodyPr>
          <a:lstStyle/>
          <a:p>
            <a:r>
              <a:rPr lang="ru-RU" b="1" dirty="0">
                <a:solidFill>
                  <a:srgbClr val="FF0000"/>
                </a:solidFill>
                <a:latin typeface="Times New Roman" panose="02020603050405020304" pitchFamily="18" charset="0"/>
                <a:cs typeface="Times New Roman" panose="02020603050405020304" pitchFamily="18" charset="0"/>
              </a:rPr>
              <a:t>Красный цвет </a:t>
            </a:r>
            <a:r>
              <a:rPr lang="ru-RU" b="1" dirty="0">
                <a:latin typeface="Times New Roman" panose="02020603050405020304" pitchFamily="18" charset="0"/>
                <a:cs typeface="Times New Roman" panose="02020603050405020304" pitchFamily="18" charset="0"/>
              </a:rPr>
              <a:t>символизирует:</a:t>
            </a:r>
          </a:p>
          <a:p>
            <a:r>
              <a:rPr lang="ru-RU" dirty="0">
                <a:latin typeface="Times New Roman" panose="02020603050405020304" pitchFamily="18" charset="0"/>
                <a:cs typeface="Times New Roman" panose="02020603050405020304" pitchFamily="18" charset="0"/>
              </a:rPr>
              <a:t> </a:t>
            </a:r>
            <a:r>
              <a:rPr lang="ru-RU" b="1" i="1" dirty="0">
                <a:latin typeface="Times New Roman" panose="02020603050405020304" pitchFamily="18" charset="0"/>
                <a:cs typeface="Times New Roman" panose="02020603050405020304" pitchFamily="18" charset="0"/>
              </a:rPr>
              <a:t>кровные узы;</a:t>
            </a:r>
          </a:p>
          <a:p>
            <a:r>
              <a:rPr lang="ru-RU" b="1" i="1" dirty="0">
                <a:latin typeface="Times New Roman" panose="02020603050405020304" pitchFamily="18" charset="0"/>
                <a:cs typeface="Times New Roman" panose="02020603050405020304" pitchFamily="18" charset="0"/>
              </a:rPr>
              <a:t>знак победы и счастливой жизни.</a:t>
            </a:r>
          </a:p>
        </p:txBody>
      </p:sp>
      <p:sp>
        <p:nvSpPr>
          <p:cNvPr id="7" name="TextBox 6"/>
          <p:cNvSpPr txBox="1"/>
          <p:nvPr/>
        </p:nvSpPr>
        <p:spPr>
          <a:xfrm>
            <a:off x="1283747" y="4402634"/>
            <a:ext cx="5039232" cy="369332"/>
          </a:xfrm>
          <a:prstGeom prst="rect">
            <a:avLst/>
          </a:prstGeom>
          <a:noFill/>
        </p:spPr>
        <p:txBody>
          <a:bodyPr wrap="square" rtlCol="0">
            <a:spAutoFit/>
          </a:bodyPr>
          <a:lstStyle/>
          <a:p>
            <a:r>
              <a:rPr lang="ru-RU" b="1" dirty="0">
                <a:solidFill>
                  <a:srgbClr val="00B050"/>
                </a:solidFill>
                <a:latin typeface="Times New Roman" panose="02020603050405020304" pitchFamily="18" charset="0"/>
                <a:cs typeface="Times New Roman" panose="02020603050405020304" pitchFamily="18" charset="0"/>
              </a:rPr>
              <a:t>Зелёный цвет </a:t>
            </a:r>
            <a:r>
              <a:rPr lang="ru-RU" dirty="0">
                <a:latin typeface="Times New Roman" panose="02020603050405020304" pitchFamily="18" charset="0"/>
                <a:cs typeface="Times New Roman" panose="02020603050405020304" pitchFamily="18" charset="0"/>
              </a:rPr>
              <a:t>– </a:t>
            </a:r>
            <a:r>
              <a:rPr lang="ru-RU" b="1" i="1" dirty="0">
                <a:latin typeface="Times New Roman" panose="02020603050405020304" pitchFamily="18" charset="0"/>
                <a:cs typeface="Times New Roman" panose="02020603050405020304" pitchFamily="18" charset="0"/>
              </a:rPr>
              <a:t>добро и мир, богатую природу.</a:t>
            </a:r>
            <a:endParaRPr lang="ru-RU" b="1" dirty="0">
              <a:latin typeface="Times New Roman" panose="02020603050405020304" pitchFamily="18" charset="0"/>
              <a:cs typeface="Times New Roman" panose="02020603050405020304" pitchFamily="18" charset="0"/>
            </a:endParaRPr>
          </a:p>
        </p:txBody>
      </p:sp>
      <p:sp>
        <p:nvSpPr>
          <p:cNvPr id="8" name="TextBox 7"/>
          <p:cNvSpPr txBox="1"/>
          <p:nvPr/>
        </p:nvSpPr>
        <p:spPr>
          <a:xfrm>
            <a:off x="5314950" y="5000625"/>
            <a:ext cx="5886450" cy="923330"/>
          </a:xfrm>
          <a:prstGeom prst="rect">
            <a:avLst/>
          </a:prstGeom>
          <a:noFill/>
        </p:spPr>
        <p:txBody>
          <a:bodyPr wrap="square" rtlCol="0">
            <a:spAutoFit/>
          </a:bodyPr>
          <a:lstStyle/>
          <a:p>
            <a:endParaRPr lang="ru-RU" dirty="0"/>
          </a:p>
          <a:p>
            <a:r>
              <a:rPr lang="ru-RU" b="1" dirty="0">
                <a:solidFill>
                  <a:schemeClr val="tx2">
                    <a:lumMod val="60000"/>
                    <a:lumOff val="40000"/>
                  </a:schemeClr>
                </a:solidFill>
                <a:latin typeface="Times New Roman" panose="02020603050405020304" pitchFamily="18" charset="0"/>
                <a:cs typeface="Times New Roman" panose="02020603050405020304" pitchFamily="18" charset="0"/>
              </a:rPr>
              <a:t>Белый цвет </a:t>
            </a:r>
            <a:r>
              <a:rPr lang="ru-RU" b="1" i="1" dirty="0">
                <a:latin typeface="Times New Roman" panose="02020603050405020304" pitchFamily="18" charset="0"/>
                <a:cs typeface="Times New Roman" panose="02020603050405020304" pitchFamily="18" charset="0"/>
              </a:rPr>
              <a:t>– цвет свободы, цвет нравственной чистоты и мудрости. </a:t>
            </a:r>
          </a:p>
        </p:txBody>
      </p:sp>
      <p:pic>
        <p:nvPicPr>
          <p:cNvPr id="6" name="Рисунок 5">
            <a:extLst>
              <a:ext uri="{FF2B5EF4-FFF2-40B4-BE49-F238E27FC236}">
                <a16:creationId xmlns:a16="http://schemas.microsoft.com/office/drawing/2014/main" id="{76B699CB-D395-487E-8FB4-9BCE7D7F9B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2317" y="1561267"/>
            <a:ext cx="4612429" cy="2592466"/>
          </a:xfrm>
          <a:prstGeom prst="rect">
            <a:avLst/>
          </a:prstGeom>
        </p:spPr>
      </p:pic>
    </p:spTree>
    <p:extLst>
      <p:ext uri="{BB962C8B-B14F-4D97-AF65-F5344CB8AC3E}">
        <p14:creationId xmlns:p14="http://schemas.microsoft.com/office/powerpoint/2010/main" val="1896195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F555591-C68A-4FA6-890A-BE7C9FAB2AA1}"/>
              </a:ext>
            </a:extLst>
          </p:cNvPr>
          <p:cNvSpPr txBox="1"/>
          <p:nvPr/>
        </p:nvSpPr>
        <p:spPr>
          <a:xfrm>
            <a:off x="3047189" y="1643498"/>
            <a:ext cx="8343900" cy="4241736"/>
          </a:xfrm>
          <a:prstGeom prst="rect">
            <a:avLst/>
          </a:prstGeom>
          <a:noFill/>
        </p:spPr>
        <p:txBody>
          <a:bodyPr wrap="square">
            <a:spAutoFit/>
          </a:bodyPr>
          <a:lstStyle/>
          <a:p>
            <a:pPr algn="just" fontAlgn="base"/>
            <a:r>
              <a:rPr lang="ru-RU" b="0" i="0" dirty="0">
                <a:solidFill>
                  <a:srgbClr val="000000"/>
                </a:solidFill>
                <a:effectLst/>
                <a:latin typeface="PT Sans Narrow" panose="020B0604020202020204" pitchFamily="34" charset="-52"/>
              </a:rPr>
              <a:t>     </a:t>
            </a:r>
            <a:r>
              <a:rPr lang="ru-RU" sz="2000" b="0" i="0" dirty="0">
                <a:solidFill>
                  <a:srgbClr val="000000"/>
                </a:solidFill>
                <a:effectLst/>
                <a:latin typeface="Times New Roman" panose="02020603050405020304" pitchFamily="18" charset="0"/>
                <a:cs typeface="Times New Roman" panose="02020603050405020304" pitchFamily="18" charset="0"/>
              </a:rPr>
              <a:t>В основе орнамента на флаге лежит узор «Восходящее солнце», вытканный в 1917 году Матрёной </a:t>
            </a:r>
            <a:r>
              <a:rPr lang="ru-RU" sz="2000" b="0" i="0" dirty="0" err="1">
                <a:solidFill>
                  <a:srgbClr val="000000"/>
                </a:solidFill>
                <a:effectLst/>
                <a:latin typeface="Times New Roman" panose="02020603050405020304" pitchFamily="18" charset="0"/>
                <a:cs typeface="Times New Roman" panose="02020603050405020304" pitchFamily="18" charset="0"/>
              </a:rPr>
              <a:t>Маркевич</a:t>
            </a:r>
            <a:r>
              <a:rPr lang="ru-RU" sz="2000" b="0" i="0" dirty="0">
                <a:solidFill>
                  <a:srgbClr val="000000"/>
                </a:solidFill>
                <a:effectLst/>
                <a:latin typeface="Times New Roman" panose="02020603050405020304" pitchFamily="18" charset="0"/>
                <a:cs typeface="Times New Roman" panose="02020603050405020304" pitchFamily="18" charset="0"/>
              </a:rPr>
              <a:t>. Он был найден в архивах </a:t>
            </a:r>
            <a:r>
              <a:rPr lang="ru-RU" sz="2000" b="0" i="0" dirty="0" err="1">
                <a:solidFill>
                  <a:srgbClr val="000000"/>
                </a:solidFill>
                <a:effectLst/>
                <a:latin typeface="Times New Roman" panose="02020603050405020304" pitchFamily="18" charset="0"/>
                <a:cs typeface="Times New Roman" panose="02020603050405020304" pitchFamily="18" charset="0"/>
              </a:rPr>
              <a:t>Белпромсовета</a:t>
            </a:r>
            <a:r>
              <a:rPr lang="ru-RU" sz="2000" b="0" i="0" dirty="0">
                <a:solidFill>
                  <a:srgbClr val="000000"/>
                </a:solidFill>
                <a:effectLst/>
                <a:latin typeface="Times New Roman" panose="02020603050405020304" pitchFamily="18" charset="0"/>
                <a:cs typeface="Times New Roman" panose="02020603050405020304" pitchFamily="18" charset="0"/>
              </a:rPr>
              <a:t> и изначально предназначался для женской одежды.</a:t>
            </a:r>
          </a:p>
          <a:p>
            <a:pPr algn="just" fontAlgn="base"/>
            <a:r>
              <a:rPr lang="ru-RU" sz="2000" b="0" i="0" dirty="0">
                <a:solidFill>
                  <a:srgbClr val="000000"/>
                </a:solidFill>
                <a:effectLst/>
                <a:latin typeface="Times New Roman" panose="02020603050405020304" pitchFamily="18" charset="0"/>
                <a:cs typeface="Times New Roman" panose="02020603050405020304" pitchFamily="18" charset="0"/>
              </a:rPr>
              <a:t>   Основной элемент — расположенный в центре орнамента ромб. Он является древним символом восходящего солнца. Фигуры справа и слева от ромба — символ благосостояния и богатства. Две крестообразно пересечённые линии с четырьмя точками между ними внутри ромба означают засеянное поле. Попарно соединённые ромбы вверху и внизу орнамента — символ продолжения жизни, возобновляющихся хлебов. Между ними и центральной фигурой проходят линии из четырёх прямоугольников с чёрточками, отходящими со всех сторон. Они называются «</a:t>
            </a:r>
            <a:r>
              <a:rPr lang="ru-RU" sz="2000" b="0" i="0" dirty="0" err="1">
                <a:solidFill>
                  <a:srgbClr val="000000"/>
                </a:solidFill>
                <a:effectLst/>
                <a:latin typeface="Times New Roman" panose="02020603050405020304" pitchFamily="18" charset="0"/>
                <a:cs typeface="Times New Roman" panose="02020603050405020304" pitchFamily="18" charset="0"/>
              </a:rPr>
              <a:t>вотивными</a:t>
            </a:r>
            <a:r>
              <a:rPr lang="ru-RU" sz="2000" b="0" i="0" dirty="0">
                <a:solidFill>
                  <a:srgbClr val="000000"/>
                </a:solidFill>
                <a:effectLst/>
                <a:latin typeface="Times New Roman" panose="02020603050405020304" pitchFamily="18" charset="0"/>
                <a:cs typeface="Times New Roman" panose="02020603050405020304" pitchFamily="18" charset="0"/>
              </a:rPr>
              <a:t> знаками», которые обозначают пожелание о том, чтобы всё, что просит человек, сбылось.</a:t>
            </a:r>
          </a:p>
        </p:txBody>
      </p:sp>
      <p:pic>
        <p:nvPicPr>
          <p:cNvPr id="2050" name="Picture 2" descr="Государственный флаг Республики Беларусь.">
            <a:extLst>
              <a:ext uri="{FF2B5EF4-FFF2-40B4-BE49-F238E27FC236}">
                <a16:creationId xmlns:a16="http://schemas.microsoft.com/office/drawing/2014/main" id="{DA2F4560-48ED-4753-9109-DC6B06DD8C6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87940"/>
          <a:stretch/>
        </p:blipFill>
        <p:spPr bwMode="auto">
          <a:xfrm>
            <a:off x="952913" y="370440"/>
            <a:ext cx="1382782" cy="573283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08D9023-F0A5-F5A5-7DDA-B531F4243736}"/>
              </a:ext>
            </a:extLst>
          </p:cNvPr>
          <p:cNvSpPr txBox="1"/>
          <p:nvPr/>
        </p:nvSpPr>
        <p:spPr>
          <a:xfrm>
            <a:off x="2580261" y="539648"/>
            <a:ext cx="8810828" cy="707886"/>
          </a:xfrm>
          <a:prstGeom prst="rect">
            <a:avLst/>
          </a:prstGeom>
          <a:noFill/>
        </p:spPr>
        <p:txBody>
          <a:bodyPr wrap="square">
            <a:spAutoFit/>
          </a:bodyPr>
          <a:lstStyle/>
          <a:p>
            <a:pPr algn="ctr"/>
            <a:r>
              <a:rPr lang="ru-RU" sz="2000" b="1" i="1" dirty="0">
                <a:latin typeface="Times New Roman" panose="02020603050405020304" pitchFamily="18" charset="0"/>
                <a:cs typeface="Times New Roman" panose="02020603050405020304" pitchFamily="18" charset="0"/>
              </a:rPr>
              <a:t>Орнамент – это символический рисунок, графический способ заклинания высших божественных сил. </a:t>
            </a:r>
          </a:p>
        </p:txBody>
      </p:sp>
    </p:spTree>
    <p:extLst>
      <p:ext uri="{BB962C8B-B14F-4D97-AF65-F5344CB8AC3E}">
        <p14:creationId xmlns:p14="http://schemas.microsoft.com/office/powerpoint/2010/main" val="17443570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Изображение выглядит как текст, небо, внешний, дорога&#10;&#10;Автоматически созданное описание">
            <a:extLst>
              <a:ext uri="{FF2B5EF4-FFF2-40B4-BE49-F238E27FC236}">
                <a16:creationId xmlns:a16="http://schemas.microsoft.com/office/drawing/2014/main" id="{B5E26A48-8EEB-499C-B3B7-B13F911E71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46016" y="3104036"/>
            <a:ext cx="6262991" cy="3522932"/>
          </a:xfrm>
          <a:prstGeom prst="rect">
            <a:avLst/>
          </a:prstGeom>
        </p:spPr>
      </p:pic>
      <p:pic>
        <p:nvPicPr>
          <p:cNvPr id="7" name="Рисунок 6" descr="Изображение выглядит как текст, небо, здание, внешний&#10;&#10;Автоматически созданное описание">
            <a:extLst>
              <a:ext uri="{FF2B5EF4-FFF2-40B4-BE49-F238E27FC236}">
                <a16:creationId xmlns:a16="http://schemas.microsoft.com/office/drawing/2014/main" id="{19CC6296-78E8-4B5D-B6BF-4C3771F02C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98" y="1"/>
            <a:ext cx="5603132" cy="5603132"/>
          </a:xfrm>
          <a:prstGeom prst="rect">
            <a:avLst/>
          </a:prstGeom>
        </p:spPr>
      </p:pic>
      <p:sp>
        <p:nvSpPr>
          <p:cNvPr id="6" name="TextBox 5">
            <a:extLst>
              <a:ext uri="{FF2B5EF4-FFF2-40B4-BE49-F238E27FC236}">
                <a16:creationId xmlns:a16="http://schemas.microsoft.com/office/drawing/2014/main" id="{1134C139-CBBC-0049-7FE9-05B700BEAF34}"/>
              </a:ext>
            </a:extLst>
          </p:cNvPr>
          <p:cNvSpPr txBox="1"/>
          <p:nvPr/>
        </p:nvSpPr>
        <p:spPr>
          <a:xfrm>
            <a:off x="5918469" y="806671"/>
            <a:ext cx="5918083" cy="1664879"/>
          </a:xfrm>
          <a:prstGeom prst="rect">
            <a:avLst/>
          </a:prstGeom>
          <a:noFill/>
        </p:spPr>
        <p:txBody>
          <a:bodyPr wrap="square">
            <a:spAutoFit/>
          </a:bodyPr>
          <a:lstStyle/>
          <a:p>
            <a:pPr algn="just">
              <a:lnSpc>
                <a:spcPct val="115000"/>
              </a:lnSpc>
              <a:spcAft>
                <a:spcPts val="1000"/>
              </a:spcAft>
            </a:pP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Государственный флаг Республики Беларусь может использоваться во время государственных праздников и  праздничных дней, а также при торжественных мероприятиях. Флаг развевается над зданием правительства.</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67930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F1C7938-8C06-47A9-9D05-9A4B683A7471}"/>
              </a:ext>
            </a:extLst>
          </p:cNvPr>
          <p:cNvSpPr txBox="1"/>
          <p:nvPr/>
        </p:nvSpPr>
        <p:spPr>
          <a:xfrm>
            <a:off x="5833353" y="91090"/>
            <a:ext cx="5226996" cy="2308324"/>
          </a:xfrm>
          <a:prstGeom prst="rect">
            <a:avLst/>
          </a:prstGeom>
          <a:noFill/>
        </p:spPr>
        <p:txBody>
          <a:bodyPr wrap="square">
            <a:spAutoFit/>
          </a:bodyPr>
          <a:lstStyle/>
          <a:p>
            <a:pPr algn="just"/>
            <a:r>
              <a:rPr lang="ru-RU" sz="2400" b="0" i="0" dirty="0">
                <a:solidFill>
                  <a:srgbClr val="002060"/>
                </a:solidFill>
                <a:effectLst/>
                <a:latin typeface="Times New Roman" panose="02020603050405020304" pitchFamily="18" charset="0"/>
                <a:cs typeface="Times New Roman" panose="02020603050405020304" pitchFamily="18" charset="0"/>
              </a:rPr>
              <a:t>    </a:t>
            </a:r>
            <a:r>
              <a:rPr lang="ru-RU" sz="2000" b="0" i="0" dirty="0">
                <a:solidFill>
                  <a:srgbClr val="002060"/>
                </a:solidFill>
                <a:effectLst/>
                <a:latin typeface="Times New Roman" panose="02020603050405020304" pitchFamily="18" charset="0"/>
                <a:cs typeface="Times New Roman" panose="02020603050405020304" pitchFamily="18" charset="0"/>
              </a:rPr>
              <a:t>В 2013 г. в Минске появилась площадь Государственного флага, она расположена на проспекте Победителей. В центре её находится 70­-метровая стела, на которой установлен самый большой в стране государственный флаг. Его площадь составляет 98 м², а масса 25 кг. </a:t>
            </a:r>
            <a:endParaRPr lang="ru-RU" sz="2000" dirty="0">
              <a:solidFill>
                <a:srgbClr val="002060"/>
              </a:solidFill>
              <a:latin typeface="Times New Roman" panose="02020603050405020304" pitchFamily="18" charset="0"/>
              <a:cs typeface="Times New Roman" panose="02020603050405020304" pitchFamily="18" charset="0"/>
            </a:endParaRPr>
          </a:p>
        </p:txBody>
      </p:sp>
      <p:pic>
        <p:nvPicPr>
          <p:cNvPr id="1026" name="Picture 2">
            <a:extLst>
              <a:ext uri="{FF2B5EF4-FFF2-40B4-BE49-F238E27FC236}">
                <a16:creationId xmlns:a16="http://schemas.microsoft.com/office/drawing/2014/main" id="{6696D58A-2A6A-4C33-A274-143C5038F0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4098" y="0"/>
            <a:ext cx="5141913"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Рисунок 4" descr="Изображение выглядит как текст, небо, внешний, знак&#10;&#10;Автоматически созданное описание">
            <a:extLst>
              <a:ext uri="{FF2B5EF4-FFF2-40B4-BE49-F238E27FC236}">
                <a16:creationId xmlns:a16="http://schemas.microsoft.com/office/drawing/2014/main" id="{DB55F5CB-62DF-4FF1-8399-DB3FC84799D3}"/>
              </a:ext>
            </a:extLst>
          </p:cNvPr>
          <p:cNvPicPr>
            <a:picLocks noChangeAspect="1"/>
          </p:cNvPicPr>
          <p:nvPr/>
        </p:nvPicPr>
        <p:blipFill rotWithShape="1">
          <a:blip r:embed="rId3">
            <a:extLst>
              <a:ext uri="{28A0092B-C50C-407E-A947-70E740481C1C}">
                <a14:useLocalDpi xmlns:a14="http://schemas.microsoft.com/office/drawing/2010/main" val="0"/>
              </a:ext>
            </a:extLst>
          </a:blip>
          <a:srcRect r="4114" b="11140"/>
          <a:stretch/>
        </p:blipFill>
        <p:spPr>
          <a:xfrm>
            <a:off x="5632738" y="2864588"/>
            <a:ext cx="5959494" cy="3683696"/>
          </a:xfrm>
          <a:prstGeom prst="rect">
            <a:avLst/>
          </a:prstGeom>
        </p:spPr>
      </p:pic>
    </p:spTree>
    <p:extLst>
      <p:ext uri="{BB962C8B-B14F-4D97-AF65-F5344CB8AC3E}">
        <p14:creationId xmlns:p14="http://schemas.microsoft.com/office/powerpoint/2010/main" val="194588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Box 4"/>
          <p:cNvSpPr txBox="1"/>
          <p:nvPr/>
        </p:nvSpPr>
        <p:spPr>
          <a:xfrm>
            <a:off x="1628774" y="76200"/>
            <a:ext cx="8524875" cy="1015663"/>
          </a:xfrm>
          <a:prstGeom prst="rect">
            <a:avLst/>
          </a:prstGeom>
          <a:noFill/>
        </p:spPr>
        <p:txBody>
          <a:bodyPr wrap="square" rtlCol="0">
            <a:spAutoFit/>
          </a:bodyPr>
          <a:lstStyle/>
          <a:p>
            <a:pPr algn="ctr"/>
            <a:endParaRPr lang="ru-RU" sz="2000" dirty="0">
              <a:latin typeface="Times New Roman" panose="02020603050405020304" pitchFamily="18" charset="0"/>
              <a:cs typeface="Times New Roman" panose="02020603050405020304" pitchFamily="18" charset="0"/>
            </a:endParaRPr>
          </a:p>
          <a:p>
            <a:pPr algn="ctr"/>
            <a:r>
              <a:rPr lang="ru-RU" sz="2000" b="1" dirty="0">
                <a:latin typeface="Times New Roman" panose="02020603050405020304" pitchFamily="18" charset="0"/>
                <a:cs typeface="Times New Roman" panose="02020603050405020304" pitchFamily="18" charset="0"/>
              </a:rPr>
              <a:t>День Государственного герба и Государственного флага </a:t>
            </a:r>
            <a:r>
              <a:rPr lang="ru-RU" sz="2000" dirty="0">
                <a:latin typeface="Times New Roman" panose="02020603050405020304" pitchFamily="18" charset="0"/>
                <a:cs typeface="Times New Roman" panose="02020603050405020304" pitchFamily="18" charset="0"/>
              </a:rPr>
              <a:t>празднуют  во второе воскресенье мая.</a:t>
            </a:r>
          </a:p>
        </p:txBody>
      </p:sp>
      <p:pic>
        <p:nvPicPr>
          <p:cNvPr id="3074" name="Picture 2">
            <a:extLst>
              <a:ext uri="{FF2B5EF4-FFF2-40B4-BE49-F238E27FC236}">
                <a16:creationId xmlns:a16="http://schemas.microsoft.com/office/drawing/2014/main" id="{8435FB02-A792-4387-84CB-C7B5F49A22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8351" y="1091863"/>
            <a:ext cx="8286750" cy="5524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8451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Office Theme">
  <a:themeElements>
    <a:clrScheme name="Тема Offic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Тема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docProps/app.xml><?xml version="1.0" encoding="utf-8"?>
<Properties xmlns="http://schemas.openxmlformats.org/officeDocument/2006/extended-properties" xmlns:vt="http://schemas.openxmlformats.org/officeDocument/2006/docPropsVTypes">
  <Template>Office Theme</Template>
  <TotalTime>212</TotalTime>
  <Words>434</Words>
  <Application>Microsoft Office PowerPoint</Application>
  <PresentationFormat>Широкоэкранный</PresentationFormat>
  <Paragraphs>24</Paragraphs>
  <Slides>12</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12</vt:i4>
      </vt:variant>
    </vt:vector>
  </HeadingPairs>
  <TitlesOfParts>
    <vt:vector size="18" baseType="lpstr">
      <vt:lpstr>Arial</vt:lpstr>
      <vt:lpstr>Calibri</vt:lpstr>
      <vt:lpstr>Calibri Light</vt:lpstr>
      <vt:lpstr>PT Sans Narrow</vt:lpstr>
      <vt:lpstr>Times New Roman</vt:lpstr>
      <vt:lpstr>Office Theme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Elizabet</dc:creator>
  <cp:lastModifiedBy>Ксения Стельмах</cp:lastModifiedBy>
  <cp:revision>15</cp:revision>
  <dcterms:created xsi:type="dcterms:W3CDTF">2020-12-12T19:18:52Z</dcterms:created>
  <dcterms:modified xsi:type="dcterms:W3CDTF">2022-05-05T11:39:20Z</dcterms:modified>
</cp:coreProperties>
</file>