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gif" ContentType="image/gi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82" r:id="rId4"/>
    <p:sldId id="271" r:id="rId5"/>
    <p:sldId id="272" r:id="rId6"/>
    <p:sldId id="258" r:id="rId7"/>
    <p:sldId id="257" r:id="rId8"/>
    <p:sldId id="259" r:id="rId9"/>
    <p:sldId id="260" r:id="rId10"/>
    <p:sldId id="281" r:id="rId11"/>
    <p:sldId id="283" r:id="rId12"/>
    <p:sldId id="264" r:id="rId13"/>
    <p:sldId id="275" r:id="rId14"/>
    <p:sldId id="276" r:id="rId15"/>
    <p:sldId id="278" r:id="rId16"/>
    <p:sldId id="280" r:id="rId17"/>
    <p:sldId id="284" r:id="rId18"/>
    <p:sldId id="285" r:id="rId19"/>
    <p:sldId id="287" r:id="rId20"/>
    <p:sldId id="288" r:id="rId21"/>
    <p:sldId id="290" r:id="rId22"/>
    <p:sldId id="294" r:id="rId23"/>
    <p:sldId id="292" r:id="rId24"/>
    <p:sldId id="293" r:id="rId25"/>
    <p:sldId id="297" r:id="rId26"/>
    <p:sldId id="296" r:id="rId27"/>
    <p:sldId id="301" r:id="rId28"/>
    <p:sldId id="298" r:id="rId29"/>
    <p:sldId id="300" r:id="rId30"/>
    <p:sldId id="303" r:id="rId31"/>
    <p:sldId id="304" r:id="rId32"/>
  </p:sldIdLst>
  <p:sldSz cx="9144000" cy="6858000" type="screen4x3"/>
  <p:notesSz cx="6858000" cy="9144000"/>
  <p:custDataLst>
    <p:tags r:id="rId33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2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FC81-5029-4D07-8905-D39D850FD5A9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83E5-243D-4640-A128-6C0D1181E9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8870157"/>
      </p:ext>
    </p:extLst>
  </p:cSld>
  <p:clrMapOvr>
    <a:masterClrMapping/>
  </p:clrMapOvr>
  <p:transition>
    <p:dissolve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04B78-5C33-4F6D-8D4B-74EF9BAF5E8A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D8812-1320-43C9-AF00-050349E4C2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2986245"/>
      </p:ext>
    </p:extLst>
  </p:cSld>
  <p:clrMapOvr>
    <a:masterClrMapping/>
  </p:clrMapOvr>
  <p:transition>
    <p:dissolve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92A55-6E85-460D-9D42-2541F176E8C1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3F7EF-8BDD-41AF-8AB8-13B7F92208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4583691"/>
      </p:ext>
    </p:extLst>
  </p:cSld>
  <p:clrMapOvr>
    <a:masterClrMapping/>
  </p:clrMapOvr>
  <p:transition>
    <p:dissolve/>
  </p:transition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E285E-2170-4245-A5FC-6186A07981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1319077"/>
      </p:ext>
    </p:extLst>
  </p:cSld>
  <p:clrMapOvr>
    <a:masterClrMapping/>
  </p:clrMapOvr>
  <p:transition spd="med" advClick="0">
    <p:newsflash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20A87-3700-4578-AAD6-D1E440EA73DD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E5243-CBED-4316-A0EC-FE76D21673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1563791"/>
      </p:ext>
    </p:extLst>
  </p:cSld>
  <p:clrMapOvr>
    <a:masterClrMapping/>
  </p:clrMapOvr>
  <p:transition>
    <p:dissolv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2401-0E2C-4F71-9C37-58552E5F1A10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DEDBE-37A9-4899-B0F7-91E6C16172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3858307"/>
      </p:ext>
    </p:extLst>
  </p:cSld>
  <p:clrMapOvr>
    <a:masterClrMapping/>
  </p:clrMapOvr>
  <p:transition>
    <p:dissolv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CEF2-D866-4F2F-B36E-4F9C65F47ECA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3FA4-A06E-40EA-B16A-30CD5D28F2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6828276"/>
      </p:ext>
    </p:extLst>
  </p:cSld>
  <p:clrMapOvr>
    <a:masterClrMapping/>
  </p:clrMapOvr>
  <p:transition>
    <p:dissolve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C14F1-8527-4DA9-8335-D0E6EF46C64E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95A2C-6DD4-4984-A14D-A53559F76D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2630580"/>
      </p:ext>
    </p:extLst>
  </p:cSld>
  <p:clrMapOvr>
    <a:masterClrMapping/>
  </p:clrMapOvr>
  <p:transition>
    <p:dissolve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61D4-A12E-4D18-BEBB-27CADDB737C9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2B777-05F7-45DA-8E01-08C3030269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0172874"/>
      </p:ext>
    </p:extLst>
  </p:cSld>
  <p:clrMapOvr>
    <a:masterClrMapping/>
  </p:clrMapOvr>
  <p:transition>
    <p:dissolve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4BF7-BD19-4490-BF0D-142502C55BE3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D1871-6DFE-4D98-B6B3-19593661F6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9531076"/>
      </p:ext>
    </p:extLst>
  </p:cSld>
  <p:clrMapOvr>
    <a:masterClrMapping/>
  </p:clrMapOvr>
  <p:transition>
    <p:dissolv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0DC01-9D71-4BE4-A47E-D87F0A233975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6A7D-39A3-42D4-9D2C-BFD3D81A7D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1164898"/>
      </p:ext>
    </p:extLst>
  </p:cSld>
  <p:clrMapOvr>
    <a:masterClrMapping/>
  </p:clrMapOvr>
  <p:transition>
    <p:dissolv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D6D14-5C8F-4B4F-8CEA-7CC2C853BFDB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F8E4-6A75-47BE-89C3-D51AE91FAC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069945"/>
      </p:ext>
    </p:extLst>
  </p:cSld>
  <p:clrMapOvr>
    <a:masterClrMapping/>
  </p:clrMapOvr>
  <p:transition>
    <p:dissolv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image" Target="../media/image1.jpe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0D7DE-D20C-4815-B739-F7A62D3CDC50}" type="datetimeFigureOut">
              <a:rPr lang="ru-RU"/>
              <a:pPr>
                <a:defRPr/>
              </a:pPr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F6A331A-E5EE-4B32-AF1A-95B493D143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ransition>
    <p:dissolve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gif" /><Relationship Id="rId6" Type="http://schemas.openxmlformats.org/officeDocument/2006/relationships/image" Target="../media/image6.gif" /><Relationship Id="rId7" Type="http://schemas.openxmlformats.org/officeDocument/2006/relationships/image" Target="../media/image7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png" /><Relationship Id="rId3" Type="http://schemas.openxmlformats.org/officeDocument/2006/relationships/slide" Target="slide2.xml" TargetMode="In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3.jpeg" /><Relationship Id="rId3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jpeg" /><Relationship Id="rId3" Type="http://schemas.openxmlformats.org/officeDocument/2006/relationships/slide" Target="slide2.xml" TargetMode="Interna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9.jpeg" /><Relationship Id="rId3" Type="http://schemas.openxmlformats.org/officeDocument/2006/relationships/image" Target="../media/image30.gif" /><Relationship Id="rId4" Type="http://schemas.openxmlformats.org/officeDocument/2006/relationships/image" Target="../media/image31.gif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2.png" /><Relationship Id="rId3" Type="http://schemas.openxmlformats.org/officeDocument/2006/relationships/image" Target="../media/image3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slide" Target="slide11.xml" TargetMode="Internal" /><Relationship Id="rId4" Type="http://schemas.openxmlformats.org/officeDocument/2006/relationships/slide" Target="slide16.xml" TargetMode="Internal" /><Relationship Id="rId5" Type="http://schemas.openxmlformats.org/officeDocument/2006/relationships/slide" Target="slide27.xml" TargetMode="In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jpeg" /><Relationship Id="rId3" Type="http://schemas.openxmlformats.org/officeDocument/2006/relationships/image" Target="../media/image35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8.png" /><Relationship Id="rId3" Type="http://schemas.openxmlformats.org/officeDocument/2006/relationships/image" Target="../media/image39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0.jpeg" /><Relationship Id="rId3" Type="http://schemas.openxmlformats.org/officeDocument/2006/relationships/image" Target="../media/image41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2.png" /><Relationship Id="rId3" Type="http://schemas.openxmlformats.org/officeDocument/2006/relationships/image" Target="../media/image43.jpeg" /><Relationship Id="rId4" Type="http://schemas.openxmlformats.org/officeDocument/2006/relationships/image" Target="../media/image4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5.png" /><Relationship Id="rId3" Type="http://schemas.openxmlformats.org/officeDocument/2006/relationships/image" Target="../media/image4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slide" Target="slide2.xml" TargetMode="Internal" /><Relationship Id="rId3" Type="http://schemas.openxmlformats.org/officeDocument/2006/relationships/image" Target="../media/image47.png" /><Relationship Id="rId4" Type="http://schemas.openxmlformats.org/officeDocument/2006/relationships/image" Target="../media/image48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9.png" /><Relationship Id="rId3" Type="http://schemas.openxmlformats.org/officeDocument/2006/relationships/image" Target="../media/image50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image" Target="../media/image51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image" Target="../media/image52.jpeg" /><Relationship Id="rId3" Type="http://schemas.openxmlformats.org/officeDocument/2006/relationships/image" Target="../media/image53.jpeg" /><Relationship Id="rId4" Type="http://schemas.openxmlformats.org/officeDocument/2006/relationships/image" Target="../media/image5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Relationship Id="rId3" Type="http://schemas.openxmlformats.org/officeDocument/2006/relationships/image" Target="../media/image6.gif" /><Relationship Id="rId4" Type="http://schemas.openxmlformats.org/officeDocument/2006/relationships/image" Target="../media/image9.gif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slide" Target="slide2.xml" TargetMode="Internal" /><Relationship Id="rId3" Type="http://schemas.openxmlformats.org/officeDocument/2006/relationships/image" Target="../media/image55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Relationship Id="rId3" Type="http://schemas.openxmlformats.org/officeDocument/2006/relationships/image" Target="../media/image5.gif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png" /><Relationship Id="rId3" Type="http://schemas.openxmlformats.org/officeDocument/2006/relationships/image" Target="../media/image9.gif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Relationship Id="rId3" Type="http://schemas.openxmlformats.org/officeDocument/2006/relationships/image" Target="../media/image13.png" /><Relationship Id="rId4" Type="http://schemas.openxmlformats.org/officeDocument/2006/relationships/image" Target="../media/image9.gif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gif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png" /><Relationship Id="rId3" Type="http://schemas.openxmlformats.org/officeDocument/2006/relationships/image" Target="../media/image18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42938" y="214313"/>
            <a:ext cx="8072437" cy="142875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7728398" cy="92333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Зимняя викторина</a:t>
            </a:r>
          </a:p>
        </p:txBody>
      </p:sp>
      <p:sp>
        <p:nvSpPr>
          <p:cNvPr id="7" name="Овал 6"/>
          <p:cNvSpPr/>
          <p:nvPr/>
        </p:nvSpPr>
        <p:spPr>
          <a:xfrm>
            <a:off x="428625" y="1857375"/>
            <a:ext cx="3214688" cy="2500313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643563" y="1785938"/>
            <a:ext cx="3214687" cy="250031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28938" y="3786188"/>
            <a:ext cx="3357562" cy="28575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3079" name="Picture 7" descr="D:\анимашки\снежинки\1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0" y="1928813"/>
            <a:ext cx="657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D:\анимашки\снежинки\1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25" y="6105525"/>
            <a:ext cx="657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D:\анимашки\снежинки\1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86688" y="5715000"/>
            <a:ext cx="6572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3063" y="4933950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375" y="1571625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6063" y="1643063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0750" y="3929063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375" y="3857625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0563" y="2428875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857625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5286375"/>
            <a:ext cx="8501063" cy="13239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улетела, а Кай остался один в необозримой пустынной зале, смотрел на льдины и все думал, думал, так что в голове у него трещало. Он сидел на месте, такой бледный, неподвижный, словно неживой. Можно было подумать, что он совсем замерз.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85728"/>
            <a:ext cx="6677662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Снежная королева</a:t>
            </a:r>
          </a:p>
        </p:txBody>
      </p:sp>
      <p:pic>
        <p:nvPicPr>
          <p:cNvPr id="14340" name="Picture 4" descr="D:\клипарты\сказки\untitle9.bmp"/>
          <p:cNvPicPr>
            <a:picLocks noChangeAspect="1" noChangeArrowheads="1"/>
          </p:cNvPicPr>
          <p:nvPr/>
        </p:nvPicPr>
        <p:blipFill>
          <a:blip r:embed="rId2"/>
          <a:srcRect b="7283"/>
          <a:stretch>
            <a:fillRect/>
          </a:stretch>
        </p:blipFill>
        <p:spPr bwMode="auto">
          <a:xfrm>
            <a:off x="571472" y="1428736"/>
            <a:ext cx="5660322" cy="3500462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000892" y="2000240"/>
            <a:ext cx="1500198" cy="1071570"/>
          </a:xfrm>
          <a:prstGeom prst="rightArrow">
            <a:avLst/>
          </a:prstGeom>
          <a:solidFill>
            <a:srgbClr val="7030A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>
              <a:rot lat="19086000" lon="19068000" rev="3108000"/>
            </a:camera>
            <a:lightRig rig="threePt" dir="t"/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85728"/>
            <a:ext cx="6435736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Отгадай сказку</a:t>
            </a:r>
          </a:p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и рассказ по </a:t>
            </a:r>
          </a:p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картинке</a:t>
            </a:r>
          </a:p>
        </p:txBody>
      </p:sp>
      <p:pic>
        <p:nvPicPr>
          <p:cNvPr id="4" name="Picture 6" descr=" (500x371, 130Kb)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14546" y="3071810"/>
            <a:ext cx="4762500" cy="3533775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3" name="Picture 4" descr="http://www.baby.ru/storage/7/9/9/9/5929452.4679.jpe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 bwMode="auto">
          <a:xfrm>
            <a:off x="1455784" y="1285860"/>
            <a:ext cx="6807156" cy="4214842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Picture 2" descr="http://j.livelib.ru/boocover/1000161492/l/a6cd/V_I_Dal__Starikgodovik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14612" y="357166"/>
            <a:ext cx="4159209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 (391x484, 55Kb)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8" y="285728"/>
            <a:ext cx="4936222" cy="6110311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Picture 6" descr=" (500x371, 130Kb)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9190" y="1214422"/>
            <a:ext cx="3929090" cy="2915385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929322" y="5572140"/>
            <a:ext cx="223856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 err="1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anose="020f0502020204030204" pitchFamily="34" charset="0"/>
                <a:cs typeface="Arial"/>
              </a:rPr>
              <a:t>Морозко</a:t>
            </a:r>
            <a:endParaRPr lang="ru-RU" sz="3600" b="1" cap="all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 (578x699, 116Kb)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428604"/>
            <a:ext cx="3857625" cy="4665662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1" name="Picture 4" descr=" (600x670, 36Kb)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72586" y="1785926"/>
            <a:ext cx="4242789" cy="4738699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000628" y="500042"/>
            <a:ext cx="330763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снегурочка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http://img1.liveinternet.ru/images/attach/c/0/35/465/35465915_snow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1285860"/>
            <a:ext cx="7360960" cy="5286412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526887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Снежная королева</a:t>
            </a: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286644" y="285728"/>
            <a:ext cx="1285884" cy="785818"/>
          </a:xfrm>
          <a:prstGeom prst="rightArrow">
            <a:avLst/>
          </a:prstGeom>
          <a:solidFill>
            <a:srgbClr val="7030A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>
              <a:rot lat="19086000" lon="19068000" rev="3108000"/>
            </a:camera>
            <a:lightRig rig="threePt" dir="t"/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357166"/>
            <a:ext cx="81043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Ответь на вопросы</a:t>
            </a:r>
          </a:p>
        </p:txBody>
      </p:sp>
      <p:pic>
        <p:nvPicPr>
          <p:cNvPr id="7" name="Picture 8" descr="http://www.niworld.ru/Skazki/Skazki_liter/bajov/kopi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16927" y="1643050"/>
            <a:ext cx="4754437" cy="4786346"/>
          </a:xfrm>
          <a:prstGeom prst="ellipse">
            <a:avLst/>
          </a:prstGeom>
          <a:ln w="190500" cap="rnd">
            <a:solidFill>
              <a:srgbClr val="7030A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928662" y="428604"/>
            <a:ext cx="7794441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старик пускал птиц  4 раза из своего рукава?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5786454"/>
            <a:ext cx="487902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Старик-годовик</a:t>
            </a:r>
          </a:p>
        </p:txBody>
      </p:sp>
      <p:pic>
        <p:nvPicPr>
          <p:cNvPr id="50178" name="Picture 2" descr="C:\Users\Helen\Desktop\белая берёза\старик-годовик\2б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1" y="1285102"/>
            <a:ext cx="5429288" cy="4410831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1655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старуха-зима  разозлилась и задумала всякое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 дыхание со света сжить?</a:t>
            </a:r>
          </a:p>
        </p:txBody>
      </p:sp>
      <p:pic>
        <p:nvPicPr>
          <p:cNvPr id="28677" name="Picture 6" descr="http://www.100book.ru/b3203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00813" y="1500188"/>
            <a:ext cx="2190750" cy="3440112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28662" y="5357826"/>
            <a:ext cx="6736460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К. д. Ушинский «проказы</a:t>
            </a:r>
          </a:p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старухи-зимы»</a:t>
            </a:r>
          </a:p>
        </p:txBody>
      </p:sp>
      <p:pic>
        <p:nvPicPr>
          <p:cNvPr id="28679" name="Picture 7" descr="D:\анимашки\зима\0_461e8_7edd2543_L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34" y="1381089"/>
            <a:ext cx="2643206" cy="3524275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8680" name="Picture 8" descr="D:\анимашки\зима\0_45f45_c460fa36_L.gif"/>
          <p:cNvPicPr>
            <a:picLocks noChangeAspect="1" noChangeArrowheads="1" noCrop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57553" y="1357298"/>
            <a:ext cx="2625347" cy="3500462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6746527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Н. Сладкова звери декабрь судили?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5786454"/>
            <a:ext cx="495879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Суд над декабрём</a:t>
            </a:r>
          </a:p>
        </p:txBody>
      </p:sp>
      <p:pic>
        <p:nvPicPr>
          <p:cNvPr id="31750" name="Picture 7" descr="D:\клипарты\животные\098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3250" y="785813"/>
            <a:ext cx="600075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9" descr="D:\клипарты\животные\снегир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2071688"/>
            <a:ext cx="4751388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500034" y="642918"/>
            <a:ext cx="8003473" cy="707886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cap="all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Отгадай сказку и  рассказ</a:t>
            </a: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071538" y="2071678"/>
            <a:ext cx="9107686" cy="707886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cap="all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Отгадай рассказ по  картинке</a:t>
            </a: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285984" y="3643314"/>
            <a:ext cx="6046592" cy="707886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cap="all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Ответь на вопросы</a:t>
            </a: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2000232" y="5214950"/>
            <a:ext cx="6792244" cy="707886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000" b="1" cap="all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Выбери верный ответ</a:t>
            </a:r>
          </a:p>
        </p:txBody>
      </p:sp>
    </p:spTree>
  </p:cSld>
  <p:clrMapOvr>
    <a:masterClrMapping/>
  </p:clrMapOvr>
  <p:transition>
    <p:dissolve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746050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русской народной сказке молодой мороз решил 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заморозить  бедного мужика, а старший  барина?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5857892"/>
            <a:ext cx="331186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Два мороза</a:t>
            </a:r>
          </a:p>
        </p:txBody>
      </p:sp>
      <p:pic>
        <p:nvPicPr>
          <p:cNvPr id="4" name="Picture 4" descr="http://prazdnikum.com.ua/uploads/posts/2009-11/1257251487_1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14876" y="1500174"/>
            <a:ext cx="3881445" cy="3881445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2775" name="Picture 6" descr="D:\клипарты\ноый год\1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3" y="1571625"/>
            <a:ext cx="4056062" cy="501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686160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каком рассказе молодая уточка осталось на зиму на реке одна?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5786454"/>
            <a:ext cx="3604961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Серая шейка</a:t>
            </a:r>
          </a:p>
        </p:txBody>
      </p:sp>
      <p:pic>
        <p:nvPicPr>
          <p:cNvPr id="34823" name="Picture 7" descr="http://www.foxdesign.ru/fox/img/fox08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1500174"/>
            <a:ext cx="4238628" cy="4238628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4825" name="Picture 9" descr="http://4.bp.blogspot.com/_wOwnrVzXhmY/SW9FHywvnPI/AAAAAAAAAWk/2_CVUFCcqr0/s320/серая+шейка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8753" y="1142984"/>
            <a:ext cx="3614255" cy="2857520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каком рассказе И.Соколова-Микитова рассказывается как все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 звери подготовились к зиме?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5786454"/>
            <a:ext cx="3592650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Перед зимой</a:t>
            </a:r>
          </a:p>
        </p:txBody>
      </p:sp>
      <p:pic>
        <p:nvPicPr>
          <p:cNvPr id="35846" name="Picture 6" descr="D:\клипарты\животные\egiky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3" y="1714500"/>
            <a:ext cx="55880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8" descr="D:\клипарты\животные\4858488d4a5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4875" y="1071563"/>
            <a:ext cx="41338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7457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девочка уронила ведёрко в колодец и спустилась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за ним вниз?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5786454"/>
            <a:ext cx="4663200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Мороз иванович</a:t>
            </a:r>
            <a:endParaRPr lang="ru-RU" sz="3600" b="1" cap="all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/>
              <a:cs typeface="Arial"/>
            </a:endParaRPr>
          </a:p>
        </p:txBody>
      </p:sp>
      <p:pic>
        <p:nvPicPr>
          <p:cNvPr id="37895" name="Picture 7" descr="http://pereskazhi.com/gallery/albums/userpics/10001/Moroz_konash.jpg"/>
          <p:cNvPicPr>
            <a:picLocks noChangeAspect="1" noChangeArrowheads="1"/>
          </p:cNvPicPr>
          <p:nvPr/>
        </p:nvPicPr>
        <p:blipFill>
          <a:blip r:embed="rId2"/>
          <a:srcRect l="7455" t="3385" r="6054" b="8600"/>
          <a:stretch>
            <a:fillRect/>
          </a:stretch>
        </p:blipFill>
        <p:spPr bwMode="auto">
          <a:xfrm>
            <a:off x="428596" y="1500174"/>
            <a:ext cx="3346578" cy="4500570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7897" name="Picture 9" descr=" (533x698, 76Kb)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86380" y="1285860"/>
            <a:ext cx="3003895" cy="3933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41775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каком рассказе К. Д. Ушинского мальчик Митя восхищался 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временами года и записывал свои мысли в карманную книжку?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5786454"/>
            <a:ext cx="4673074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Четыре желания</a:t>
            </a:r>
          </a:p>
        </p:txBody>
      </p:sp>
      <p:pic>
        <p:nvPicPr>
          <p:cNvPr id="38918" name="Picture 7" descr="D:\клипарты\природа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5" y="1357313"/>
            <a:ext cx="300037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 descr="D:\клипарты\природа\1226352756_zz09041.jpg"/>
          <p:cNvPicPr>
            <a:picLocks noChangeAspect="1" noChangeArrowheads="1"/>
          </p:cNvPicPr>
          <p:nvPr/>
        </p:nvPicPr>
        <p:blipFill>
          <a:blip r:embed="rId3"/>
          <a:srcRect r="15999"/>
          <a:stretch>
            <a:fillRect/>
          </a:stretch>
        </p:blipFill>
        <p:spPr bwMode="auto">
          <a:xfrm>
            <a:off x="428596" y="1357298"/>
            <a:ext cx="3386108" cy="2362197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7897" name="Picture 9" descr="D:\клипарты\природа\1226352964_zz10050.jpg"/>
          <p:cNvPicPr>
            <a:picLocks noChangeAspect="1" noChangeArrowheads="1"/>
          </p:cNvPicPr>
          <p:nvPr/>
        </p:nvPicPr>
        <p:blipFill>
          <a:blip r:embed="rId4"/>
          <a:srcRect r="17000"/>
          <a:stretch>
            <a:fillRect/>
          </a:stretch>
        </p:blipFill>
        <p:spPr bwMode="auto">
          <a:xfrm>
            <a:off x="285720" y="4143380"/>
            <a:ext cx="3526313" cy="2362198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458278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деревенский парень поймал в реке щуку, которая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исполняла все его желания?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5715016"/>
            <a:ext cx="593784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По щучьему веленью</a:t>
            </a:r>
          </a:p>
        </p:txBody>
      </p:sp>
      <p:pic>
        <p:nvPicPr>
          <p:cNvPr id="39942" name="Picture 6" descr="D:\клипарты\сказки\eeece35f32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2188" y="1285875"/>
            <a:ext cx="27273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http://www.solnet.ee/skazki/Images/tales_0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34" y="1643050"/>
            <a:ext cx="5020705" cy="3524253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64927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В какой сказке мачеха послала падчерицу зимой за</a:t>
            </a:r>
          </a:p>
          <a:p>
            <a:pPr eaLnBrk="1" hangingPunct="1">
              <a:defRPr/>
            </a:pPr>
            <a:r>
              <a:rPr lang="ru-RU" sz="2000" b="1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подснежниками?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43570" y="5857892"/>
            <a:ext cx="316144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6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12 месяцев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072330" y="1500174"/>
            <a:ext cx="1428760" cy="857256"/>
          </a:xfrm>
          <a:prstGeom prst="rightArrow">
            <a:avLst/>
          </a:prstGeom>
          <a:solidFill>
            <a:srgbClr val="7030A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>
              <a:rot lat="19086000" lon="19068000" rev="3108000"/>
            </a:camera>
            <a:lightRig rig="threePt" dir="t"/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40967" name="Picture 8" descr="Мачех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50" y="1928813"/>
            <a:ext cx="3824288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10" descr="Падчериц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5" y="1357313"/>
            <a:ext cx="1571625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6768198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Выбери верный </a:t>
            </a:r>
          </a:p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ответ</a:t>
            </a:r>
          </a:p>
        </p:txBody>
      </p:sp>
      <p:pic>
        <p:nvPicPr>
          <p:cNvPr id="41987" name="Picture 3" descr="D:\клипарты\сказки\87b1f634997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32"/>
          <a:stretch>
            <a:fillRect/>
          </a:stretch>
        </p:blipFill>
        <p:spPr bwMode="auto">
          <a:xfrm>
            <a:off x="5133975" y="2286000"/>
            <a:ext cx="4010025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D:\клипарты\сказки\46208c22c8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071563"/>
            <a:ext cx="470852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3010" name="WordArt 11">
            <a:hlinkClick action="ppaction://noaction" highlightClick="1"/>
          </p:cNvPr>
          <p:cNvSpPr>
            <a:spLocks noChangeArrowheads="1" noChangeShapeType="1" noTextEdit="1"/>
          </p:cNvSpPr>
          <p:nvPr/>
        </p:nvSpPr>
        <p:spPr bwMode="auto">
          <a:xfrm>
            <a:off x="571500" y="1143000"/>
            <a:ext cx="2928930" cy="85724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а) ведро </a:t>
            </a:r>
          </a:p>
        </p:txBody>
      </p:sp>
      <p:sp>
        <p:nvSpPr>
          <p:cNvPr id="43011" name="WordArt 12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85786" y="2357430"/>
            <a:ext cx="2857492" cy="114299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б) веретено </a:t>
            </a:r>
          </a:p>
        </p:txBody>
      </p:sp>
      <p:sp>
        <p:nvSpPr>
          <p:cNvPr id="43012" name="WordArt 13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000100" y="4000504"/>
            <a:ext cx="3071806" cy="92869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в) колечко </a:t>
            </a:r>
          </a:p>
        </p:txBody>
      </p:sp>
      <p:sp>
        <p:nvSpPr>
          <p:cNvPr id="43013" name="WordArt 14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285852" y="5357826"/>
            <a:ext cx="2643206" cy="97314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г) собачку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214290"/>
            <a:ext cx="7149778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уронила девочка в колодец к Морозу  Ивановичу?</a:t>
            </a:r>
          </a:p>
        </p:txBody>
      </p:sp>
      <p:pic>
        <p:nvPicPr>
          <p:cNvPr id="43017" name="Picture 9" descr="D:\клипарты\люди\267f31e116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5" y="1047750"/>
            <a:ext cx="3341688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newsflash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5058" name="WordArt 11">
            <a:hlinkClick action="ppaction://noaction" highlightClick="1"/>
          </p:cNvPr>
          <p:cNvSpPr>
            <a:spLocks noChangeArrowheads="1" noChangeShapeType="1" noTextEdit="1"/>
          </p:cNvSpPr>
          <p:nvPr/>
        </p:nvSpPr>
        <p:spPr bwMode="auto">
          <a:xfrm>
            <a:off x="5357813" y="1071563"/>
            <a:ext cx="3071812" cy="71913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в) апрель </a:t>
            </a:r>
          </a:p>
        </p:txBody>
      </p:sp>
      <p:sp>
        <p:nvSpPr>
          <p:cNvPr id="45059" name="WordArt 12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00062" y="1071562"/>
            <a:ext cx="2714615" cy="642925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а) май </a:t>
            </a:r>
          </a:p>
        </p:txBody>
      </p:sp>
      <p:sp>
        <p:nvSpPr>
          <p:cNvPr id="45060" name="WordArt 13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14375" y="2071688"/>
            <a:ext cx="2500303" cy="71437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б) март </a:t>
            </a:r>
          </a:p>
        </p:txBody>
      </p:sp>
      <p:sp>
        <p:nvSpPr>
          <p:cNvPr id="45061" name="WordArt 14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429250" y="2071688"/>
            <a:ext cx="2786063" cy="68738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г) февраль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214290"/>
            <a:ext cx="7213641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 месяц помог падчерице нарвать подснежников?</a:t>
            </a:r>
          </a:p>
        </p:txBody>
      </p:sp>
      <p:pic>
        <p:nvPicPr>
          <p:cNvPr id="45065" name="Picture 10" descr="Падчерица с подснежникам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375" y="2714625"/>
            <a:ext cx="1357313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6" name="Picture 12" descr="Март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3000375"/>
            <a:ext cx="2143125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0" name="Picture 14" descr="http://img1.liveinternet.ru/images/attach/c/0/52/327/52327495_1260617776_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857488" y="3357562"/>
            <a:ext cx="3929090" cy="28485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>
    <p:newsflash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643573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Отгадай сказку</a:t>
            </a:r>
          </a:p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и  рассказ</a:t>
            </a:r>
          </a:p>
        </p:txBody>
      </p:sp>
      <p:pic>
        <p:nvPicPr>
          <p:cNvPr id="3" name="Picture 3" descr="G:\детки\69bdec4803fc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00166" y="2143116"/>
            <a:ext cx="5807075" cy="4362450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4" name="Picture 4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3063" y="3286125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D:\анимашки\снежинки\52201595_3b9e9827a97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3313" y="2214563"/>
            <a:ext cx="15716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3813" y="164306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1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550068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2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5250" y="507206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3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107156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106" name="WordArt 11">
            <a:hlinkClick action="ppaction://noaction" highlightClick="1"/>
          </p:cNvPr>
          <p:cNvSpPr>
            <a:spLocks noChangeArrowheads="1" noChangeShapeType="1" noTextEdit="1"/>
          </p:cNvSpPr>
          <p:nvPr/>
        </p:nvSpPr>
        <p:spPr bwMode="auto">
          <a:xfrm>
            <a:off x="4714876" y="857232"/>
            <a:ext cx="3643316" cy="719137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а) Ф.Одоевский </a:t>
            </a:r>
          </a:p>
        </p:txBody>
      </p:sp>
      <p:sp>
        <p:nvSpPr>
          <p:cNvPr id="47107" name="WordArt 12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786314" y="1928802"/>
            <a:ext cx="3500462" cy="71437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б) Шарль Перро </a:t>
            </a:r>
          </a:p>
        </p:txBody>
      </p:sp>
      <p:sp>
        <p:nvSpPr>
          <p:cNvPr id="47108" name="WordArt 13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857752" y="2928934"/>
            <a:ext cx="3429024" cy="78581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в) В.И. Даль </a:t>
            </a:r>
          </a:p>
        </p:txBody>
      </p:sp>
      <p:sp>
        <p:nvSpPr>
          <p:cNvPr id="47109" name="WordArt 14">
            <a:hlinkClick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929190" y="4000504"/>
            <a:ext cx="3500462" cy="7858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г) К. Д. Ушинский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214290"/>
            <a:ext cx="555703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автора сказки «Мороз Иванович»?</a:t>
            </a: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358082" y="5572140"/>
            <a:ext cx="1428760" cy="857256"/>
          </a:xfrm>
          <a:prstGeom prst="rightArrow">
            <a:avLst/>
          </a:prstGeom>
          <a:solidFill>
            <a:srgbClr val="7030A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>
              <a:rot lat="19086000" lon="19068000" rev="3108000"/>
            </a:camera>
            <a:lightRig rig="threePt" dir="t"/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47115" name="Picture 11" descr=" (517x699, 68Kb)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42910" y="1000108"/>
            <a:ext cx="3751466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 advClick="0">
    <p:newsflash/>
  </p:transition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428604"/>
            <a:ext cx="26148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конец</a:t>
            </a:r>
          </a:p>
        </p:txBody>
      </p:sp>
      <p:pic>
        <p:nvPicPr>
          <p:cNvPr id="48132" name="Picture 4" descr="http://www.senav.net/uploads/posts/2009-12/1262250671_1c401f9372ecb116804646d089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43042" y="1500174"/>
            <a:ext cx="5673276" cy="4143404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357188" y="3429000"/>
            <a:ext cx="8429625" cy="2862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Побежали два Мороза, два родные брата, в чистый бор. Бегут, дорогой тешатся: с ноги на ногу попрыгивают, по ёлкам, по сосенкам пощёлкивают. Старый ельник трещит, молодой сосняк поскрипывает. По рыхлому ль снегу пробегут — кора ледяная; былинка ль из-под снегу выглядывает — дунут, словно бисером её всю унижут. Послышали они с одной стороны колокольчик, а с другой бубенчик: с колокольчиком барин едет, с бубенчиком — мужичок. Стали Морозы судить да рядить, кому за кем бежать, кому кого морозить.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428604"/>
            <a:ext cx="4078361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 pitchFamily="34" charset="0"/>
                <a:cs typeface="Arial"/>
              </a:rPr>
              <a:t>Два Мороза </a:t>
            </a:r>
            <a:endParaRPr lang="ru-RU" sz="54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124" name="Picture 6" descr="Два мороза - русская народная сказка"/>
          <p:cNvPicPr>
            <a:picLocks noChangeAspect="1" noChangeArrowheads="1"/>
          </p:cNvPicPr>
          <p:nvPr/>
        </p:nvPicPr>
        <p:blipFill>
          <a:blip r:embed="rId2"/>
          <a:srcRect l="2630" t="4807" r="5264" b="8654"/>
          <a:stretch>
            <a:fillRect/>
          </a:stretch>
        </p:blipFill>
        <p:spPr bwMode="auto">
          <a:xfrm>
            <a:off x="428596" y="357166"/>
            <a:ext cx="2500330" cy="2571768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9" name="Picture 5" descr="D:\анимашки\снежинки\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7563" y="714375"/>
            <a:ext cx="1014412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D:\анимашки\снежинки\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3750" y="1857375"/>
            <a:ext cx="1000125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28625" y="4143375"/>
            <a:ext cx="8143875" cy="2246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Ладно, возьму. Только, чур, в лесу не реветь и домой до времени не проситься!</a:t>
            </a:r>
            <a:b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зима в полную силу вошла, стали они в лес собираться. Уложил Кокованя в ручные санки сухарей два мешка, припас охотничий и другое, что ему надо. Дарёнка тоже узелок себе навязала. Лоскуточков взяла кукле платье шить, ниток клубок, иголку да ещё верёвку.</a:t>
            </a:r>
            <a:endParaRPr lang="ru-RU"/>
          </a:p>
        </p:txBody>
      </p:sp>
      <p:pic>
        <p:nvPicPr>
          <p:cNvPr id="6" name="Picture 6" descr="http://multiplication.ru/wp-content/uploads/2008/10/kop213.gif"/>
          <p:cNvPicPr>
            <a:picLocks noChangeAspect="1" noChangeArrowheads="1"/>
          </p:cNvPicPr>
          <p:nvPr/>
        </p:nvPicPr>
        <p:blipFill>
          <a:blip r:embed="rId2"/>
          <a:srcRect l="13921" r="9512"/>
          <a:stretch>
            <a:fillRect/>
          </a:stretch>
        </p:blipFill>
        <p:spPr bwMode="auto">
          <a:xfrm>
            <a:off x="5357818" y="357166"/>
            <a:ext cx="3429024" cy="3377045"/>
          </a:xfrm>
          <a:prstGeom prst="ellipse">
            <a:avLst/>
          </a:prstGeom>
          <a:ln w="190500" cap="rnd">
            <a:solidFill>
              <a:srgbClr val="7030A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357158" y="357166"/>
            <a:ext cx="4603568" cy="1754326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Серебряное </a:t>
            </a:r>
          </a:p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копытце</a:t>
            </a:r>
          </a:p>
        </p:txBody>
      </p:sp>
      <p:pic>
        <p:nvPicPr>
          <p:cNvPr id="8197" name="Picture 5" descr="D:\анимашки\снежинки\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9563" y="30718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D:\анимашки\снежинки\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2063" y="2143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D:\анимашки\снежинки\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688" y="264318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4857750"/>
            <a:ext cx="8358187" cy="1631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стала расти у стариков дочка не по дням, а по часам; что ни день, то всё краше становится. Сама беленькая, точно снег, коса русая до пояса, только румянца нет вовсе. Не нарадуются старики на дочку, души в ней не чают. Растёт дочка и умная, и смышлёная, и весёлая. Со всеми ласковая, приветливая.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357166"/>
            <a:ext cx="4114524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Снегурочка</a:t>
            </a:r>
          </a:p>
        </p:txBody>
      </p:sp>
      <p:pic>
        <p:nvPicPr>
          <p:cNvPr id="24577" name="Picture 1" descr="C:\Users\Helen\Desktop\белая берёза\skazki-013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2" y="214289"/>
            <a:ext cx="3214710" cy="4238061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45" name="Picture 5" descr="D:\клипарты\ноый год\8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38" y="1714500"/>
            <a:ext cx="3457575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7625" y="18573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8125" y="3714750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3813" y="164306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 descr="D:\анимашки\снежинки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8938" y="3429000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625" y="3357563"/>
            <a:ext cx="8286750" cy="31702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  <a:t>И вот пришла она к маленькому домику, и вышла из этого домика к ней навстречу старушка. У старушки были такие огромные зубы, что девочка испугалась. Она хотела убежать, но старушка крикнула ей:</a:t>
            </a:r>
            <a:b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</a:br>
            <a: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  <a:t>- Не бойся, милая девочка! Останься-ка лучше у меня да помоги мне в хозяйстве. Если ты будешь прилежна и трудолюбива, я щедро награжу тебя. Только ты должна так взбивать мою перину, чтобы из нее пух летел. Я ведь Метелица, и когда из моей перины летит пух, то у людей на земле снег идёт.</a:t>
            </a:r>
            <a:endParaRPr lang="ru-RU" sz="2000" b="1">
              <a:solidFill>
                <a:srgbClr val="7030A0"/>
              </a:solidFill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14290"/>
            <a:ext cx="6734408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Бабушка Метелица</a:t>
            </a:r>
          </a:p>
        </p:txBody>
      </p:sp>
      <p:pic>
        <p:nvPicPr>
          <p:cNvPr id="12292" name="Picture 4" descr="D:\анимашки\снежинки\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1500" y="13573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D:\анимашки\снежинки\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7750" y="19288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D:\анимашки\снежинки\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357313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 descr="Метелиц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8" y="214313"/>
            <a:ext cx="15906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метелиц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0813" y="1455738"/>
            <a:ext cx="1576387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625" y="5000625"/>
            <a:ext cx="8358188" cy="1631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  <a:t>Поднялась девочка и пошла на этот огонек. Тонет в сугробах, через бурелом перелезает. "Только бы, </a:t>
            </a:r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—</a:t>
            </a:r>
            <a: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  <a:t> думает, </a:t>
            </a:r>
            <a:r>
              <a:rPr lang="ru-RU" sz="2000" b="1">
                <a:solidFill>
                  <a:srgbClr val="7030A0"/>
                </a:solidFill>
                <a:cs typeface="Times New Roman" pitchFamily="18" charset="0"/>
              </a:rPr>
              <a:t>—</a:t>
            </a:r>
            <a:r>
              <a:rPr lang="ru-RU" sz="2000" b="1">
                <a:solidFill>
                  <a:srgbClr val="7030A0"/>
                </a:solidFill>
                <a:latin typeface="Arial"/>
                <a:cs typeface="Times New Roman" pitchFamily="18" charset="0"/>
              </a:rPr>
              <a:t> огонек не погас!" А он не гаснет, он все ярче горит. Уж и теплым дымком запахло и слышно стало, как потрескивает в огне хворост. Девочка прибавила шагу и вышла на полянку. Да так и замерла.</a:t>
            </a:r>
            <a:endParaRPr lang="ru-RU" sz="2000" b="1">
              <a:solidFill>
                <a:srgbClr val="7030A0"/>
              </a:solidFill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214290"/>
            <a:ext cx="4125360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12 месяцев</a:t>
            </a:r>
          </a:p>
        </p:txBody>
      </p:sp>
      <p:pic>
        <p:nvPicPr>
          <p:cNvPr id="13319" name="Picture 7" descr="http://img0.liveinternet.ru/images/attach/c/0/52/327/52327513_1260618063_1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0" y="1643050"/>
            <a:ext cx="5334000" cy="3000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214313"/>
            <a:ext cx="4500563" cy="450056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Стояла в лесу этакая славненькая елочка; место у нее было хорошее: и солнышко ее пригревало, и воздуха было вдосталь, а вокруг росли товарищи постарше, ель да сосна. Только не терпелось елочке самой стать взрослой: не думала она ни о теплом солнышке, ни о свежем воздухе; не замечала и говорливых деревенских детишек, когда они приходили в лес собирать землянику или малину.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215206" y="357166"/>
            <a:ext cx="1531188" cy="92333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Ель</a:t>
            </a:r>
          </a:p>
        </p:txBody>
      </p:sp>
      <p:pic>
        <p:nvPicPr>
          <p:cNvPr id="14340" name="Picture 4" descr="D:\клипарты\ноый год\8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3" b="2522"/>
          <a:stretch>
            <a:fillRect/>
          </a:stretch>
        </p:blipFill>
        <p:spPr bwMode="auto">
          <a:xfrm>
            <a:off x="5143500" y="1339850"/>
            <a:ext cx="3595688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D:\клипарты\ноый год\59c4ebda20a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9313" y="3548063"/>
            <a:ext cx="2654300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75</Paragraphs>
  <Slides>31</Slides>
  <Notes>0</Notes>
  <TotalTime>607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35">
      <vt:lpstr>Arial</vt:lpstr>
      <vt:lpstr>Calibri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Любовь</dc:creator>
  <cp:lastModifiedBy>Любовь</cp:lastModifiedBy>
  <cp:revision>50</cp:revision>
  <dcterms:created xsi:type="dcterms:W3CDTF">2011-02-26T05:23:34Z</dcterms:created>
  <dcterms:modified xsi:type="dcterms:W3CDTF">2022-05-05T18:04:53Z</dcterms:modified>
</cp:coreProperties>
</file>