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2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0A54AC-698E-4F26-B471-E6A717CB9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FB3CBEF-D52A-4298-8379-3E59007FA3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C8F7A7-7CF6-45CF-9A0B-0380E1448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0197-1217-4D06-ADF2-327B803131A1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1C410F-8C06-4EA2-B4FF-E3636BE6A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0205EF-6764-4325-A21B-AFACE9114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2589-137D-483B-8459-4C5224E78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087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BDD578-0FAF-4A61-BDBD-D4EF415DD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67E4ED4-4C1B-4D0E-ADA7-861A45FCA0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730DBF-8428-43D4-BDCE-84E1612E6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0197-1217-4D06-ADF2-327B803131A1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E30570-7BC5-42C0-B24C-480965978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31EA83-FF7F-44FD-B532-BF1DBC8AB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2589-137D-483B-8459-4C5224E78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6E7A479-A99B-4241-B548-5E79C4266F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96D9BF6-D558-485B-831B-29E3D46EC0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FE8991-B942-4DE5-BA16-D95ABF2A7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0197-1217-4D06-ADF2-327B803131A1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F095A2-E4B2-45DE-86E4-CFCB9FB95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41E243-0B91-4267-8834-6BEBBC805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2589-137D-483B-8459-4C5224E78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66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61FBD1-4EBE-4E20-BAA2-EB1D06CA5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D6BF08-D024-458D-A5A2-9A75167AC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319E95-9B05-4ADC-B958-4E99E7334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0197-1217-4D06-ADF2-327B803131A1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AE7846-A9E2-4C59-A660-496AF98D5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F58BA3-63CF-41A0-A9ED-88BCD7601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2589-137D-483B-8459-4C5224E78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806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A25F4A-4DA9-41DF-8B45-10C91D6FF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08889B-8F68-4FF6-81DE-958C8D30D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38DB1E-3EBC-4C35-85A3-87FC3F7FF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0197-1217-4D06-ADF2-327B803131A1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B6CF3E-2B8C-4E94-BC28-CDA153F16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569126-ED3A-474C-BC84-CA45F2D6F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2589-137D-483B-8459-4C5224E78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63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E69D76-E97B-44B6-9FF0-84218A564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F41004-DC7F-4D5F-AA16-184D806206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450E0A3-A4C5-461A-8E2E-70BDA280E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6C4C70-8659-4623-8C32-0E40A68E2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0197-1217-4D06-ADF2-327B803131A1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2D3790-FCC4-4153-A679-83D365137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3527D0-2547-4C03-A8EC-635FA4B7D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2589-137D-483B-8459-4C5224E78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84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7605CD-0F8E-4BF2-8E48-E3E70C2DB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97AACE-1240-4DE7-99B7-5DCCE26F23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1FACC87-858A-4B19-B503-4159ACEA97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09CC71B-42B4-4FD2-B2C4-7B73062EF8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84675C1-4D6E-4765-B3AE-9BAFA463A9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F792D7A-F8E3-47ED-8CA5-63FB9D931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0197-1217-4D06-ADF2-327B803131A1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6D04810-5F30-4413-A348-A8723104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3EFAE42-19EA-4328-8A05-56779E505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2589-137D-483B-8459-4C5224E78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988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ACA725-70ED-43A5-B90D-39F4773A5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AB08DCE-B2C8-4BB1-BDF1-2FEC48A85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0197-1217-4D06-ADF2-327B803131A1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58626A9-F5B2-43AD-96E3-A3121E404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120E725-CD1E-4A6F-9F36-C8152D386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2589-137D-483B-8459-4C5224E78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729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BD52C3D-CA13-4514-8D97-475DF2D08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0197-1217-4D06-ADF2-327B803131A1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03B6B16-1BD5-4758-83FE-A499DF4DD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296533C-E19E-4868-9F9E-8490BABCC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2589-137D-483B-8459-4C5224E78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90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54F2CC-E2EC-4DA2-B16F-31DB8A55F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0EA659-A6B9-4666-84DF-38D627183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6EC2428-D8AA-4124-89C1-318755CC7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558CB82-2B74-4536-8400-C7A8F5636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0197-1217-4D06-ADF2-327B803131A1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A44BAD-53AC-4B7C-9B2E-4F2C853D7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5D60D5A-98BB-47D6-BD79-DB3A7EAC2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2589-137D-483B-8459-4C5224E78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852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2A1FCC-58A6-4FC9-BB63-10DBBCC0E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67B7D7B-3E54-4394-9B72-CD79ED5576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9A8E443-CED1-412B-9CFE-2163E4537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B167537-C603-43BD-8C08-ADD4B9991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0197-1217-4D06-ADF2-327B803131A1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28C5F3-4234-43CA-AE1A-3CDC5D20A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88378D-FDD3-4DC2-AD5B-7365F3B10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52589-137D-483B-8459-4C5224E78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696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A8E84A-684A-4A81-800D-972B6E4B7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4C8646-CB51-44FA-8E33-FE5D715C8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A7A144-FCD0-4BBB-96DF-504AF98A1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F0197-1217-4D06-ADF2-327B803131A1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E4BD6F-EF46-449A-87CE-E027778DB7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56847C-2865-4A46-8965-1D10453FB5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52589-137D-483B-8459-4C5224E78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649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F97881-B3C5-4CD1-89C0-670F3AFD54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66" y="3453279"/>
            <a:ext cx="6403220" cy="301827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02795-986B-481B-8DF7-58F30CA6E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5200" y="1073150"/>
            <a:ext cx="8432799" cy="3024717"/>
          </a:xfrm>
        </p:spPr>
        <p:txBody>
          <a:bodyPr>
            <a:normAutofit fontScale="90000"/>
          </a:bodyPr>
          <a:lstStyle/>
          <a:p>
            <a:r>
              <a:rPr lang="ru-RU" sz="67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двигательной активности </a:t>
            </a:r>
            <a:br>
              <a:rPr lang="ru-RU" sz="6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логоритмический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b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занятиях.</a:t>
            </a:r>
          </a:p>
        </p:txBody>
      </p:sp>
    </p:spTree>
    <p:extLst>
      <p:ext uri="{BB962C8B-B14F-4D97-AF65-F5344CB8AC3E}">
        <p14:creationId xmlns:p14="http://schemas.microsoft.com/office/powerpoint/2010/main" val="133522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19CD3A1-DE08-440D-A546-AAF9DC746365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20641292">
            <a:off x="-681402" y="1333587"/>
            <a:ext cx="9993845" cy="21714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внимание, 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удачного всем дня  =)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3F2DC70-558A-4FBA-B27C-D5916A7AD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8343" y="2419304"/>
            <a:ext cx="4886195" cy="389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91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19CD3A1-DE08-440D-A546-AAF9DC746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9257"/>
            <a:ext cx="10889344" cy="5407706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dirty="0">
                <a:solidFill>
                  <a:srgbClr val="002060"/>
                </a:solidFill>
              </a:rPr>
              <a:t>Д в и ж е н и е— одно из основных биологических качеств живой материи и механизмов балансирования в этой среде. Организм человека через движение уравновешивается, приспосабливается и адаптируется. На начальных этапах развития ребенок через различные зрительные, слуховые, тактильные, кинестетические, вкусовые ощущения, а также через ощущения равновесия познает окружающий мир. Двигательное умение определяется как степень овладения действием, где нужно уметь концентрировать внимание на составных частях движений.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77BF81-88DE-4057-9361-944A6E7B6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9615" y="3977141"/>
            <a:ext cx="4065814" cy="273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066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19CD3A1-DE08-440D-A546-AAF9DC746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9257"/>
            <a:ext cx="10889344" cy="5602514"/>
          </a:xfrm>
        </p:spPr>
        <p:txBody>
          <a:bodyPr>
            <a:normAutofit fontScale="92500" lnSpcReduction="10000"/>
          </a:bodyPr>
          <a:lstStyle/>
          <a:p>
            <a:pPr marL="0" indent="457200">
              <a:buNone/>
            </a:pPr>
            <a:r>
              <a:rPr lang="ru-RU" dirty="0">
                <a:solidFill>
                  <a:srgbClr val="002060"/>
                </a:solidFill>
              </a:rPr>
              <a:t>Движения под музыкальное сопровождение благотворно влияют на развитие слуха, внимания, памяти, оказывают эмоционально положительное влияние на психику.</a:t>
            </a:r>
          </a:p>
          <a:p>
            <a:pPr marL="0" indent="457200">
              <a:buNone/>
            </a:pPr>
            <a:r>
              <a:rPr lang="ru-RU" dirty="0">
                <a:solidFill>
                  <a:srgbClr val="002060"/>
                </a:solidFill>
              </a:rPr>
              <a:t>Пульсация, с которой связаны движения, вызывает у ребенка согласованную реакцию всех систем организма — дыхательной, сердечной, мышечной, что, в свою очередь, способствует общему оздоровлению организма.</a:t>
            </a:r>
          </a:p>
          <a:p>
            <a:pPr marL="0" indent="457200">
              <a:buNone/>
            </a:pPr>
            <a:r>
              <a:rPr lang="ru-RU" dirty="0">
                <a:solidFill>
                  <a:srgbClr val="002060"/>
                </a:solidFill>
              </a:rPr>
              <a:t>Понятие «ритм» применяется по отношению к стихотворению, прозе, дыханию, биению сердца, природе и т. д. Каждое движение совершается в определенном ритме. Практически невозможно найти определение ритма, которое бы подходило ко всем явлениям. Чаще всего понятие «ритм» соотносится с периодичностью повторения, особенностями чередования явлений. В нашей педагогической деятельности ритмика (греч. </a:t>
            </a:r>
            <a:r>
              <a:rPr lang="ru-RU" dirty="0" err="1">
                <a:solidFill>
                  <a:srgbClr val="002060"/>
                </a:solidFill>
              </a:rPr>
              <a:t>rhythmikos</a:t>
            </a:r>
            <a:r>
              <a:rPr lang="ru-RU" dirty="0">
                <a:solidFill>
                  <a:srgbClr val="002060"/>
                </a:solidFill>
              </a:rPr>
              <a:t> — относящийся к ритму, равномерный, размеренный) — </a:t>
            </a:r>
            <a:r>
              <a:rPr lang="ru-RU" b="1" dirty="0">
                <a:solidFill>
                  <a:srgbClr val="002060"/>
                </a:solidFill>
              </a:rPr>
              <a:t>это система физических упражнений, построенная на связи движений с музыкой.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4013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19CD3A1-DE08-440D-A546-AAF9DC746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171" y="769257"/>
            <a:ext cx="11045373" cy="590731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При тщательном неврологическом обследовании детей с речевыми расстройствами, наблюдаются следующие симптомы в нарушении общей моторной сферы :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характеризуется неловкими, скованными, недифференцированными движениями;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может встречаться небольшое ограничение объема движений верхних и нижних конечностей;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при функциональной нагрузке возможны </a:t>
            </a:r>
            <a:r>
              <a:rPr lang="ru-RU" dirty="0" err="1">
                <a:solidFill>
                  <a:srgbClr val="002060"/>
                </a:solidFill>
              </a:rPr>
              <a:t>содружественные</a:t>
            </a:r>
            <a:r>
              <a:rPr lang="ru-RU" dirty="0">
                <a:solidFill>
                  <a:srgbClr val="002060"/>
                </a:solidFill>
              </a:rPr>
              <a:t> движения (</a:t>
            </a:r>
            <a:r>
              <a:rPr lang="ru-RU" dirty="0" err="1">
                <a:solidFill>
                  <a:srgbClr val="002060"/>
                </a:solidFill>
              </a:rPr>
              <a:t>синкенезии</a:t>
            </a:r>
            <a:r>
              <a:rPr lang="ru-RU" dirty="0">
                <a:solidFill>
                  <a:srgbClr val="002060"/>
                </a:solidFill>
              </a:rPr>
              <a:t>);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нарушения мышечного тонуса;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непродуктивность движений;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недостаточность выполнения сложных движений;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ошибочная пространственная организация движений.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Наблюдаются также и нарушения мелкой моторики пальцев рук, которые проявляются: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в нарушении точности движений;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в снижении скорости выполнения и переключения с одной позы на другую;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в замедленном включении в движение;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в недостаточной координации;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пальцевые пробы выполняются неполноценно;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• наблюдаются значительные затруднения.</a:t>
            </a:r>
          </a:p>
          <a:p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9FF5C8D-9487-4FC1-9C42-D3B1E3CA3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5834" y="5056187"/>
            <a:ext cx="2619375" cy="174307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19661E-7FCD-4144-9A82-1C26882BA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5209" y="1924503"/>
            <a:ext cx="1876791" cy="294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287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19CD3A1-DE08-440D-A546-AAF9DC746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113" y="449944"/>
            <a:ext cx="11292115" cy="613954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Одной из задач коррекционно-развивающего воздействия на детей с речевыми расстройствами является формирование, развитие и коррекция у них неречевых процессов и речевой системы в целом. 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</a:rPr>
              <a:t>Примерная структура </a:t>
            </a:r>
            <a:r>
              <a:rPr lang="ru-RU" i="1" dirty="0" err="1">
                <a:solidFill>
                  <a:srgbClr val="002060"/>
                </a:solidFill>
              </a:rPr>
              <a:t>логоритмического</a:t>
            </a:r>
            <a:r>
              <a:rPr lang="ru-RU" i="1" dirty="0">
                <a:solidFill>
                  <a:srgbClr val="002060"/>
                </a:solidFill>
              </a:rPr>
              <a:t> занятия  следующая: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1.  Организационный  момент.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2.  Ритмическая разминка.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3. Музыкально-ритмические  упражнения,  развивающие  разные   виды   внимания, чувство ритма и темпа, координацию речи с движением; регулирующие мышечный тонус.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4. Слушание музыки. Пение.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5. Упражнения, направленные на развитие мимической, артикуляционной и мелкой моторики.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6. Упражнения на развитие физиологического и речевого дыхания. 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7. Игра.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8. Релаксация.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9. Подведение итогов.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10. Заключительное упражнение.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4D0899E7-B127-4C7C-BBA8-2AFAA1262D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628892"/>
              </p:ext>
            </p:extLst>
          </p:nvPr>
        </p:nvGraphicFramePr>
        <p:xfrm>
          <a:off x="507999" y="1123496"/>
          <a:ext cx="9942287" cy="2496458"/>
        </p:xfrm>
        <a:graphic>
          <a:graphicData uri="http://schemas.openxmlformats.org/drawingml/2006/table">
            <a:tbl>
              <a:tblPr/>
              <a:tblGrid>
                <a:gridCol w="164914">
                  <a:extLst>
                    <a:ext uri="{9D8B030D-6E8A-4147-A177-3AD203B41FA5}">
                      <a16:colId xmlns:a16="http://schemas.microsoft.com/office/drawing/2014/main" val="805712679"/>
                    </a:ext>
                  </a:extLst>
                </a:gridCol>
                <a:gridCol w="4375457">
                  <a:extLst>
                    <a:ext uri="{9D8B030D-6E8A-4147-A177-3AD203B41FA5}">
                      <a16:colId xmlns:a16="http://schemas.microsoft.com/office/drawing/2014/main" val="156088214"/>
                    </a:ext>
                  </a:extLst>
                </a:gridCol>
                <a:gridCol w="5401916">
                  <a:extLst>
                    <a:ext uri="{9D8B030D-6E8A-4147-A177-3AD203B41FA5}">
                      <a16:colId xmlns:a16="http://schemas.microsoft.com/office/drawing/2014/main" val="3316711164"/>
                    </a:ext>
                  </a:extLst>
                </a:gridCol>
              </a:tblGrid>
              <a:tr h="2496458">
                <a:tc>
                  <a:txBody>
                    <a:bodyPr/>
                    <a:lstStyle/>
                    <a:p>
                      <a:endParaRPr lang="ru-RU" sz="2400" dirty="0">
                        <a:effectLst/>
                      </a:endParaRPr>
                    </a:p>
                  </a:txBody>
                  <a:tcPr marL="57980" marR="57980" marT="39758" marB="3975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72720"/>
                      <a:r>
                        <a:rPr lang="ru-RU" sz="2400" b="1" i="1" dirty="0">
                          <a:solidFill>
                            <a:srgbClr val="2A2723"/>
                          </a:solidFill>
                          <a:effectLst/>
                          <a:latin typeface="Times New Roman" panose="02020603050405020304" pitchFamily="18" charset="0"/>
                        </a:rPr>
                        <a:t>«Бабочка»</a:t>
                      </a:r>
                      <a:endParaRPr lang="ru-RU" sz="2400" dirty="0">
                        <a:effectLst/>
                      </a:endParaRPr>
                    </a:p>
                    <a:p>
                      <a:r>
                        <a:rPr lang="ru-RU" sz="2400" dirty="0">
                          <a:solidFill>
                            <a:srgbClr val="2A2723"/>
                          </a:solidFill>
                          <a:effectLst/>
                          <a:latin typeface="Times New Roman" panose="02020603050405020304" pitchFamily="18" charset="0"/>
                        </a:rPr>
                        <a:t>Словно бант у нашей Ани,</a:t>
                      </a:r>
                      <a:endParaRPr lang="ru-RU" sz="2400" dirty="0">
                        <a:effectLst/>
                      </a:endParaRPr>
                    </a:p>
                    <a:p>
                      <a:r>
                        <a:rPr lang="ru-RU" sz="2400" dirty="0">
                          <a:solidFill>
                            <a:srgbClr val="2A2723"/>
                          </a:solidFill>
                          <a:effectLst/>
                          <a:latin typeface="Times New Roman" panose="02020603050405020304" pitchFamily="18" charset="0"/>
                        </a:rPr>
                        <a:t>Эта бабочка-краса.</a:t>
                      </a:r>
                      <a:endParaRPr lang="ru-RU" sz="2400" dirty="0">
                        <a:effectLst/>
                      </a:endParaRPr>
                    </a:p>
                    <a:p>
                      <a:r>
                        <a:rPr lang="ru-RU" sz="2400" dirty="0">
                          <a:solidFill>
                            <a:srgbClr val="2A2723"/>
                          </a:solidFill>
                          <a:effectLst/>
                          <a:latin typeface="Times New Roman" panose="02020603050405020304" pitchFamily="18" charset="0"/>
                        </a:rPr>
                        <a:t>Кружит, вьется над цветами,</a:t>
                      </a:r>
                      <a:endParaRPr lang="ru-RU" sz="2400" dirty="0">
                        <a:effectLst/>
                      </a:endParaRPr>
                    </a:p>
                    <a:p>
                      <a:r>
                        <a:rPr lang="ru-RU" sz="2400" dirty="0">
                          <a:solidFill>
                            <a:srgbClr val="2A2723"/>
                          </a:solidFill>
                          <a:effectLst/>
                          <a:latin typeface="Times New Roman" panose="02020603050405020304" pitchFamily="18" charset="0"/>
                        </a:rPr>
                        <a:t>Где, как мед, блестит роса.</a:t>
                      </a:r>
                      <a:endParaRPr lang="ru-RU" sz="2400" dirty="0">
                        <a:effectLst/>
                      </a:endParaRPr>
                    </a:p>
                    <a:p>
                      <a:r>
                        <a:rPr lang="ru-RU" sz="2400" dirty="0">
                          <a:effectLst/>
                        </a:rPr>
                        <a:t> </a:t>
                      </a:r>
                    </a:p>
                  </a:txBody>
                  <a:tcPr marL="57980" marR="57980" marT="39758" marB="3975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</a:rPr>
                        <a:t> </a:t>
                      </a:r>
                    </a:p>
                    <a:p>
                      <a:r>
                        <a:rPr lang="ru-RU" sz="2400" i="1" dirty="0">
                          <a:solidFill>
                            <a:srgbClr val="2A2723"/>
                          </a:solidFill>
                          <a:effectLst/>
                          <a:latin typeface="Times New Roman" panose="02020603050405020304" pitchFamily="18" charset="0"/>
                        </a:rPr>
                        <a:t>Бегут по кругу, изображая полет бабочки.</a:t>
                      </a:r>
                      <a:endParaRPr lang="ru-RU" sz="2400" dirty="0">
                        <a:effectLst/>
                      </a:endParaRPr>
                    </a:p>
                    <a:p>
                      <a:r>
                        <a:rPr lang="ru-RU" sz="2400" i="1" dirty="0">
                          <a:solidFill>
                            <a:srgbClr val="2A2723"/>
                          </a:solidFill>
                          <a:effectLst/>
                          <a:latin typeface="Times New Roman" panose="02020603050405020304" pitchFamily="18" charset="0"/>
                        </a:rPr>
                        <a:t>Кружатся на месте, взмахивая руками, как крыльями.</a:t>
                      </a:r>
                      <a:endParaRPr lang="ru-RU" sz="2400" dirty="0">
                        <a:effectLst/>
                      </a:endParaRPr>
                    </a:p>
                  </a:txBody>
                  <a:tcPr marL="57980" marR="57980" marT="39758" marB="3975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294088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56D0738-D1B6-4890-AB57-0C1F31577BD2}"/>
              </a:ext>
            </a:extLst>
          </p:cNvPr>
          <p:cNvSpPr/>
          <p:nvPr/>
        </p:nvSpPr>
        <p:spPr>
          <a:xfrm>
            <a:off x="4020547" y="450345"/>
            <a:ext cx="41509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2720"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Общая моторика.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F9B8765-C324-4BAE-8B6C-5FC6C72DC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04827">
            <a:off x="8300561" y="3050269"/>
            <a:ext cx="3084015" cy="346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952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19CD3A1-DE08-440D-A546-AAF9DC746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113" y="449944"/>
            <a:ext cx="11292115" cy="64080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Дыхательная гимнастика А.Н. Стрельниковой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</a:rPr>
              <a:t>(отдельные упражнения)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 Упражнение «Ладошки»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 Упражнение «Погончики»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 Упражнение «Насос» («Накачивание шины»)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-Упражнение «Кошка» (приседания с поворотом)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 Упражнение «Обними плечи» (вдох на сжатии грудной клетки)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- Упражнение «Большой маятник»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07F8842-DACA-4533-A98F-DFEA4ECF3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4458" y="4663411"/>
            <a:ext cx="2873829" cy="181220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9B130C1-345F-4023-8F99-54C2E271AE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3365" y="4134754"/>
            <a:ext cx="2914018" cy="217351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CAFE7A6-8A52-44A8-903F-DD490FAF5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0395" y="1188766"/>
            <a:ext cx="3083058" cy="205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692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9EAB1C26-41A4-4E68-820D-D838B7715E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7617111"/>
              </p:ext>
            </p:extLst>
          </p:nvPr>
        </p:nvGraphicFramePr>
        <p:xfrm>
          <a:off x="272955" y="731715"/>
          <a:ext cx="11227557" cy="5873801"/>
        </p:xfrm>
        <a:graphic>
          <a:graphicData uri="http://schemas.openxmlformats.org/drawingml/2006/table">
            <a:tbl>
              <a:tblPr/>
              <a:tblGrid>
                <a:gridCol w="135367">
                  <a:extLst>
                    <a:ext uri="{9D8B030D-6E8A-4147-A177-3AD203B41FA5}">
                      <a16:colId xmlns:a16="http://schemas.microsoft.com/office/drawing/2014/main" val="428170859"/>
                    </a:ext>
                  </a:extLst>
                </a:gridCol>
                <a:gridCol w="4286508">
                  <a:extLst>
                    <a:ext uri="{9D8B030D-6E8A-4147-A177-3AD203B41FA5}">
                      <a16:colId xmlns:a16="http://schemas.microsoft.com/office/drawing/2014/main" val="827851713"/>
                    </a:ext>
                  </a:extLst>
                </a:gridCol>
                <a:gridCol w="6805682">
                  <a:extLst>
                    <a:ext uri="{9D8B030D-6E8A-4147-A177-3AD203B41FA5}">
                      <a16:colId xmlns:a16="http://schemas.microsoft.com/office/drawing/2014/main" val="3974004006"/>
                    </a:ext>
                  </a:extLst>
                </a:gridCol>
              </a:tblGrid>
              <a:tr h="5873801">
                <a:tc>
                  <a:txBody>
                    <a:bodyPr/>
                    <a:lstStyle/>
                    <a:p>
                      <a:endParaRPr lang="ru-RU" sz="2400" dirty="0">
                        <a:effectLst/>
                      </a:endParaRPr>
                    </a:p>
                  </a:txBody>
                  <a:tcPr marL="40704" marR="40704" marT="27911" marB="2791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i="1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 «Времена года»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Если солнце жарко  греет,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Если легкий ветер веет,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Стало сухо и тепло –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Это лето пришло.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Если дождь стучит по крыше,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Листья падают не слышно, 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Птицам улетать пора –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Это осень к нам пришла.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Если вьюга кружит, злиться, 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Всюду белый снег кружиться,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В снежных шапках все дома,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-Это к нам пришла зима.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Если тает снег и лед,   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Звонкий ручеек течет,  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Распускается листва -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solidFill>
                            <a:srgbClr val="211E1E"/>
                          </a:solidFill>
                          <a:effectLst/>
                          <a:latin typeface="Times New Roman" panose="02020603050405020304" pitchFamily="18" charset="0"/>
                        </a:rPr>
                        <a:t>Это к нам пришла весна</a:t>
                      </a:r>
                      <a:endParaRPr lang="ru-RU" sz="2200" dirty="0">
                        <a:effectLst/>
                      </a:endParaRPr>
                    </a:p>
                  </a:txBody>
                  <a:tcPr marL="40704" marR="40704" marT="27911" marB="2791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>
                          <a:effectLst/>
                        </a:rPr>
                        <a:t> </a:t>
                      </a:r>
                    </a:p>
                    <a:p>
                      <a:r>
                        <a:rPr lang="ru-RU" sz="2200" i="1" dirty="0">
                          <a:solidFill>
                            <a:srgbClr val="211E1E"/>
                          </a:solidFill>
                          <a:effectLst/>
                          <a:latin typeface="Calibri" panose="020F0502020204030204" pitchFamily="34" charset="0"/>
                        </a:rPr>
                        <a:t>Поглаживающие движения от середины лба, носа, верхней губы, подбородка к ушам.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effectLst/>
                        </a:rPr>
                        <a:t> </a:t>
                      </a:r>
                    </a:p>
                    <a:p>
                      <a:endParaRPr lang="ru-RU" sz="2200" i="1" dirty="0">
                        <a:solidFill>
                          <a:srgbClr val="211E1E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r>
                        <a:rPr lang="ru-RU" sz="2200" i="1" dirty="0">
                          <a:solidFill>
                            <a:srgbClr val="211E1E"/>
                          </a:solidFill>
                          <a:effectLst/>
                          <a:latin typeface="Calibri" panose="020F0502020204030204" pitchFamily="34" charset="0"/>
                        </a:rPr>
                        <a:t>Постукивающие движения подушечками пальцев по лбу, щекам, подбородку.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effectLst/>
                        </a:rPr>
                        <a:t> </a:t>
                      </a:r>
                    </a:p>
                    <a:p>
                      <a:r>
                        <a:rPr lang="ru-RU" sz="2200" dirty="0">
                          <a:effectLst/>
                        </a:rPr>
                        <a:t> </a:t>
                      </a:r>
                    </a:p>
                    <a:p>
                      <a:r>
                        <a:rPr lang="ru-RU" sz="2200" i="1" dirty="0">
                          <a:solidFill>
                            <a:srgbClr val="211E1E"/>
                          </a:solidFill>
                          <a:effectLst/>
                          <a:latin typeface="Calibri" panose="020F0502020204030204" pitchFamily="34" charset="0"/>
                        </a:rPr>
                        <a:t>Круговые движения в области лба, щек, подбородка.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dirty="0">
                          <a:effectLst/>
                        </a:rPr>
                        <a:t> </a:t>
                      </a:r>
                    </a:p>
                    <a:p>
                      <a:r>
                        <a:rPr lang="ru-RU" sz="2200" dirty="0">
                          <a:effectLst/>
                        </a:rPr>
                        <a:t> </a:t>
                      </a:r>
                    </a:p>
                    <a:p>
                      <a:r>
                        <a:rPr lang="ru-RU" sz="2200" i="1" dirty="0">
                          <a:solidFill>
                            <a:srgbClr val="211E1E"/>
                          </a:solidFill>
                          <a:effectLst/>
                          <a:latin typeface="Calibri" panose="020F0502020204030204" pitchFamily="34" charset="0"/>
                        </a:rPr>
                        <a:t>Поглаживающие движения обеими ладонями сверху вниз по боковым сторонам лица и шеи,</a:t>
                      </a:r>
                      <a:endParaRPr lang="ru-RU" sz="2200" dirty="0">
                        <a:effectLst/>
                      </a:endParaRPr>
                    </a:p>
                    <a:p>
                      <a:r>
                        <a:rPr lang="ru-RU" sz="2200" i="1" dirty="0">
                          <a:solidFill>
                            <a:srgbClr val="211E1E"/>
                          </a:solidFill>
                          <a:effectLst/>
                          <a:latin typeface="Calibri" panose="020F0502020204030204" pitchFamily="34" charset="0"/>
                        </a:rPr>
                        <a:t>по центральной части лица</a:t>
                      </a:r>
                      <a:endParaRPr lang="ru-RU" sz="2200" dirty="0">
                        <a:effectLst/>
                      </a:endParaRPr>
                    </a:p>
                  </a:txBody>
                  <a:tcPr marL="40704" marR="40704" marT="27911" marB="2791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08282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C634889-AD69-49B3-BFD4-4FB295A5FBD7}"/>
              </a:ext>
            </a:extLst>
          </p:cNvPr>
          <p:cNvSpPr txBox="1"/>
          <p:nvPr/>
        </p:nvSpPr>
        <p:spPr>
          <a:xfrm>
            <a:off x="272955" y="146940"/>
            <a:ext cx="10809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самомассаж </a:t>
            </a:r>
          </a:p>
        </p:txBody>
      </p:sp>
    </p:spTree>
    <p:extLst>
      <p:ext uri="{BB962C8B-B14F-4D97-AF65-F5344CB8AC3E}">
        <p14:creationId xmlns:p14="http://schemas.microsoft.com/office/powerpoint/2010/main" val="1013469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80419987-5257-4C79-8105-93FC485C3B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1201651"/>
              </p:ext>
            </p:extLst>
          </p:nvPr>
        </p:nvGraphicFramePr>
        <p:xfrm>
          <a:off x="1023901" y="1009934"/>
          <a:ext cx="10549400" cy="3616657"/>
        </p:xfrm>
        <a:graphic>
          <a:graphicData uri="http://schemas.openxmlformats.org/drawingml/2006/table">
            <a:tbl>
              <a:tblPr/>
              <a:tblGrid>
                <a:gridCol w="120164">
                  <a:extLst>
                    <a:ext uri="{9D8B030D-6E8A-4147-A177-3AD203B41FA5}">
                      <a16:colId xmlns:a16="http://schemas.microsoft.com/office/drawing/2014/main" val="1364062911"/>
                    </a:ext>
                  </a:extLst>
                </a:gridCol>
                <a:gridCol w="6063298">
                  <a:extLst>
                    <a:ext uri="{9D8B030D-6E8A-4147-A177-3AD203B41FA5}">
                      <a16:colId xmlns:a16="http://schemas.microsoft.com/office/drawing/2014/main" val="1943723512"/>
                    </a:ext>
                  </a:extLst>
                </a:gridCol>
                <a:gridCol w="4365938">
                  <a:extLst>
                    <a:ext uri="{9D8B030D-6E8A-4147-A177-3AD203B41FA5}">
                      <a16:colId xmlns:a16="http://schemas.microsoft.com/office/drawing/2014/main" val="1268197114"/>
                    </a:ext>
                  </a:extLst>
                </a:gridCol>
              </a:tblGrid>
              <a:tr h="3616657">
                <a:tc>
                  <a:txBody>
                    <a:bodyPr/>
                    <a:lstStyle/>
                    <a:p>
                      <a:endParaRPr lang="ru-RU" sz="2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318" marR="46318" marT="31761" marB="3176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«Пчела»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Прилетела к нам вчера</a:t>
                      </a:r>
                    </a:p>
                    <a:p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Полосатая пчела.     </a:t>
                      </a:r>
                    </a:p>
                    <a:p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за нею шмель-</a:t>
                      </a: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шмелек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веселый мотылек,</a:t>
                      </a:r>
                    </a:p>
                    <a:p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Два жука и стрекоза,  </a:t>
                      </a:r>
                    </a:p>
                    <a:p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фонарики глаза. </a:t>
                      </a:r>
                    </a:p>
                    <a:p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          </a:t>
                      </a:r>
                    </a:p>
                    <a:p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Пожужжали, полетали,      </a:t>
                      </a:r>
                    </a:p>
                    <a:p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усталости упали. </a:t>
                      </a:r>
                    </a:p>
                  </a:txBody>
                  <a:tcPr marL="46318" marR="46318" marT="31761" marB="3176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r>
                        <a:rPr lang="ru-RU" sz="2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Машут ладошками.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каждое название насекомого загибают один пальчик.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r>
                        <a:rPr lang="ru-RU" sz="2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Делают кружочки из пальчиков и подносят к глазам.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Машут ладошками.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Роняют ладони на стол. 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318" marR="46318" marT="31761" marB="3176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6507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59D326F-3514-420F-81E4-075FC3A7DEB7}"/>
              </a:ext>
            </a:extLst>
          </p:cNvPr>
          <p:cNvSpPr txBox="1"/>
          <p:nvPr/>
        </p:nvSpPr>
        <p:spPr>
          <a:xfrm>
            <a:off x="3875964" y="218365"/>
            <a:ext cx="3931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Мелкая моторика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A3931A6-3634-490D-B7F2-C112C1539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83839">
            <a:off x="3455527" y="4202212"/>
            <a:ext cx="3272818" cy="24672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A3BC2F5-EA0E-49DE-A753-24019227D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26836">
            <a:off x="7500441" y="4501674"/>
            <a:ext cx="188595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4379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839</Words>
  <Application>Microsoft Office PowerPoint</Application>
  <PresentationFormat>Широкоэкранный</PresentationFormat>
  <Paragraphs>102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Развитие двигательной активности         на логоритмический                            занятиях.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двигательной активности         на логоритмический занятиях.</dc:title>
  <dc:creator>Пользователь</dc:creator>
  <cp:lastModifiedBy>Пользователь</cp:lastModifiedBy>
  <cp:revision>7</cp:revision>
  <dcterms:created xsi:type="dcterms:W3CDTF">2022-04-27T08:37:58Z</dcterms:created>
  <dcterms:modified xsi:type="dcterms:W3CDTF">2022-04-27T09:38:23Z</dcterms:modified>
</cp:coreProperties>
</file>