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28.10.2021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1%D0%B8%D1%85%D0%BE%D0%BB%D0%BE%D0%B3%D0%B8%D1%87%D0%B5%D1%81%D0%BA%D0%B0%D1%8F_%D1%82%D1%80%D0%B0%D0%B2%D0%BC%D0%B0" TargetMode="External"/><Relationship Id="rId2" Type="http://schemas.openxmlformats.org/officeDocument/2006/relationships/hyperlink" Target="https://ru.wikipedia.org/wiki/%D0%9F%D1%81%D0%B8%D1%85%D0%B8%D1%87%D0%B5%D1%81%D0%BA%D0%BE%D0%B5_%D1%81%D0%BE%D1%81%D1%82%D0%BE%D1%8F%D0%BD%D0%B8%D0%B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4%D1%80%D1%83%D1%81%D1%82%D1%80%D0%B0%D1%86%D0%B8%D1%8F_(%D0%BF%D1%81%D0%B8%D1%85%D0%BE%D0%BB%D0%BE%D0%B3%D0%B8%D1%8F)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Родительское собрание в 5 классе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b="1" dirty="0" smtClean="0"/>
              <a:t>«Адаптация 5-ков»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Открытое письмо </a:t>
            </a:r>
            <a:br>
              <a:rPr lang="ru-RU" b="1" dirty="0" smtClean="0"/>
            </a:br>
            <a:r>
              <a:rPr lang="ru-RU" b="1" dirty="0" smtClean="0"/>
              <a:t>родителям от ребят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Участие детей в конкурсах, соревнованиях. 1 четверть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Тема следующего родительского собрания: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«</a:t>
            </a:r>
            <a:r>
              <a:rPr lang="ru-RU" b="1" dirty="0" smtClean="0"/>
              <a:t>Трудный диалог с учебой</a:t>
            </a:r>
            <a:r>
              <a:rPr lang="ru-RU" b="1" dirty="0" smtClean="0"/>
              <a:t>,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или Как помочь ребенку учиться» 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Сколько учебных предметов изучается в 5 классе? Какова учебная нагрузка? </a:t>
            </a:r>
          </a:p>
          <a:p>
            <a:r>
              <a:rPr lang="ru-RU" dirty="0" smtClean="0"/>
              <a:t>Сколько учителей обучает вашего ребенка?</a:t>
            </a:r>
          </a:p>
          <a:p>
            <a:r>
              <a:rPr lang="ru-RU" dirty="0" smtClean="0"/>
              <a:t>Сколько в расписании больших перемен? </a:t>
            </a:r>
          </a:p>
          <a:p>
            <a:r>
              <a:rPr lang="ru-RU" dirty="0" smtClean="0"/>
              <a:t> На какой из них дети обедают? </a:t>
            </a:r>
          </a:p>
          <a:p>
            <a:r>
              <a:rPr lang="ru-RU" dirty="0" smtClean="0"/>
              <a:t>Сколько раз в неделю бывает физкультура?  </a:t>
            </a:r>
          </a:p>
          <a:p>
            <a:r>
              <a:rPr lang="ru-RU" dirty="0" smtClean="0"/>
              <a:t>Какие впечатления сложились у вас самих от первых месяцев обучения детей в 5 классе, окончания 1 четверти?  </a:t>
            </a:r>
          </a:p>
          <a:p>
            <a:pPr>
              <a:buNone/>
            </a:pPr>
            <a:r>
              <a:rPr lang="ru-RU" dirty="0" smtClean="0"/>
              <a:t>Давайте поделимся впечатлениями.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Какие проблемы возникли у наших детей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500726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ru-RU" dirty="0" smtClean="0"/>
              <a:t>очень много разных учителей; </a:t>
            </a:r>
          </a:p>
          <a:p>
            <a:pPr lvl="1"/>
            <a:r>
              <a:rPr lang="ru-RU" dirty="0" smtClean="0"/>
              <a:t>непривычное расписание; </a:t>
            </a:r>
          </a:p>
          <a:p>
            <a:pPr lvl="1"/>
            <a:r>
              <a:rPr lang="ru-RU" dirty="0" smtClean="0"/>
              <a:t>новый классный руководитель;</a:t>
            </a:r>
          </a:p>
          <a:p>
            <a:pPr lvl="1"/>
            <a:r>
              <a:rPr lang="ru-RU" dirty="0" smtClean="0"/>
              <a:t>проблемы со старшеклассниками; </a:t>
            </a:r>
          </a:p>
          <a:p>
            <a:pPr lvl="1"/>
            <a:r>
              <a:rPr lang="ru-RU" dirty="0" smtClean="0"/>
              <a:t>возросший темп работы; </a:t>
            </a:r>
          </a:p>
          <a:p>
            <a:pPr lvl="1"/>
            <a:r>
              <a:rPr lang="ru-RU" dirty="0" smtClean="0"/>
              <a:t>возросший объем работ в классе и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r>
              <a:rPr lang="ru-RU" dirty="0" smtClean="0"/>
              <a:t>; </a:t>
            </a:r>
          </a:p>
          <a:p>
            <a:pPr lvl="1"/>
            <a:r>
              <a:rPr lang="ru-RU" dirty="0" smtClean="0"/>
              <a:t>рассогласованность, даже противоречивость требований отдельных педагогов; </a:t>
            </a:r>
          </a:p>
          <a:p>
            <a:pPr lvl="1"/>
            <a:r>
              <a:rPr lang="ru-RU" dirty="0" smtClean="0"/>
              <a:t>ослабление или отсутствие контроля; </a:t>
            </a:r>
          </a:p>
          <a:p>
            <a:pPr lvl="1"/>
            <a:r>
              <a:rPr lang="ru-RU" dirty="0" smtClean="0"/>
              <a:t>необходимость на каждом уроке приспосабливаться к своеобразному темпу, особенностям речи учителей; </a:t>
            </a:r>
          </a:p>
          <a:p>
            <a:pPr lvl="1"/>
            <a:r>
              <a:rPr lang="ru-RU" dirty="0" smtClean="0"/>
              <a:t>несамостоятельность в работе с текстами; </a:t>
            </a:r>
          </a:p>
          <a:p>
            <a:pPr lvl="1"/>
            <a:r>
              <a:rPr lang="ru-RU" dirty="0" smtClean="0"/>
              <a:t>низкий уровень развития речи; </a:t>
            </a:r>
          </a:p>
          <a:p>
            <a:pPr lvl="1"/>
            <a:r>
              <a:rPr lang="ru-RU" dirty="0" smtClean="0"/>
              <a:t>слабое развитие навыков самостоятельной работы; </a:t>
            </a:r>
          </a:p>
          <a:p>
            <a:pPr lvl="1"/>
            <a:r>
              <a:rPr lang="ru-RU" dirty="0" smtClean="0"/>
              <a:t>своеобразие подросткового возраста. </a:t>
            </a:r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такое адаптация? Фрустрация?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Адаптация – </a:t>
            </a:r>
            <a:r>
              <a:rPr lang="ru-RU" sz="4000" dirty="0" smtClean="0"/>
              <a:t>приспособление к окружающим условиям. </a:t>
            </a:r>
          </a:p>
          <a:p>
            <a:pPr>
              <a:buNone/>
            </a:pPr>
            <a:r>
              <a:rPr lang="ru-RU" sz="4000" b="1" dirty="0" smtClean="0"/>
              <a:t>Фрустрация</a:t>
            </a:r>
            <a:r>
              <a:rPr lang="ru-RU" sz="4000" dirty="0" smtClean="0"/>
              <a:t> - (расстройство планов) </a:t>
            </a:r>
            <a:r>
              <a:rPr lang="ru-RU" sz="4000" dirty="0" smtClean="0">
                <a:hlinkClick r:id="rId2" tooltip="Психическое состояние"/>
              </a:rPr>
              <a:t>психическое состояние</a:t>
            </a:r>
            <a:r>
              <a:rPr lang="ru-RU" sz="4000" dirty="0" smtClean="0"/>
              <a:t>, возникающее в ситуации несоответствия желаний имеющимся возможностям. Такая ситуация может рассматриваться как до некоторой степени </a:t>
            </a:r>
            <a:r>
              <a:rPr lang="ru-RU" sz="4000" dirty="0" smtClean="0">
                <a:hlinkClick r:id="rId3" tooltip="Психологическая травма"/>
              </a:rPr>
              <a:t>травмирующая</a:t>
            </a:r>
            <a:r>
              <a:rPr lang="ru-RU" sz="4000" baseline="30000" dirty="0" smtClean="0">
                <a:hlinkClick r:id="rId4"/>
              </a:rPr>
              <a:t>[2]</a:t>
            </a:r>
            <a:r>
              <a:rPr lang="ru-RU" sz="4000" dirty="0" smtClean="0"/>
              <a:t>. 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адаптации наших детей</a:t>
            </a: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313" y="1000125"/>
          <a:ext cx="8715376" cy="468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688"/>
                <a:gridCol w="43576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Адаптация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тревожных  ребят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Общая тревожность в школе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Переживание социального стресса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Фрустрация потребности в достижении успеха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Страх самовыражения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Страх ситуации проверки знаний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Страх несоответствия</a:t>
                      </a:r>
                      <a:r>
                        <a:rPr lang="ru-RU" baseline="0" dirty="0" smtClean="0"/>
                        <a:t> ожиданиям окружающих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Низкая физиологическая сопротивляемость стрессу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Проблемы и страхи в отношениях с учителями</a:t>
                      </a:r>
                    </a:p>
                    <a:p>
                      <a:r>
                        <a:rPr lang="ru-RU" dirty="0" smtClean="0"/>
                        <a:t>Общий показатель тревожности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Признаки </a:t>
            </a:r>
            <a:r>
              <a:rPr lang="ru-RU" b="1" dirty="0" err="1" smtClean="0"/>
              <a:t>дезадаптации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86478"/>
          </a:xfrm>
        </p:spPr>
        <p:txBody>
          <a:bodyPr>
            <a:normAutofit lnSpcReduction="10000"/>
          </a:bodyPr>
          <a:lstStyle/>
          <a:p>
            <a:pPr lvl="1"/>
            <a:r>
              <a:rPr lang="ru-RU" dirty="0" smtClean="0"/>
              <a:t>Усталый, утомлённый внешний вид ребёнка. </a:t>
            </a:r>
            <a:endParaRPr lang="ru-RU" sz="1600" dirty="0" smtClean="0"/>
          </a:p>
          <a:p>
            <a:pPr lvl="1"/>
            <a:r>
              <a:rPr lang="ru-RU" dirty="0" smtClean="0"/>
              <a:t>Нежелание </a:t>
            </a:r>
            <a:r>
              <a:rPr lang="ru-RU" dirty="0" smtClean="0"/>
              <a:t>ребёнка делиться своими впечатлениями о проведённом дне. </a:t>
            </a:r>
            <a:endParaRPr lang="ru-RU" sz="1600" dirty="0" smtClean="0"/>
          </a:p>
          <a:p>
            <a:pPr lvl="1"/>
            <a:r>
              <a:rPr lang="ru-RU" dirty="0" smtClean="0"/>
              <a:t>Стремление </a:t>
            </a:r>
            <a:r>
              <a:rPr lang="ru-RU" dirty="0" smtClean="0"/>
              <a:t>отвлечь взрослого от школьных событий, переключить внимание на другие темы. </a:t>
            </a:r>
            <a:endParaRPr lang="ru-RU" sz="1600" dirty="0" smtClean="0"/>
          </a:p>
          <a:p>
            <a:pPr lvl="1"/>
            <a:r>
              <a:rPr lang="ru-RU" dirty="0" smtClean="0"/>
              <a:t>Нежелания </a:t>
            </a:r>
            <a:r>
              <a:rPr lang="ru-RU" dirty="0" smtClean="0"/>
              <a:t>выполнять домашние задания. </a:t>
            </a:r>
            <a:endParaRPr lang="ru-RU" sz="1600" dirty="0" smtClean="0"/>
          </a:p>
          <a:p>
            <a:pPr lvl="1"/>
            <a:r>
              <a:rPr lang="ru-RU" dirty="0" smtClean="0"/>
              <a:t>Негативные </a:t>
            </a:r>
            <a:r>
              <a:rPr lang="ru-RU" dirty="0" smtClean="0"/>
              <a:t>характеристики в адрес школы, учителей, одноклассников. </a:t>
            </a:r>
            <a:endParaRPr lang="ru-RU" sz="1600" dirty="0" smtClean="0"/>
          </a:p>
          <a:p>
            <a:pPr lvl="1"/>
            <a:r>
              <a:rPr lang="ru-RU" dirty="0" smtClean="0"/>
              <a:t>Жалобы </a:t>
            </a:r>
            <a:r>
              <a:rPr lang="ru-RU" dirty="0" smtClean="0"/>
              <a:t>на те или иные события, связанные со школой. </a:t>
            </a:r>
            <a:endParaRPr lang="ru-RU" sz="1600" dirty="0" smtClean="0"/>
          </a:p>
          <a:p>
            <a:pPr lvl="1"/>
            <a:r>
              <a:rPr lang="ru-RU" dirty="0" smtClean="0"/>
              <a:t>Беспокойный </a:t>
            </a:r>
            <a:r>
              <a:rPr lang="ru-RU" dirty="0" smtClean="0"/>
              <a:t>сон. </a:t>
            </a:r>
            <a:endParaRPr lang="ru-RU" sz="1600" dirty="0" smtClean="0"/>
          </a:p>
          <a:p>
            <a:pPr lvl="1"/>
            <a:r>
              <a:rPr lang="ru-RU" dirty="0" smtClean="0"/>
              <a:t>Трудности </a:t>
            </a:r>
            <a:r>
              <a:rPr lang="ru-RU" dirty="0" smtClean="0"/>
              <a:t>утреннего пробуждения, вялость. </a:t>
            </a:r>
            <a:endParaRPr lang="ru-RU" sz="1600" dirty="0" smtClean="0"/>
          </a:p>
          <a:p>
            <a:pPr lvl="1"/>
            <a:r>
              <a:rPr lang="ru-RU" dirty="0" smtClean="0"/>
              <a:t>Постоянные </a:t>
            </a:r>
            <a:r>
              <a:rPr lang="ru-RU" dirty="0" smtClean="0"/>
              <a:t>жалобы на плохое самочувствие. 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Рекомендации для родителей по снижению уровня тревожности у ребят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7216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i="1" dirty="0" smtClean="0"/>
              <a:t>чаще хвалите ребёнка, не оставляйте без внимания его школьные успехи и достижения;</a:t>
            </a:r>
            <a:endParaRPr lang="ru-RU" dirty="0" smtClean="0"/>
          </a:p>
          <a:p>
            <a:pPr lvl="0"/>
            <a:r>
              <a:rPr lang="ru-RU" i="1" dirty="0" smtClean="0"/>
              <a:t>никогда не сравнивайте своего ребёнка с его одноклассниками, чаще говорите ребёнку о его уникальности;</a:t>
            </a:r>
            <a:endParaRPr lang="ru-RU" dirty="0" smtClean="0"/>
          </a:p>
          <a:p>
            <a:pPr lvl="0"/>
            <a:r>
              <a:rPr lang="ru-RU" i="1" dirty="0" smtClean="0"/>
              <a:t>будьте всегда в курсе школьной жизни вашего ребёнка, помогайте ему подготовиться к важным событиям в школе (выступление перед классом, контрольная работа, участие в соревнованиях);</a:t>
            </a:r>
            <a:endParaRPr lang="ru-RU" dirty="0" smtClean="0"/>
          </a:p>
          <a:p>
            <a:pPr lvl="0"/>
            <a:r>
              <a:rPr lang="ru-RU" i="1" dirty="0" smtClean="0"/>
              <a:t>выработайте привычку обсуждать с ребёнком в конце дня то, что его расстроило или взволновало в школе;</a:t>
            </a:r>
            <a:endParaRPr lang="ru-RU" dirty="0" smtClean="0"/>
          </a:p>
          <a:p>
            <a:pPr lvl="0"/>
            <a:r>
              <a:rPr lang="ru-RU" i="1" dirty="0" smtClean="0"/>
              <a:t>важно давать возможность ребёнку «проговаривать» волнения и тревоги;</a:t>
            </a:r>
            <a:endParaRPr lang="ru-RU" dirty="0" smtClean="0"/>
          </a:p>
          <a:p>
            <a:pPr lvl="0"/>
            <a:r>
              <a:rPr lang="ru-RU" i="1" dirty="0" smtClean="0"/>
              <a:t>моделируйте различные жизненные ситуации, при этом демонстрируя ребёнку образец уверенного поведения;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Рекомендации для родителей по снижению уровня тревожности у ребят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5007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i="1" dirty="0" smtClean="0"/>
              <a:t>будьте всегда объективны и не завышайте планку требований к своему ребенку;</a:t>
            </a:r>
            <a:endParaRPr lang="ru-RU" dirty="0" smtClean="0"/>
          </a:p>
          <a:p>
            <a:pPr lvl="0"/>
            <a:r>
              <a:rPr lang="ru-RU" i="1" dirty="0" smtClean="0"/>
              <a:t>не настраивайте ребёнка на достижение идеала во всём, зачастую «синдром отличника» присутствует у детей склонных к чрезмерным переживаниям;</a:t>
            </a:r>
            <a:endParaRPr lang="ru-RU" dirty="0" smtClean="0"/>
          </a:p>
          <a:p>
            <a:pPr lvl="0"/>
            <a:r>
              <a:rPr lang="ru-RU" i="1" dirty="0" smtClean="0"/>
              <a:t>помогите ребёнку выработать правильное отношение к неудачам и конструктивной критике в свой адрес;</a:t>
            </a:r>
            <a:endParaRPr lang="ru-RU" dirty="0" smtClean="0"/>
          </a:p>
          <a:p>
            <a:pPr lvl="0"/>
            <a:r>
              <a:rPr lang="ru-RU" i="1" dirty="0" smtClean="0"/>
              <a:t>закрепите в сознании ребёнка понимание того, что каждый человек имеет право на ошибку, что «на ошибках учатся»;</a:t>
            </a:r>
            <a:endParaRPr lang="ru-RU" dirty="0" smtClean="0"/>
          </a:p>
          <a:p>
            <a:pPr lvl="0"/>
            <a:r>
              <a:rPr lang="ru-RU" i="1" dirty="0" smtClean="0"/>
              <a:t>не требуйте от ребёнка моментальных результатов;</a:t>
            </a:r>
            <a:endParaRPr lang="ru-RU" dirty="0" smtClean="0"/>
          </a:p>
          <a:p>
            <a:pPr lvl="0"/>
            <a:r>
              <a:rPr lang="ru-RU" i="1" dirty="0" smtClean="0"/>
              <a:t>помогите ребёнку расставить приоритеты на данном этапе его жизни, находите параллели с вашей школьной жизнью;</a:t>
            </a:r>
            <a:endParaRPr lang="ru-RU" dirty="0" smtClean="0"/>
          </a:p>
          <a:p>
            <a:pPr lvl="0"/>
            <a:r>
              <a:rPr lang="ru-RU" i="1" dirty="0" smtClean="0"/>
              <a:t>используйте наказание лишь в крайнем случае и обязательно «по делу»;</a:t>
            </a:r>
            <a:endParaRPr lang="ru-RU" dirty="0" smtClean="0"/>
          </a:p>
          <a:p>
            <a:pPr lvl="0"/>
            <a:r>
              <a:rPr lang="ru-RU" i="1" dirty="0" smtClean="0"/>
              <a:t>не ставьте под сомнение авторитет учителей и других знакомых ребёнку взрослых.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Чем мы, родители, можем помочь ребенку выйти из состояния стресса</a:t>
            </a:r>
            <a:r>
              <a:rPr lang="ru-RU" sz="2700" b="1" dirty="0" smtClean="0"/>
              <a:t>? (памятки родителям)</a:t>
            </a:r>
            <a:endParaRPr lang="ru-RU" sz="2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Первое условие школьного успеха пятиклассника — </a:t>
            </a:r>
            <a:r>
              <a:rPr lang="ru-RU" b="1" dirty="0" smtClean="0"/>
              <a:t>безусловное принятие ребенка, несмотря на неудачи, с которыми он уже столкнулся или может столкнуться.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1"/>
            <a:r>
              <a:rPr lang="ru-RU" dirty="0" smtClean="0"/>
              <a:t>Если вас что-то беспокоит в поведении ребенка, постарайтесь как можно скорее встретиться и обсудить это с классным руководителем или учителем-предметником.</a:t>
            </a:r>
          </a:p>
          <a:p>
            <a:pPr lvl="1"/>
            <a:r>
              <a:rPr lang="ru-RU" dirty="0" smtClean="0"/>
              <a:t>Проявляйте интерес к школьным делам, обсуждайте сложные ситуации, вместе ищите выход из конфликтов. Неформальное общение со своим ребенком после прошедшего школьного дня. </a:t>
            </a:r>
          </a:p>
          <a:p>
            <a:pPr lvl="1"/>
            <a:r>
              <a:rPr lang="ru-RU" dirty="0" smtClean="0"/>
              <a:t>Не следует сразу ослаблять контроль за учебной деятельностью ребенка, если в период начальной школы он привык к вашему контролю. </a:t>
            </a:r>
          </a:p>
          <a:p>
            <a:pPr lvl="1"/>
            <a:r>
              <a:rPr lang="ru-RU" dirty="0" smtClean="0"/>
              <a:t>Приучайте его к самостоятельности постепенно.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</TotalTime>
  <Words>572</Words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Родительское собрание в 5 классе «Адаптация 5-ков»</vt:lpstr>
      <vt:lpstr>Вопросы родителям</vt:lpstr>
      <vt:lpstr>Какие проблемы возникли у наших детей</vt:lpstr>
      <vt:lpstr>Что такое адаптация? Фрустрация?</vt:lpstr>
      <vt:lpstr>Результаты адаптации наших детей</vt:lpstr>
      <vt:lpstr>Признаки дезадаптации</vt:lpstr>
      <vt:lpstr>Рекомендации для родителей по снижению уровня тревожности у ребят</vt:lpstr>
      <vt:lpstr>Рекомендации для родителей по снижению уровня тревожности у ребят</vt:lpstr>
      <vt:lpstr>Чем мы, родители, можем помочь ребенку выйти из состояния стресса? (памятки родителям)</vt:lpstr>
      <vt:lpstr>Открытое письмо  родителям от ребят</vt:lpstr>
      <vt:lpstr>Участие детей в конкурсах, соревнованиях. 1 четверть</vt:lpstr>
      <vt:lpstr>Тема следующего родительского собрания: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5 классе «Адаптация 5-ков»</dc:title>
  <dc:creator>User</dc:creator>
  <cp:lastModifiedBy>User</cp:lastModifiedBy>
  <cp:revision>9</cp:revision>
  <dcterms:created xsi:type="dcterms:W3CDTF">2021-10-27T08:34:10Z</dcterms:created>
  <dcterms:modified xsi:type="dcterms:W3CDTF">2021-10-28T02:08:19Z</dcterms:modified>
</cp:coreProperties>
</file>