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1" r:id="rId5"/>
    <p:sldId id="260" r:id="rId6"/>
    <p:sldId id="263" r:id="rId7"/>
    <p:sldId id="274" r:id="rId8"/>
    <p:sldId id="277" r:id="rId9"/>
    <p:sldId id="276" r:id="rId10"/>
    <p:sldId id="280" r:id="rId11"/>
    <p:sldId id="279" r:id="rId12"/>
    <p:sldId id="266" r:id="rId13"/>
    <p:sldId id="269" r:id="rId14"/>
    <p:sldId id="271" r:id="rId15"/>
    <p:sldId id="282" r:id="rId16"/>
    <p:sldId id="273" r:id="rId17"/>
    <p:sldId id="278" r:id="rId18"/>
    <p:sldId id="268" r:id="rId19"/>
    <p:sldId id="26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2E2E"/>
    <a:srgbClr val="401D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8" autoAdjust="0"/>
    <p:restoredTop sz="94660"/>
  </p:normalViewPr>
  <p:slideViewPr>
    <p:cSldViewPr snapToGrid="0">
      <p:cViewPr varScale="1">
        <p:scale>
          <a:sx n="55" d="100"/>
          <a:sy n="55" d="100"/>
        </p:scale>
        <p:origin x="100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-190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8AEDC-DBD6-4F63-AF54-7754015A69A9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C796-6A6B-4604-9AE3-4026F9C0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687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8AEDC-DBD6-4F63-AF54-7754015A69A9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C796-6A6B-4604-9AE3-4026F9C0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27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8AEDC-DBD6-4F63-AF54-7754015A69A9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C796-6A6B-4604-9AE3-4026F9C0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914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8AEDC-DBD6-4F63-AF54-7754015A69A9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C796-6A6B-4604-9AE3-4026F9C0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110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8AEDC-DBD6-4F63-AF54-7754015A69A9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C796-6A6B-4604-9AE3-4026F9C0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312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8AEDC-DBD6-4F63-AF54-7754015A69A9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C796-6A6B-4604-9AE3-4026F9C0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986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8AEDC-DBD6-4F63-AF54-7754015A69A9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C796-6A6B-4604-9AE3-4026F9C0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396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8AEDC-DBD6-4F63-AF54-7754015A69A9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C796-6A6B-4604-9AE3-4026F9C0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360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8AEDC-DBD6-4F63-AF54-7754015A69A9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C796-6A6B-4604-9AE3-4026F9C0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273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8AEDC-DBD6-4F63-AF54-7754015A69A9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C796-6A6B-4604-9AE3-4026F9C0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843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8AEDC-DBD6-4F63-AF54-7754015A69A9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C796-6A6B-4604-9AE3-4026F9C0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138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8AEDC-DBD6-4F63-AF54-7754015A69A9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2C796-6A6B-4604-9AE3-4026F9C0E7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342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3039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9294" y="3278777"/>
            <a:ext cx="7635586" cy="1249680"/>
          </a:xfrm>
        </p:spPr>
        <p:txBody>
          <a:bodyPr>
            <a:prstTxWarp prst="textArchUp">
              <a:avLst/>
            </a:prstTxWarp>
            <a:normAutofit/>
          </a:bodyPr>
          <a:lstStyle/>
          <a:p>
            <a:r>
              <a:rPr lang="ru-RU" sz="72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822E2E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«Семейное древо»</a:t>
            </a:r>
            <a:endParaRPr lang="ru-RU" sz="7200" b="1" i="1" dirty="0">
              <a:ln w="9525">
                <a:solidFill>
                  <a:schemeClr val="bg1"/>
                </a:solidFill>
                <a:prstDash val="solid"/>
              </a:ln>
              <a:solidFill>
                <a:srgbClr val="822E2E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2480" y="297702"/>
            <a:ext cx="7513320" cy="127201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бразовательное учреждение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 сад №10 «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784192" y="4071257"/>
            <a:ext cx="6780688" cy="197902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</a:t>
            </a:r>
          </a:p>
          <a:p>
            <a:pPr algn="r">
              <a:lnSpc>
                <a:spcPct val="150000"/>
              </a:lnSpc>
            </a:pP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Коняхина Е.В.</a:t>
            </a:r>
            <a:b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Зарубина Д.М.</a:t>
            </a:r>
            <a:endParaRPr lang="ru-RU" sz="2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11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9144000" cy="6858001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7314" y="1302328"/>
            <a:ext cx="8589372" cy="4827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1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7" y="1316182"/>
            <a:ext cx="8669865" cy="4876799"/>
          </a:xfr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28650" y="113764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20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Инсценировка сказки «Колобок»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86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440"/>
            <a:ext cx="9144000" cy="68714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054" y="426343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54" y="1541177"/>
            <a:ext cx="8279823" cy="3762203"/>
          </a:xfrm>
        </p:spPr>
        <p:txBody>
          <a:bodyPr>
            <a:noAutofit/>
          </a:bodyPr>
          <a:lstStyle/>
          <a:p>
            <a:pPr>
              <a:lnSpc>
                <a:spcPts val="1350"/>
              </a:lnSpc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lnSpc>
                <a:spcPct val="10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«Генеалогическое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древо моей семьи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indent="457200">
              <a:lnSpc>
                <a:spcPct val="10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Краткие рассказы детей о своем древе.</a:t>
            </a:r>
          </a:p>
          <a:p>
            <a:pPr indent="457200">
              <a:lnSpc>
                <a:spcPct val="10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Фотовыставка «Моя семья- моя опора».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7200">
              <a:lnSpc>
                <a:spcPct val="10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итогов.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Обобщение материала по реализации проекта.</a:t>
            </a:r>
          </a:p>
          <a:p>
            <a:pPr marL="0" indent="457200">
              <a:lnSpc>
                <a:spcPct val="100000"/>
              </a:lnSpc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0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заключительном этапе была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>
              <a:lnSpc>
                <a:spcPct val="10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 с родителями сделали свои генеалогические древа и презентовали свою работу небольшим рассказом о своей семье.</a:t>
            </a:r>
          </a:p>
        </p:txBody>
      </p:sp>
    </p:spTree>
    <p:extLst>
      <p:ext uri="{BB962C8B-B14F-4D97-AF65-F5344CB8AC3E}">
        <p14:creationId xmlns:p14="http://schemas.microsoft.com/office/powerpoint/2010/main" val="203122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16324"/>
            <a:ext cx="7886700" cy="6742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"/>
          <a:stretch/>
        </p:blipFill>
        <p:spPr>
          <a:xfrm rot="21362700">
            <a:off x="217127" y="1023832"/>
            <a:ext cx="2486774" cy="49037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"/>
          <a:stretch/>
        </p:blipFill>
        <p:spPr>
          <a:xfrm rot="207919">
            <a:off x="6483639" y="972108"/>
            <a:ext cx="2460427" cy="48715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5"/>
          <a:stretch/>
        </p:blipFill>
        <p:spPr>
          <a:xfrm>
            <a:off x="2994632" y="1775908"/>
            <a:ext cx="3219450" cy="3902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460514" y="5955252"/>
            <a:ext cx="6442363" cy="774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b="1" dirty="0">
                <a:latin typeface="Times New Roman" panose="02020603050405020304" pitchFamily="18" charset="0"/>
              </a:rPr>
              <a:t>Дети совместно с родителями сделали </a:t>
            </a:r>
            <a:endParaRPr lang="ru-RU" b="1" dirty="0" smtClean="0">
              <a:latin typeface="Times New Roman" panose="02020603050405020304" pitchFamily="18" charset="0"/>
            </a:endParaRPr>
          </a:p>
          <a:p>
            <a:pPr lvl="0" algn="ctr">
              <a:spcBef>
                <a:spcPts val="1000"/>
              </a:spcBef>
            </a:pPr>
            <a:r>
              <a:rPr lang="ru-RU" b="1" dirty="0" smtClean="0">
                <a:latin typeface="Times New Roman" panose="02020603050405020304" pitchFamily="18" charset="0"/>
              </a:rPr>
              <a:t>свои </a:t>
            </a:r>
            <a:r>
              <a:rPr lang="ru-RU" b="1" dirty="0">
                <a:latin typeface="Times New Roman" panose="02020603050405020304" pitchFamily="18" charset="0"/>
              </a:rPr>
              <a:t>генеалогические древа</a:t>
            </a:r>
            <a:r>
              <a:rPr lang="ru-RU" b="1" dirty="0">
                <a:solidFill>
                  <a:srgbClr val="181818"/>
                </a:solidFill>
                <a:latin typeface="Times New Roman" panose="02020603050405020304" pitchFamily="18" charset="0"/>
              </a:rPr>
              <a:t>.</a:t>
            </a:r>
            <a:endParaRPr lang="ru-RU" b="1" dirty="0">
              <a:solidFill>
                <a:srgbClr val="181818"/>
              </a:solidFill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05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6"/>
          <a:stretch/>
        </p:blipFill>
        <p:spPr>
          <a:xfrm>
            <a:off x="425610" y="1639321"/>
            <a:ext cx="3697459" cy="49444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1062022" y="318423"/>
            <a:ext cx="7656368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 растёт дерево без корней , нет человека без родословной».</a:t>
            </a:r>
          </a:p>
        </p:txBody>
      </p:sp>
      <p:pic>
        <p:nvPicPr>
          <p:cNvPr id="12" name="Объект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401" y="1592618"/>
            <a:ext cx="3312776" cy="49444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6114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62" y="0"/>
            <a:ext cx="9162362" cy="68580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"/>
          <a:stretch/>
        </p:blipFill>
        <p:spPr>
          <a:xfrm>
            <a:off x="27096" y="412906"/>
            <a:ext cx="3366655" cy="52636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4079" y="954642"/>
            <a:ext cx="3000067" cy="54579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4146" y="440399"/>
            <a:ext cx="2772796" cy="42362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6732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811" y="140115"/>
            <a:ext cx="4476572" cy="27139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09613">
            <a:off x="244279" y="2856893"/>
            <a:ext cx="2582183" cy="34441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3" b="-62"/>
          <a:stretch/>
        </p:blipFill>
        <p:spPr>
          <a:xfrm>
            <a:off x="3231310" y="2958395"/>
            <a:ext cx="2318409" cy="3692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5"/>
          <a:stretch/>
        </p:blipFill>
        <p:spPr>
          <a:xfrm rot="385405">
            <a:off x="5904709" y="3004545"/>
            <a:ext cx="3067592" cy="34513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754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7" y="1435606"/>
            <a:ext cx="8010365" cy="4505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0728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218" y="30480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218" y="1630363"/>
            <a:ext cx="8423564" cy="4533612"/>
          </a:xfrm>
        </p:spPr>
        <p:txBody>
          <a:bodyPr>
            <a:noAutofit/>
          </a:bodyPr>
          <a:lstStyle/>
          <a:p>
            <a:pPr indent="457200" algn="just">
              <a:lnSpc>
                <a:spcPct val="15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работы над проектом дети расширили представление о своей семье, о нравственном отношении к семейным традициям. Сформировали представление о мире семьи, как о людях живущих вместе и любящих друг друга. Познакомились с понятиями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родственники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генеалогическое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древо.  </a:t>
            </a:r>
          </a:p>
        </p:txBody>
      </p:sp>
    </p:spTree>
    <p:extLst>
      <p:ext uri="{BB962C8B-B14F-4D97-AF65-F5344CB8AC3E}">
        <p14:creationId xmlns:p14="http://schemas.microsoft.com/office/powerpoint/2010/main" val="414727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9595" y="2602201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12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44001" cy="685800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1430" y="757434"/>
            <a:ext cx="7121138" cy="4211782"/>
          </a:xfrm>
        </p:spPr>
        <p:txBody>
          <a:bodyPr>
            <a:normAutofit fontScale="32500" lnSpcReduction="20000"/>
          </a:bodyPr>
          <a:lstStyle/>
          <a:p>
            <a:pPr marL="0" indent="0" algn="r">
              <a:lnSpc>
                <a:spcPct val="120000"/>
              </a:lnSpc>
              <a:buNone/>
            </a:pPr>
            <a:endParaRPr lang="ru-RU" sz="7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70000"/>
              </a:lnSpc>
              <a:buNone/>
            </a:pPr>
            <a:r>
              <a:rPr lang="ru-RU" sz="7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«Человеку надо знать свои корни. Тогда и воздух, которым он дышит, будет целебен и вкусен, и земля, на которой стоят его ноги, будет дороже, и все, </a:t>
            </a:r>
            <a:r>
              <a:rPr lang="ru-RU" sz="7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7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выходить из его рук, </a:t>
            </a:r>
            <a:r>
              <a:rPr lang="ru-RU" sz="7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</a:t>
            </a:r>
            <a:r>
              <a:rPr lang="ru-RU" sz="7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овеяно мастерством его предшественников, красотой, </a:t>
            </a:r>
            <a:r>
              <a:rPr lang="ru-RU" sz="7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накопленной </a:t>
            </a:r>
            <a:r>
              <a:rPr lang="ru-RU" sz="7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веках»</a:t>
            </a:r>
          </a:p>
          <a:p>
            <a:pPr marL="0" indent="0" algn="r">
              <a:lnSpc>
                <a:spcPct val="120000"/>
              </a:lnSpc>
              <a:buNone/>
            </a:pPr>
            <a:r>
              <a:rPr lang="ru-RU" sz="7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В. М. Песков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655" y="5311017"/>
            <a:ext cx="3595252" cy="1546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5147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12" y="0"/>
            <a:ext cx="915491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3418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817" y="1229878"/>
            <a:ext cx="8811491" cy="5364885"/>
          </a:xfrm>
        </p:spPr>
        <p:txBody>
          <a:bodyPr>
            <a:noAutofit/>
          </a:bodyPr>
          <a:lstStyle/>
          <a:p>
            <a:pPr marL="0" indent="457200" algn="just">
              <a:lnSpc>
                <a:spcPct val="10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нравственного воспитания дошкольников включают в себя решение множества задач, в том числе и воспитание любви к Родине, семье, уважительного отношения к своим родителям. Для ребенка семья - это место его рождения и основная среда развития. Она определяет очень многое в жизни ребенка. В прошлом каждой семьи можно найти много интересного и полезного. </a:t>
            </a:r>
          </a:p>
          <a:p>
            <a:pPr marL="0" indent="457200" algn="just">
              <a:lnSpc>
                <a:spcPct val="100000"/>
              </a:lnSpc>
              <a:buNone/>
            </a:pP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Генеалогия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наука о родословной человека. Знать свое генеалогическое дерево всегда считалось необходимым для развития, ведь человек без прошлого не имеет будущего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 algn="just">
              <a:lnSpc>
                <a:spcPct val="100000"/>
              </a:lnSpc>
              <a:buNone/>
            </a:pP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Генеалогическое 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являлось и является одной из самых ценных реликвий в семье – ничто не может быть ценнее памяти о своем роде, о тех, от кого мы произошли.</a:t>
            </a:r>
          </a:p>
        </p:txBody>
      </p:sp>
    </p:spTree>
    <p:extLst>
      <p:ext uri="{BB962C8B-B14F-4D97-AF65-F5344CB8AC3E}">
        <p14:creationId xmlns:p14="http://schemas.microsoft.com/office/powerpoint/2010/main" val="113956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86276" y="360218"/>
            <a:ext cx="5278581" cy="4973781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60000"/>
              </a:lnSpc>
              <a:buNone/>
            </a:pPr>
            <a:endParaRPr lang="ru-RU" sz="8000" dirty="0" smtClean="0">
              <a:solidFill>
                <a:srgbClr val="401D0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60000"/>
              </a:lnSpc>
              <a:buNone/>
            </a:pPr>
            <a:r>
              <a:rPr lang="ru-RU" sz="9600" dirty="0" smtClean="0">
                <a:solidFill>
                  <a:srgbClr val="401D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Генеалогическое древо рода, художественно оформленное  в красивую рамку, всегда висело  на самом видном месте в домах  знатных людей и являлось предметом  особой гордости  за свой род.</a:t>
            </a:r>
          </a:p>
          <a:p>
            <a:pPr marL="0" indent="0" algn="just">
              <a:lnSpc>
                <a:spcPct val="160000"/>
              </a:lnSpc>
              <a:buNone/>
            </a:pPr>
            <a:endParaRPr lang="ru-RU" sz="8000" b="1" i="1" dirty="0" smtClean="0">
              <a:solidFill>
                <a:srgbClr val="401D0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ru-RU" sz="8000" b="1" i="1" dirty="0" smtClean="0">
                <a:solidFill>
                  <a:srgbClr val="401D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i="1" dirty="0" smtClean="0">
                <a:solidFill>
                  <a:srgbClr val="401D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Руси считалось правилом хорошего тона, знать свою родословную до седьмого колена.</a:t>
            </a:r>
          </a:p>
          <a:p>
            <a:pPr marL="0" indent="0" algn="just">
              <a:lnSpc>
                <a:spcPct val="160000"/>
              </a:lnSpc>
              <a:buNone/>
            </a:pPr>
            <a:endParaRPr lang="ru-RU" dirty="0">
              <a:solidFill>
                <a:srgbClr val="401D0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91" y="1530853"/>
            <a:ext cx="2932094" cy="3796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4328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959" y="545235"/>
            <a:ext cx="7886700" cy="143596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 проекта: 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генеалогического древа семьи.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Задачи проекта: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745" y="1870798"/>
            <a:ext cx="8714509" cy="4003963"/>
          </a:xfrm>
        </p:spPr>
        <p:txBody>
          <a:bodyPr>
            <a:normAutofit fontScale="25000" lnSpcReduction="20000"/>
          </a:bodyPr>
          <a:lstStyle/>
          <a:p>
            <a:pPr indent="457200" algn="just">
              <a:lnSpc>
                <a:spcPct val="110000"/>
              </a:lnSpc>
            </a:pPr>
            <a:r>
              <a:rPr lang="ru-RU" sz="9600" dirty="0" smtClean="0">
                <a:latin typeface="Times New Roman" panose="02020603050405020304" pitchFamily="18" charset="0"/>
              </a:rPr>
              <a:t>Формировать у </a:t>
            </a:r>
            <a:r>
              <a:rPr lang="ru-RU" sz="9600" dirty="0">
                <a:latin typeface="Times New Roman" panose="02020603050405020304" pitchFamily="18" charset="0"/>
              </a:rPr>
              <a:t>детей </a:t>
            </a:r>
            <a:r>
              <a:rPr lang="ru-RU" sz="9600" dirty="0" smtClean="0">
                <a:latin typeface="Times New Roman" panose="02020603050405020304" pitchFamily="18" charset="0"/>
              </a:rPr>
              <a:t>представления </a:t>
            </a:r>
            <a:r>
              <a:rPr lang="ru-RU" sz="9600" dirty="0">
                <a:latin typeface="Times New Roman" panose="02020603050405020304" pitchFamily="18" charset="0"/>
              </a:rPr>
              <a:t>о семье и её членах, о доброжелательных отношениях родных людей; </a:t>
            </a:r>
            <a:endParaRPr lang="ru-RU" sz="9600" dirty="0" smtClean="0">
              <a:latin typeface="Times New Roman" panose="02020603050405020304" pitchFamily="18" charset="0"/>
            </a:endParaRPr>
          </a:p>
          <a:p>
            <a:pPr indent="457200" algn="just">
              <a:lnSpc>
                <a:spcPct val="110000"/>
              </a:lnSpc>
            </a:pPr>
            <a:r>
              <a:rPr lang="ru-RU" sz="9600" dirty="0" smtClean="0">
                <a:latin typeface="Times New Roman" panose="02020603050405020304" pitchFamily="18" charset="0"/>
              </a:rPr>
              <a:t> учить </a:t>
            </a:r>
            <a:r>
              <a:rPr lang="ru-RU" sz="9600" dirty="0">
                <a:latin typeface="Times New Roman" panose="02020603050405020304" pitchFamily="18" charset="0"/>
              </a:rPr>
              <a:t>детей </a:t>
            </a:r>
            <a:r>
              <a:rPr lang="ru-RU" sz="9600" dirty="0" smtClean="0">
                <a:latin typeface="Times New Roman" panose="02020603050405020304" pitchFamily="18" charset="0"/>
              </a:rPr>
              <a:t>правильно называть своё </a:t>
            </a:r>
            <a:r>
              <a:rPr lang="ru-RU" sz="9600" dirty="0">
                <a:latin typeface="Times New Roman" panose="02020603050405020304" pitchFamily="18" charset="0"/>
              </a:rPr>
              <a:t>полное имя, фамилию и отчество</a:t>
            </a:r>
            <a:r>
              <a:rPr lang="ru-RU" sz="9600" dirty="0" smtClean="0">
                <a:latin typeface="Times New Roman" panose="02020603050405020304" pitchFamily="18" charset="0"/>
              </a:rPr>
              <a:t>,</a:t>
            </a:r>
            <a:r>
              <a:rPr lang="ru-RU" sz="9600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r>
              <a:rPr lang="ru-RU" sz="96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а также  членов </a:t>
            </a:r>
            <a:r>
              <a:rPr lang="ru-RU" sz="9600" dirty="0">
                <a:solidFill>
                  <a:prstClr val="black"/>
                </a:solidFill>
                <a:latin typeface="Times New Roman" panose="02020603050405020304" pitchFamily="18" charset="0"/>
              </a:rPr>
              <a:t>своей </a:t>
            </a:r>
            <a:r>
              <a:rPr lang="ru-RU" sz="96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семьи.</a:t>
            </a:r>
            <a:endParaRPr lang="ru-RU" sz="9600" dirty="0" smtClean="0">
              <a:latin typeface="Times New Roman" panose="02020603050405020304" pitchFamily="18" charset="0"/>
            </a:endParaRPr>
          </a:p>
          <a:p>
            <a:pPr indent="457200" algn="just">
              <a:lnSpc>
                <a:spcPct val="110000"/>
              </a:lnSpc>
            </a:pP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родителей создать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генеалогические древа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своих семей, способствовать развитию</a:t>
            </a:r>
          </a:p>
          <a:p>
            <a:pPr marL="0" lvl="0" indent="457200" algn="just">
              <a:lnSpc>
                <a:spcPct val="110000"/>
              </a:lnSpc>
              <a:buNone/>
            </a:pPr>
            <a:r>
              <a:rPr lang="ru-RU" sz="9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9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педагога: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проекта.</a:t>
            </a:r>
          </a:p>
          <a:p>
            <a:pPr marL="0" lvl="0" indent="457200" algn="just">
              <a:lnSpc>
                <a:spcPct val="110000"/>
              </a:lnSpc>
              <a:buNone/>
            </a:pPr>
            <a:r>
              <a:rPr lang="ru-RU" sz="9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9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детей: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знания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семье и её членах ,в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ходе реализации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</a:p>
          <a:p>
            <a:pPr lvl="0"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ru-RU" sz="9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  <a:r>
              <a:rPr lang="ru-RU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младшей группы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родители, воспитатели. </a:t>
            </a: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ru-RU" sz="9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</a:t>
            </a:r>
            <a:r>
              <a:rPr lang="ru-RU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проведения: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– 1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месяц.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610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197" y="51752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этап. Подготовительный.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5745" y="2055815"/>
            <a:ext cx="7919605" cy="4098346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 проекта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о генеалогическом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ct val="200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Ознакомление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родителей с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темой проекта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необходимых условий для реализации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</a:p>
          <a:p>
            <a:pPr marL="0" lvl="0" indent="0" algn="just">
              <a:lnSpc>
                <a:spcPct val="100000"/>
              </a:lnSpc>
              <a:spcBef>
                <a:spcPct val="200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Обсуждение с родителями и выбор формы реализации проекта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just">
              <a:lnSpc>
                <a:spcPct val="100000"/>
              </a:lnSpc>
              <a:spcBef>
                <a:spcPct val="200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Привлечение родителей к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изготовлению и оформлению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«Генеалогическое древо моей семьи»</a:t>
            </a:r>
          </a:p>
          <a:p>
            <a:pPr marL="0" lvl="0" indent="0" algn="just">
              <a:lnSpc>
                <a:spcPct val="100000"/>
              </a:lnSpc>
              <a:spcBef>
                <a:spcPct val="20000"/>
              </a:spcBef>
            </a:pP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75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5267" y="1"/>
            <a:ext cx="7757678" cy="817418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ct val="20000"/>
              </a:spcBef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II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этап – практический.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7706" y="626126"/>
            <a:ext cx="7886700" cy="585780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родителями:</a:t>
            </a:r>
          </a:p>
          <a:p>
            <a:pPr marL="0" lvl="0" indent="0" algn="just">
              <a:lnSpc>
                <a:spcPct val="100000"/>
              </a:lnSpc>
              <a:spcBef>
                <a:spcPct val="20000"/>
              </a:spcBef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Консультирование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родителей по теме проекта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Что такое генеалогическое древо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?»</a:t>
            </a:r>
          </a:p>
          <a:p>
            <a:pPr algn="just">
              <a:lnSpc>
                <a:spcPct val="100000"/>
              </a:lnSpc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Рассказы родителей «Семейные традиции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Работа с детьми:</a:t>
            </a:r>
          </a:p>
          <a:p>
            <a:pPr marL="0" lvl="0" indent="0" algn="just">
              <a:lnSpc>
                <a:spcPct val="100000"/>
              </a:lnSpc>
              <a:spcBef>
                <a:spcPct val="2000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 с детьми «Моя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 «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Бабушки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и внуки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».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ct val="2000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семейных фотографий с детьми.</a:t>
            </a:r>
          </a:p>
          <a:p>
            <a:pPr marL="0" lvl="0" indent="0" algn="just">
              <a:lnSpc>
                <a:spcPct val="100000"/>
              </a:lnSpc>
              <a:spcBef>
                <a:spcPct val="2000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«Дочки-матери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«Семья».</a:t>
            </a:r>
          </a:p>
          <a:p>
            <a:pPr marL="0" lvl="0" indent="0" algn="just">
              <a:lnSpc>
                <a:spcPct val="100000"/>
              </a:lnSpc>
              <a:spcBef>
                <a:spcPct val="2000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Инсценировка сказок.</a:t>
            </a:r>
          </a:p>
          <a:p>
            <a:pPr marL="0" lvl="0" indent="0" algn="just">
              <a:lnSpc>
                <a:spcPct val="100000"/>
              </a:lnSpc>
              <a:spcBef>
                <a:spcPct val="2000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пальчиковой гимнастики: «Дружная семейка», «Семья».</a:t>
            </a:r>
          </a:p>
          <a:p>
            <a:pPr marL="0" lvl="0" indent="0" algn="just">
              <a:lnSpc>
                <a:spcPct val="100000"/>
              </a:lnSpc>
              <a:spcBef>
                <a:spcPct val="2000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художественной литературы по теме «Моя семья». «Синяя чашка» М. Матвеева, «Теплый хлеб» К. Паустовский, «Сказка об умном мышонке» С. Маршак, «Цветик 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Д.Родари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«Мамина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дочка»</a:t>
            </a:r>
          </a:p>
          <a:p>
            <a:pPr marL="0" lvl="0" indent="0" algn="just">
              <a:lnSpc>
                <a:spcPct val="100000"/>
              </a:lnSpc>
              <a:spcBef>
                <a:spcPct val="2000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генеалогического древа своей семьи «Семейное древо».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11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506" y="955568"/>
            <a:ext cx="3349117" cy="55104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29" y="1110117"/>
            <a:ext cx="3183248" cy="5382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564" y="185644"/>
            <a:ext cx="7019059" cy="584281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«Моя семья»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90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6088"/>
            <a:ext cx="9142155" cy="7034088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27" y="1374735"/>
            <a:ext cx="2784181" cy="4949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3764"/>
            <a:ext cx="7886700" cy="1325563"/>
          </a:xfrm>
        </p:spPr>
        <p:txBody>
          <a:bodyPr>
            <a:normAutofit fontScale="90000"/>
          </a:bodyPr>
          <a:lstStyle/>
          <a:p>
            <a:pPr algn="ctr">
              <a:lnSpc>
                <a:spcPct val="20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 «Семья».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 «В гостях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бабушки».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928" y="1493236"/>
            <a:ext cx="2687200" cy="47772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9"/>
          <a:stretch/>
        </p:blipFill>
        <p:spPr>
          <a:xfrm>
            <a:off x="3127553" y="2404897"/>
            <a:ext cx="2980730" cy="41000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004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Проект Семейное древо.Коняхина Е.В</Template>
  <TotalTime>460</TotalTime>
  <Words>647</Words>
  <Application>Microsoft Office PowerPoint</Application>
  <PresentationFormat>Экран (4:3)</PresentationFormat>
  <Paragraphs>66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Open Sans</vt:lpstr>
      <vt:lpstr>Times New Roman</vt:lpstr>
      <vt:lpstr>Wingdings</vt:lpstr>
      <vt:lpstr>Тема Office</vt:lpstr>
      <vt:lpstr>«Семейное древо»</vt:lpstr>
      <vt:lpstr>Презентация PowerPoint</vt:lpstr>
      <vt:lpstr>Актуальность проекта</vt:lpstr>
      <vt:lpstr>Презентация PowerPoint</vt:lpstr>
      <vt:lpstr>Цель проекта:  Создание генеалогического древа семьи. Задачи проекта:</vt:lpstr>
      <vt:lpstr>Этапы реализации проекта  I этап. Подготовительный.</vt:lpstr>
      <vt:lpstr> II этап – практический. </vt:lpstr>
      <vt:lpstr>Дидактическая игра «Моя семья»</vt:lpstr>
      <vt:lpstr>Сюжетно-ролевая игра «Семья».  Сюжет «В гостях у бабушки».</vt:lpstr>
      <vt:lpstr>Презентация PowerPoint</vt:lpstr>
      <vt:lpstr>Презентация PowerPoint</vt:lpstr>
      <vt:lpstr>Заключительный этап</vt:lpstr>
      <vt:lpstr>Продукт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«Семейное древо»</dc:title>
  <dc:creator>Катя-ПК</dc:creator>
  <cp:lastModifiedBy>Катя-ПК</cp:lastModifiedBy>
  <cp:revision>183</cp:revision>
  <dcterms:created xsi:type="dcterms:W3CDTF">2022-03-10T07:19:04Z</dcterms:created>
  <dcterms:modified xsi:type="dcterms:W3CDTF">2022-05-05T16:36:43Z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1229693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