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35" autoAdjust="0"/>
    <p:restoredTop sz="94660"/>
  </p:normalViewPr>
  <p:slideViewPr>
    <p:cSldViewPr snapToGrid="0">
      <p:cViewPr varScale="1">
        <p:scale>
          <a:sx n="74" d="100"/>
          <a:sy n="74" d="100"/>
        </p:scale>
        <p:origin x="7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8F7F-ECF7-4D95-B5E4-D80EA046FFC5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DB8A-0069-4A5A-B731-30A240955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788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8F7F-ECF7-4D95-B5E4-D80EA046FFC5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DB8A-0069-4A5A-B731-30A240955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972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8F7F-ECF7-4D95-B5E4-D80EA046FFC5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DB8A-0069-4A5A-B731-30A240955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754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8F7F-ECF7-4D95-B5E4-D80EA046FFC5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DB8A-0069-4A5A-B731-30A240955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437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8F7F-ECF7-4D95-B5E4-D80EA046FFC5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DB8A-0069-4A5A-B731-30A240955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679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8F7F-ECF7-4D95-B5E4-D80EA046FFC5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DB8A-0069-4A5A-B731-30A240955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758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8F7F-ECF7-4D95-B5E4-D80EA046FFC5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DB8A-0069-4A5A-B731-30A240955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078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8F7F-ECF7-4D95-B5E4-D80EA046FFC5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DB8A-0069-4A5A-B731-30A240955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841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8F7F-ECF7-4D95-B5E4-D80EA046FFC5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DB8A-0069-4A5A-B731-30A240955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28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8F7F-ECF7-4D95-B5E4-D80EA046FFC5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DB8A-0069-4A5A-B731-30A240955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863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8F7F-ECF7-4D95-B5E4-D80EA046FFC5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DB8A-0069-4A5A-B731-30A240955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904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C8F7F-ECF7-4D95-B5E4-D80EA046FFC5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3DB8A-0069-4A5A-B731-30A240955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739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Тема: Спинной </a:t>
            </a:r>
            <a:r>
              <a:rPr lang="ru-RU" dirty="0" smtClean="0"/>
              <a:t>мозг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8560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Спинной мозг</a:t>
            </a:r>
            <a:r>
              <a:rPr lang="ru-RU" dirty="0"/>
              <a:t> человека находится в позвоночном канале. Он представляет собой цилиндрический тяж длиной 43–45 см и массой около 30 г. Спинной мозг омывается </a:t>
            </a:r>
            <a:r>
              <a:rPr lang="ru-RU" dirty="0" smtClean="0"/>
              <a:t>спинномозговой жидкостью</a:t>
            </a:r>
          </a:p>
          <a:p>
            <a:r>
              <a:rPr lang="ru-RU" dirty="0"/>
              <a:t>Наверху спинной мозг переходит в нижний отдел головного мозга — продолговатый мозг, а внизу заканчивается на уровне поясничных позвонков. </a:t>
            </a:r>
            <a:endParaRPr lang="ru-RU" dirty="0" smtClean="0"/>
          </a:p>
          <a:p>
            <a:r>
              <a:rPr lang="ru-RU" dirty="0" smtClean="0"/>
              <a:t>Спинной </a:t>
            </a:r>
            <a:r>
              <a:rPr lang="ru-RU" dirty="0"/>
              <a:t>мозг разделён на две симметричные половины </a:t>
            </a:r>
            <a:r>
              <a:rPr lang="ru-RU" b="1" dirty="0"/>
              <a:t>передней и задней продольными бороздами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4573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82580"/>
            <a:ext cx="5279265" cy="5494383"/>
          </a:xfrm>
        </p:spPr>
        <p:txBody>
          <a:bodyPr/>
          <a:lstStyle/>
          <a:p>
            <a:r>
              <a:rPr lang="ru-RU" dirty="0"/>
              <a:t>В центре спинного мозга проходит </a:t>
            </a:r>
            <a:r>
              <a:rPr lang="ru-RU" b="1" dirty="0"/>
              <a:t>спинномозговой канал</a:t>
            </a:r>
            <a:r>
              <a:rPr lang="ru-RU" dirty="0"/>
              <a:t>, заполненный спинномозговой жидкостью. Вокруг него сосредоточено </a:t>
            </a:r>
            <a:r>
              <a:rPr lang="ru-RU" b="1" dirty="0"/>
              <a:t>серое вещество</a:t>
            </a:r>
            <a:r>
              <a:rPr lang="ru-RU" dirty="0"/>
              <a:t>, образованное телами нейронов, на поперечном срезе имеющее форму бабочки (в нём различают </a:t>
            </a:r>
            <a:r>
              <a:rPr lang="ru-RU" b="1" dirty="0"/>
              <a:t>передние, задние и боковые рога</a:t>
            </a:r>
            <a:r>
              <a:rPr lang="ru-RU" dirty="0"/>
              <a:t>).</a:t>
            </a:r>
          </a:p>
          <a:p>
            <a:endParaRPr lang="ru-RU" dirty="0"/>
          </a:p>
        </p:txBody>
      </p:sp>
      <p:pic>
        <p:nvPicPr>
          <p:cNvPr id="4" name="Рисунок 3" descr="pic6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465" y="814065"/>
            <a:ext cx="5141706" cy="40799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530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903328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/>
              <a:t>В передних рогах расположены двигательные нейроны (мотонейроны), по аксонам которых возбуждение достигает скелетных мышц конечностей и туловища, заставляя их сокращаться.</a:t>
            </a:r>
          </a:p>
          <a:p>
            <a:pPr lvl="0"/>
            <a:r>
              <a:rPr lang="ru-RU" dirty="0"/>
              <a:t>В задних рогах расположены главным образом тела вставочных нейронов. Они связывают отростки чувствительных нейронов с телами двигательных нейронов, а также передают информацию в другие отделы центральной нервной системы.</a:t>
            </a:r>
          </a:p>
          <a:p>
            <a:pPr lvl="0"/>
            <a:r>
              <a:rPr lang="ru-RU" dirty="0"/>
              <a:t>В боковых рогах залегают нейроны, образующие центры симпатической части вегетативной нервной системы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r>
              <a:rPr lang="ru-RU" dirty="0" smtClean="0"/>
              <a:t>Наружный слой спинного мозга образован </a:t>
            </a:r>
            <a:r>
              <a:rPr lang="ru-RU" b="1" dirty="0" smtClean="0"/>
              <a:t>белым веществом</a:t>
            </a:r>
            <a:r>
              <a:rPr lang="ru-RU" dirty="0" smtClean="0"/>
              <a:t>, состоящим из отростков нейронов, образующих проводящие пути.</a:t>
            </a:r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981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Спинной мозг подразделяется на участки — </a:t>
            </a:r>
            <a:r>
              <a:rPr lang="ru-RU" b="1" dirty="0"/>
              <a:t>сегменты</a:t>
            </a:r>
            <a:r>
              <a:rPr lang="ru-RU" dirty="0"/>
              <a:t>. От каждого сегмента отходят спинномозговые нервы. Всего от спинного мозга отходит 31</a:t>
            </a:r>
            <a:r>
              <a:rPr lang="ru-RU" b="1" dirty="0"/>
              <a:t> пара смешанных спинномозговых нервов</a:t>
            </a:r>
            <a:r>
              <a:rPr lang="ru-RU" dirty="0"/>
              <a:t>, каждый из которых начинается двумя корешками: передним (двигательным) и задним (чувствительным). </a:t>
            </a:r>
          </a:p>
        </p:txBody>
      </p:sp>
    </p:spTree>
    <p:extLst>
      <p:ext uri="{BB962C8B-B14F-4D97-AF65-F5344CB8AC3E}">
        <p14:creationId xmlns:p14="http://schemas.microsoft.com/office/powerpoint/2010/main" val="616241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pic35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345" y="583678"/>
            <a:ext cx="6747220" cy="55987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300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Функции спинного мозга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Спинной </a:t>
            </a:r>
            <a:r>
              <a:rPr lang="ru-RU" dirty="0"/>
              <a:t>мозг выполняет две основные функции: </a:t>
            </a:r>
            <a:r>
              <a:rPr lang="ru-RU" b="1" dirty="0"/>
              <a:t>рефлекторную и проводниковую</a:t>
            </a:r>
            <a:r>
              <a:rPr lang="ru-RU" dirty="0"/>
              <a:t>:</a:t>
            </a:r>
          </a:p>
          <a:p>
            <a:pPr lvl="0"/>
            <a:r>
              <a:rPr lang="ru-RU" b="1" dirty="0"/>
              <a:t>рефлекторная</a:t>
            </a:r>
            <a:r>
              <a:rPr lang="ru-RU" dirty="0"/>
              <a:t> — осуществляется соматической и вегетативной нервными системами;</a:t>
            </a:r>
          </a:p>
          <a:p>
            <a:pPr lvl="0"/>
            <a:r>
              <a:rPr lang="ru-RU" b="1" dirty="0"/>
              <a:t>проводниковая</a:t>
            </a:r>
            <a:r>
              <a:rPr lang="ru-RU" dirty="0"/>
              <a:t> — осуществляется белым веществом восходящих и нисходящих проводящих путей.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1982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спин.мозг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49" y="691176"/>
            <a:ext cx="9949390" cy="34986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7263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6439" y="338019"/>
            <a:ext cx="10803340" cy="4351338"/>
          </a:xfrm>
        </p:spPr>
        <p:txBody>
          <a:bodyPr/>
          <a:lstStyle/>
          <a:p>
            <a:pPr marL="0" indent="0">
              <a:buNone/>
            </a:pPr>
            <a:r>
              <a:rPr lang="ru-RU" i="1" dirty="0"/>
              <a:t>Пример: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примером простейшего двигательного рефлекса может быть коленный рефлекс, который проявляется в разгибании ноги при ударе по сухожилию мышцы ниже коленной чашечки. 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pic35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761" y="2200544"/>
            <a:ext cx="9255565" cy="4418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34292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126</Words>
  <Application>Microsoft Office PowerPoint</Application>
  <PresentationFormat>Широкоэкранный</PresentationFormat>
  <Paragraphs>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Тема: Спинной мозг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Функции спинного мозга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Спинной мозг</dc:title>
  <dc:creator>407</dc:creator>
  <cp:lastModifiedBy>Домашний</cp:lastModifiedBy>
  <cp:revision>3</cp:revision>
  <dcterms:created xsi:type="dcterms:W3CDTF">2021-02-26T08:44:00Z</dcterms:created>
  <dcterms:modified xsi:type="dcterms:W3CDTF">2022-05-05T16:05:40Z</dcterms:modified>
</cp:coreProperties>
</file>