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F2A2A-BF99-4DA6-BFE2-91692D46A061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F38A6-05BA-47FC-981C-BF8EB09E51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847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F2A2A-BF99-4DA6-BFE2-91692D46A061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F38A6-05BA-47FC-981C-BF8EB09E51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5267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F2A2A-BF99-4DA6-BFE2-91692D46A061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F38A6-05BA-47FC-981C-BF8EB09E51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2837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F2A2A-BF99-4DA6-BFE2-91692D46A061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F38A6-05BA-47FC-981C-BF8EB09E51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7397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F2A2A-BF99-4DA6-BFE2-91692D46A061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F38A6-05BA-47FC-981C-BF8EB09E51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31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F2A2A-BF99-4DA6-BFE2-91692D46A061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F38A6-05BA-47FC-981C-BF8EB09E51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96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F2A2A-BF99-4DA6-BFE2-91692D46A061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F38A6-05BA-47FC-981C-BF8EB09E51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7138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F2A2A-BF99-4DA6-BFE2-91692D46A061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F38A6-05BA-47FC-981C-BF8EB09E51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109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F2A2A-BF99-4DA6-BFE2-91692D46A061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F38A6-05BA-47FC-981C-BF8EB09E51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9814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F2A2A-BF99-4DA6-BFE2-91692D46A061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F38A6-05BA-47FC-981C-BF8EB09E51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8313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F2A2A-BF99-4DA6-BFE2-91692D46A061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F38A6-05BA-47FC-981C-BF8EB09E51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853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9F2A2A-BF99-4DA6-BFE2-91692D46A061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FF38A6-05BA-47FC-981C-BF8EB09E51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0241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png"/><Relationship Id="rId1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342900"/>
            <a:ext cx="9144000" cy="89681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Удивительные изобретения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5846" y="1239715"/>
            <a:ext cx="11895992" cy="541606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86" t="15812" r="38222"/>
          <a:stretch/>
        </p:blipFill>
        <p:spPr>
          <a:xfrm>
            <a:off x="10622757" y="1619009"/>
            <a:ext cx="1195753" cy="173208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48" t="8699" r="7212" b="5630"/>
          <a:stretch/>
        </p:blipFill>
        <p:spPr>
          <a:xfrm>
            <a:off x="8636612" y="2446337"/>
            <a:ext cx="1948961" cy="22949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07" t="15197" r="37407" b="14028"/>
          <a:stretch/>
        </p:blipFill>
        <p:spPr>
          <a:xfrm>
            <a:off x="11228049" y="3571386"/>
            <a:ext cx="694593" cy="195189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5916" y="4567892"/>
            <a:ext cx="3121158" cy="208788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93" t="3203" r="22463" b="9241"/>
          <a:stretch/>
        </p:blipFill>
        <p:spPr>
          <a:xfrm rot="16200000">
            <a:off x="8176755" y="1105308"/>
            <a:ext cx="1078482" cy="179019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8214" y="4249280"/>
            <a:ext cx="2027406" cy="205415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9924" y="3230959"/>
            <a:ext cx="1927374" cy="166028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61" t="14425" r="8482" b="17419"/>
          <a:stretch/>
        </p:blipFill>
        <p:spPr>
          <a:xfrm>
            <a:off x="3637997" y="5048069"/>
            <a:ext cx="1689957" cy="140197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9231" y="4974220"/>
            <a:ext cx="1306033" cy="130603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24" t="2251" r="21337" b="7879"/>
          <a:stretch/>
        </p:blipFill>
        <p:spPr>
          <a:xfrm>
            <a:off x="337135" y="4333951"/>
            <a:ext cx="1259604" cy="217911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0922" y="3029049"/>
            <a:ext cx="1385078" cy="2001321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61" t="6061" r="29279"/>
          <a:stretch/>
        </p:blipFill>
        <p:spPr>
          <a:xfrm>
            <a:off x="3603942" y="1753722"/>
            <a:ext cx="971599" cy="198155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73" r="12916"/>
          <a:stretch/>
        </p:blipFill>
        <p:spPr>
          <a:xfrm>
            <a:off x="229458" y="2136530"/>
            <a:ext cx="1401288" cy="1924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119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Bold Condensed" panose="020B0502040204020203" pitchFamily="34" charset="0"/>
              </a:rPr>
              <a:t>Что такое НАУКА?      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Bahnschrift SemiBold Condensed" panose="020B0502040204020203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5631" y="1543792"/>
            <a:ext cx="11875325" cy="50707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  <a:latin typeface="Bahnschrift SemiBold Condensed" panose="020B0502040204020203" pitchFamily="34" charset="0"/>
              </a:rPr>
              <a:t>                           Для </a:t>
            </a:r>
            <a:r>
              <a:rPr lang="ru-RU" sz="4800" dirty="0">
                <a:solidFill>
                  <a:schemeClr val="accent2">
                    <a:lumMod val="75000"/>
                  </a:schemeClr>
                </a:solidFill>
                <a:latin typeface="Bahnschrift SemiBold Condensed" panose="020B0502040204020203" pitchFamily="34" charset="0"/>
              </a:rPr>
              <a:t>чего нужна наука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  <a:latin typeface="Bahnschrift SemiBold Condensed" panose="020B0502040204020203" pitchFamily="34" charset="0"/>
              </a:rPr>
              <a:t>?</a:t>
            </a:r>
          </a:p>
          <a:p>
            <a:pPr marL="0" indent="0">
              <a:buNone/>
            </a:pPr>
            <a:r>
              <a:rPr lang="ru-RU" sz="4800" dirty="0" smtClean="0">
                <a:solidFill>
                  <a:schemeClr val="accent6">
                    <a:lumMod val="75000"/>
                  </a:schemeClr>
                </a:solidFill>
                <a:latin typeface="Bahnschrift SemiBold Condensed" panose="020B0502040204020203" pitchFamily="34" charset="0"/>
              </a:rPr>
              <a:t>Где </a:t>
            </a:r>
            <a:r>
              <a:rPr lang="ru-RU" sz="4800" dirty="0">
                <a:solidFill>
                  <a:schemeClr val="accent6">
                    <a:lumMod val="75000"/>
                  </a:schemeClr>
                </a:solidFill>
                <a:latin typeface="Bahnschrift SemiBold Condensed" panose="020B0502040204020203" pitchFamily="34" charset="0"/>
              </a:rPr>
              <a:t>её применяют? </a:t>
            </a:r>
            <a:endParaRPr lang="ru-RU" sz="4800" dirty="0" smtClean="0">
              <a:solidFill>
                <a:schemeClr val="accent6">
                  <a:lumMod val="75000"/>
                </a:schemeClr>
              </a:solidFill>
              <a:latin typeface="Bahnschrift SemiBold Condensed" panose="020B0502040204020203" pitchFamily="34" charset="0"/>
            </a:endParaRPr>
          </a:p>
          <a:p>
            <a:pPr marL="0" indent="0">
              <a:buNone/>
            </a:pPr>
            <a:r>
              <a:rPr lang="ru-RU" sz="4800" dirty="0" smtClean="0">
                <a:solidFill>
                  <a:schemeClr val="accent6">
                    <a:lumMod val="75000"/>
                  </a:schemeClr>
                </a:solidFill>
                <a:latin typeface="Bahnschrift SemiBold Condensed" panose="020B0502040204020203" pitchFamily="34" charset="0"/>
              </a:rPr>
              <a:t>                                  </a:t>
            </a:r>
          </a:p>
          <a:p>
            <a:pPr marL="0" indent="0">
              <a:buNone/>
            </a:pPr>
            <a:r>
              <a:rPr lang="ru-RU" sz="4800" dirty="0" smtClean="0">
                <a:latin typeface="Bahnschrift SemiBold Condensed" panose="020B0502040204020203" pitchFamily="34" charset="0"/>
              </a:rPr>
              <a:t> </a:t>
            </a:r>
            <a:r>
              <a:rPr lang="ru-RU" sz="4800" dirty="0" smtClean="0">
                <a:solidFill>
                  <a:srgbClr val="FFC000"/>
                </a:solidFill>
                <a:latin typeface="Bahnschrift SemiBold Condensed" panose="020B0502040204020203" pitchFamily="34" charset="0"/>
              </a:rPr>
              <a:t>Какие </a:t>
            </a:r>
            <a:r>
              <a:rPr lang="ru-RU" sz="4800" dirty="0">
                <a:solidFill>
                  <a:srgbClr val="FFC000"/>
                </a:solidFill>
                <a:latin typeface="Bahnschrift SemiBold Condensed" panose="020B0502040204020203" pitchFamily="34" charset="0"/>
              </a:rPr>
              <a:t>научные открытия вы бы хотели сделать</a:t>
            </a:r>
            <a:r>
              <a:rPr lang="ru-RU" sz="4800" dirty="0" smtClean="0">
                <a:solidFill>
                  <a:srgbClr val="FFC000"/>
                </a:solidFill>
                <a:latin typeface="Bahnschrift SemiBold Condensed" panose="020B0502040204020203" pitchFamily="34" charset="0"/>
              </a:rPr>
              <a:t>?</a:t>
            </a:r>
          </a:p>
          <a:p>
            <a:pPr marL="0" indent="0">
              <a:buNone/>
            </a:pPr>
            <a:r>
              <a:rPr lang="ru-RU" sz="4800" dirty="0" smtClean="0">
                <a:solidFill>
                  <a:srgbClr val="FFC000"/>
                </a:solidFill>
                <a:latin typeface="Bahnschrift SemiBold Condensed" panose="020B0502040204020203" pitchFamily="34" charset="0"/>
              </a:rPr>
              <a:t> </a:t>
            </a:r>
            <a:endParaRPr lang="ru-RU" sz="4800" dirty="0">
              <a:solidFill>
                <a:srgbClr val="FFC000"/>
              </a:solidFill>
              <a:latin typeface="Bahnschrift SemiBold Condensed" panose="020B0502040204020203" pitchFamily="34" charset="0"/>
            </a:endParaRPr>
          </a:p>
          <a:p>
            <a:pPr marL="0" indent="0">
              <a:buNone/>
            </a:pPr>
            <a:r>
              <a:rPr lang="ru-RU" sz="4800" dirty="0" smtClean="0">
                <a:latin typeface="Bahnschrift SemiBold Condensed" panose="020B0502040204020203" pitchFamily="34" charset="0"/>
              </a:rPr>
              <a:t>              </a:t>
            </a:r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  <a:latin typeface="Bahnschrift SemiBold Condensed" panose="020B0502040204020203" pitchFamily="34" charset="0"/>
              </a:rPr>
              <a:t>А </a:t>
            </a:r>
            <a:r>
              <a:rPr lang="ru-RU" sz="4800" dirty="0">
                <a:solidFill>
                  <a:schemeClr val="accent1">
                    <a:lumMod val="75000"/>
                  </a:schemeClr>
                </a:solidFill>
                <a:latin typeface="Bahnschrift SemiBold Condensed" panose="020B0502040204020203" pitchFamily="34" charset="0"/>
              </a:rPr>
              <a:t>можно ли что-то открыть научное без знаний?</a:t>
            </a:r>
          </a:p>
          <a:p>
            <a:endParaRPr lang="ru-RU" sz="4800" dirty="0">
              <a:latin typeface="Bahnschrift SemiBold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9165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Bahnschrift SemiBold Condensed" panose="020B0502040204020203" pitchFamily="34" charset="0"/>
              </a:rPr>
              <a:t>Как приручили огонь?</a:t>
            </a:r>
            <a:b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Bahnschrift SemiBold Condensed" panose="020B0502040204020203" pitchFamily="34" charset="0"/>
              </a:rPr>
            </a:br>
            <a:endParaRPr lang="ru-RU" dirty="0">
              <a:solidFill>
                <a:schemeClr val="accent3">
                  <a:lumMod val="75000"/>
                </a:schemeClr>
              </a:solidFill>
              <a:latin typeface="Bahnschrift SemiBold Condensed" panose="020B0502040204020203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0635" y="1092530"/>
            <a:ext cx="11732820" cy="558140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4400" dirty="0" smtClean="0">
              <a:latin typeface="Bahnschrift SemiBold Condensed" panose="020B0502040204020203" pitchFamily="34" charset="0"/>
            </a:endParaRPr>
          </a:p>
          <a:p>
            <a:pPr marL="0" indent="0">
              <a:buNone/>
            </a:pPr>
            <a:r>
              <a:rPr lang="ru-RU" sz="4400" dirty="0" smtClean="0">
                <a:solidFill>
                  <a:schemeClr val="accent6">
                    <a:lumMod val="75000"/>
                  </a:schemeClr>
                </a:solidFill>
                <a:latin typeface="Bahnschrift SemiBold Condensed" panose="020B0502040204020203" pitchFamily="34" charset="0"/>
              </a:rPr>
              <a:t>                      Кто изобрел колесо и бумагу?</a:t>
            </a:r>
          </a:p>
          <a:p>
            <a:pPr marL="0" indent="0">
              <a:buNone/>
            </a:pPr>
            <a:endParaRPr lang="ru-RU" sz="4400" dirty="0" smtClean="0">
              <a:solidFill>
                <a:schemeClr val="accent6">
                  <a:lumMod val="75000"/>
                </a:schemeClr>
              </a:solidFill>
              <a:latin typeface="Bahnschrift SemiBold Condensed" panose="020B0502040204020203" pitchFamily="34" charset="0"/>
            </a:endParaRPr>
          </a:p>
          <a:p>
            <a:pPr marL="0" indent="0">
              <a:buNone/>
            </a:pPr>
            <a:r>
              <a:rPr lang="ru-RU" sz="4400" dirty="0" smtClean="0">
                <a:solidFill>
                  <a:schemeClr val="accent6">
                    <a:lumMod val="75000"/>
                  </a:schemeClr>
                </a:solidFill>
                <a:latin typeface="Bahnschrift SemiBold Condensed" panose="020B0502040204020203" pitchFamily="34" charset="0"/>
              </a:rPr>
              <a:t>Порох и оружие?             Корабль и парус? </a:t>
            </a:r>
          </a:p>
          <a:p>
            <a:pPr marL="0" indent="0">
              <a:buNone/>
            </a:pPr>
            <a:endParaRPr lang="ru-RU" sz="4400" dirty="0" smtClean="0">
              <a:solidFill>
                <a:schemeClr val="accent6">
                  <a:lumMod val="75000"/>
                </a:schemeClr>
              </a:solidFill>
              <a:latin typeface="Bahnschrift SemiBold Condensed" panose="020B0502040204020203" pitchFamily="34" charset="0"/>
            </a:endParaRPr>
          </a:p>
          <a:p>
            <a:pPr marL="0" indent="0">
              <a:buNone/>
            </a:pPr>
            <a:r>
              <a:rPr lang="ru-RU" sz="4400" dirty="0" smtClean="0">
                <a:solidFill>
                  <a:schemeClr val="accent6">
                    <a:lumMod val="75000"/>
                  </a:schemeClr>
                </a:solidFill>
                <a:latin typeface="Bahnschrift SemiBold Condensed" panose="020B0502040204020203" pitchFamily="34" charset="0"/>
              </a:rPr>
              <a:t>Телефон и телеграф?                                 Автомобиль? </a:t>
            </a:r>
          </a:p>
          <a:p>
            <a:pPr marL="0" indent="0">
              <a:buNone/>
            </a:pPr>
            <a:r>
              <a:rPr lang="ru-RU" sz="4400" dirty="0">
                <a:solidFill>
                  <a:schemeClr val="accent6">
                    <a:lumMod val="75000"/>
                  </a:schemeClr>
                </a:solidFill>
                <a:latin typeface="Bahnschrift SemiBold Condensed" panose="020B0502040204020203" pitchFamily="34" charset="0"/>
              </a:rPr>
              <a:t> </a:t>
            </a:r>
            <a:r>
              <a:rPr lang="ru-RU" sz="4400" dirty="0" smtClean="0">
                <a:solidFill>
                  <a:schemeClr val="accent6">
                    <a:lumMod val="75000"/>
                  </a:schemeClr>
                </a:solidFill>
                <a:latin typeface="Bahnschrift SemiBold Condensed" panose="020B0502040204020203" pitchFamily="34" charset="0"/>
              </a:rPr>
              <a:t>                                        Антибиотики?</a:t>
            </a:r>
            <a:endParaRPr lang="ru-RU" sz="4400" dirty="0">
              <a:solidFill>
                <a:schemeClr val="accent6">
                  <a:lumMod val="75000"/>
                </a:schemeClr>
              </a:solidFill>
              <a:latin typeface="Bahnschrift SemiBold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943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9381" y="365125"/>
            <a:ext cx="11554691" cy="1325563"/>
          </a:xfrm>
        </p:spPr>
        <p:txBody>
          <a:bodyPr/>
          <a:lstStyle/>
          <a:p>
            <a:r>
              <a:rPr lang="ru-RU" dirty="0" smtClean="0"/>
              <a:t>День российской науки празднуется 8 февраля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6131" y="3750031"/>
            <a:ext cx="3602963" cy="269870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93" t="18355" r="17819" b="21039"/>
          <a:stretch/>
        </p:blipFill>
        <p:spPr>
          <a:xfrm>
            <a:off x="808272" y="1464218"/>
            <a:ext cx="1923054" cy="239526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41" t="2771" r="20303" b="9438"/>
          <a:stretch/>
        </p:blipFill>
        <p:spPr>
          <a:xfrm>
            <a:off x="4156589" y="1690688"/>
            <a:ext cx="2763616" cy="283634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4709" y="3859481"/>
            <a:ext cx="2205334" cy="239058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7973" y="1650735"/>
            <a:ext cx="1823535" cy="2609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073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41161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Bahnschrift SemiBold Condensed" panose="020B0502040204020203" pitchFamily="34" charset="0"/>
              </a:rPr>
              <a:t>Миру нужны гении!</a:t>
            </a:r>
            <a:endParaRPr lang="ru-RU" dirty="0">
              <a:solidFill>
                <a:srgbClr val="FF0000"/>
              </a:solidFill>
              <a:latin typeface="Bahnschrift SemiBold Condensed" panose="020B0502040204020203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5635" y="1472540"/>
            <a:ext cx="11340935" cy="491638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  </a:t>
            </a:r>
            <a:r>
              <a:rPr lang="ru-RU" sz="4400" dirty="0">
                <a:solidFill>
                  <a:srgbClr val="FFC000"/>
                </a:solidFill>
                <a:latin typeface="Bahnschrift SemiBold Condensed" panose="020B0502040204020203" pitchFamily="34" charset="0"/>
              </a:rPr>
              <a:t>умеет  мыслить  </a:t>
            </a:r>
            <a:r>
              <a:rPr lang="ru-RU" sz="4400" dirty="0" smtClean="0">
                <a:solidFill>
                  <a:srgbClr val="FFC000"/>
                </a:solidFill>
                <a:latin typeface="Bahnschrift SemiBold Condensed" panose="020B0502040204020203" pitchFamily="34" charset="0"/>
              </a:rPr>
              <a:t>нестандартно</a:t>
            </a:r>
            <a:r>
              <a:rPr lang="ru-RU" sz="4400" dirty="0">
                <a:solidFill>
                  <a:srgbClr val="FFC000"/>
                </a:solidFill>
                <a:latin typeface="Bahnschrift SemiBold Condensed" panose="020B0502040204020203" pitchFamily="34" charset="0"/>
              </a:rPr>
              <a:t> </a:t>
            </a:r>
            <a:r>
              <a:rPr lang="ru-RU" sz="4400" dirty="0" smtClean="0">
                <a:solidFill>
                  <a:srgbClr val="FFC000"/>
                </a:solidFill>
                <a:latin typeface="Bahnschrift SemiBold Condensed" panose="020B0502040204020203" pitchFamily="34" charset="0"/>
              </a:rPr>
              <a:t> </a:t>
            </a:r>
          </a:p>
          <a:p>
            <a:pPr marL="0" indent="0">
              <a:buNone/>
            </a:pPr>
            <a:endParaRPr lang="ru-RU" sz="4400" dirty="0">
              <a:solidFill>
                <a:srgbClr val="FFC000"/>
              </a:solidFill>
              <a:latin typeface="Bahnschrift SemiBold Condensed" panose="020B0502040204020203" pitchFamily="34" charset="0"/>
            </a:endParaRPr>
          </a:p>
          <a:p>
            <a:pPr marL="0" indent="0">
              <a:buNone/>
            </a:pPr>
            <a:r>
              <a:rPr lang="ru-RU" sz="4400" dirty="0" smtClean="0">
                <a:solidFill>
                  <a:schemeClr val="accent6"/>
                </a:solidFill>
                <a:latin typeface="Bahnschrift SemiBold Condensed" panose="020B0502040204020203" pitchFamily="34" charset="0"/>
              </a:rPr>
              <a:t>                                             способности </a:t>
            </a:r>
            <a:r>
              <a:rPr lang="ru-RU" sz="4400" dirty="0">
                <a:solidFill>
                  <a:schemeClr val="accent6"/>
                </a:solidFill>
                <a:latin typeface="Bahnschrift SemiBold Condensed" panose="020B0502040204020203" pitchFamily="34" charset="0"/>
              </a:rPr>
              <a:t>к </a:t>
            </a:r>
            <a:r>
              <a:rPr lang="ru-RU" sz="4400" dirty="0" smtClean="0">
                <a:solidFill>
                  <a:schemeClr val="accent6"/>
                </a:solidFill>
                <a:latin typeface="Bahnschrift SemiBold Condensed" panose="020B0502040204020203" pitchFamily="34" charset="0"/>
              </a:rPr>
              <a:t>открытиям</a:t>
            </a:r>
          </a:p>
          <a:p>
            <a:pPr marL="0" indent="0">
              <a:buNone/>
            </a:pPr>
            <a:endParaRPr lang="ru-RU" sz="4400" dirty="0">
              <a:solidFill>
                <a:schemeClr val="accent6"/>
              </a:solidFill>
              <a:latin typeface="Bahnschrift SemiBold Condensed" panose="020B0502040204020203" pitchFamily="34" charset="0"/>
            </a:endParaRPr>
          </a:p>
          <a:p>
            <a:pPr marL="0" indent="0">
              <a:buNone/>
            </a:pPr>
            <a:r>
              <a:rPr lang="ru-RU" sz="4400" dirty="0" smtClean="0">
                <a:solidFill>
                  <a:schemeClr val="accent6"/>
                </a:solidFill>
                <a:latin typeface="Bahnschrift SemiBold Condensed" panose="020B0502040204020203" pitchFamily="34" charset="0"/>
              </a:rPr>
              <a:t>         способны к науке    </a:t>
            </a:r>
          </a:p>
          <a:p>
            <a:pPr marL="0" indent="0">
              <a:buNone/>
            </a:pPr>
            <a:endParaRPr lang="ru-RU" sz="4400" dirty="0">
              <a:latin typeface="Bahnschrift SemiBold Condensed" panose="020B0502040204020203" pitchFamily="34" charset="0"/>
            </a:endParaRPr>
          </a:p>
          <a:p>
            <a:pPr marL="0" indent="0">
              <a:buNone/>
            </a:pPr>
            <a:r>
              <a:rPr lang="ru-RU" sz="4400" dirty="0" smtClean="0">
                <a:solidFill>
                  <a:srgbClr val="7030A0"/>
                </a:solidFill>
                <a:latin typeface="Bahnschrift SemiBold Condensed" panose="020B0502040204020203" pitchFamily="34" charset="0"/>
              </a:rPr>
              <a:t>                                                       способны к открытиям</a:t>
            </a:r>
            <a:endParaRPr lang="ru-RU" sz="4400" dirty="0">
              <a:solidFill>
                <a:srgbClr val="7030A0"/>
              </a:solidFill>
              <a:latin typeface="Bahnschrift SemiBold Condensed" panose="020B0502040204020203" pitchFamily="34" charset="0"/>
            </a:endParaRP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303974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chemeClr val="accent1">
                    <a:lumMod val="75000"/>
                  </a:schemeClr>
                </a:solidFill>
              </a:rPr>
              <a:t>Викторина «Узнай предмет»</a:t>
            </a:r>
            <a:endParaRPr lang="ru-RU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Мы окружены вещами, которыми все время пользуемся, даже не задумываясь, откуда они взялись, кто их придумал и как они изменили нашу жизнь к лучшему.</a:t>
            </a:r>
          </a:p>
          <a:p>
            <a:r>
              <a:rPr lang="ru-RU" dirty="0"/>
              <a:t>Современные усовершенствованные предметы имеют совершенно другой вид, отличаются от первозданных. Попробуйте понять о каком изобретении идет речь.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6165" y="2710502"/>
            <a:ext cx="2231169" cy="3601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0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90005"/>
            <a:ext cx="10515600" cy="1911927"/>
          </a:xfrm>
        </p:spPr>
        <p:txBody>
          <a:bodyPr/>
          <a:lstStyle/>
          <a:p>
            <a:r>
              <a:rPr lang="ru-RU" b="1" u="sng" dirty="0">
                <a:solidFill>
                  <a:schemeClr val="accent6">
                    <a:lumMod val="75000"/>
                  </a:schemeClr>
                </a:solidFill>
              </a:rPr>
              <a:t>«Великие изобретатели»</a:t>
            </a:r>
            <a:br>
              <a:rPr lang="ru-RU" b="1" u="sng" dirty="0">
                <a:solidFill>
                  <a:schemeClr val="accent6">
                    <a:lumMod val="75000"/>
                  </a:schemeClr>
                </a:solidFill>
              </a:rPr>
            </a:br>
            <a:endParaRPr lang="ru-RU" b="1" u="sng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4657" y="1600561"/>
            <a:ext cx="7341243" cy="4588277"/>
          </a:xfrm>
        </p:spPr>
      </p:pic>
    </p:spTree>
    <p:extLst>
      <p:ext uri="{BB962C8B-B14F-4D97-AF65-F5344CB8AC3E}">
        <p14:creationId xmlns:p14="http://schemas.microsoft.com/office/powerpoint/2010/main" val="121967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13638" y="1292469"/>
            <a:ext cx="4835770" cy="3982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4053" y="202222"/>
            <a:ext cx="8993962" cy="6435969"/>
          </a:xfrm>
        </p:spPr>
      </p:pic>
    </p:spTree>
    <p:extLst>
      <p:ext uri="{BB962C8B-B14F-4D97-AF65-F5344CB8AC3E}">
        <p14:creationId xmlns:p14="http://schemas.microsoft.com/office/powerpoint/2010/main" val="2478223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134</Words>
  <Application>Microsoft Office PowerPoint</Application>
  <PresentationFormat>Широкоэкранный</PresentationFormat>
  <Paragraphs>29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Bahnschrift SemiBold Condensed</vt:lpstr>
      <vt:lpstr>Calibri</vt:lpstr>
      <vt:lpstr>Calibri Light</vt:lpstr>
      <vt:lpstr>Тема Office</vt:lpstr>
      <vt:lpstr>Удивительные изобретения</vt:lpstr>
      <vt:lpstr>Что такое НАУКА?      </vt:lpstr>
      <vt:lpstr>Как приручили огонь? </vt:lpstr>
      <vt:lpstr>День российской науки празднуется 8 февраля</vt:lpstr>
      <vt:lpstr>Миру нужны гении!</vt:lpstr>
      <vt:lpstr>Викторина «Узнай предмет»</vt:lpstr>
      <vt:lpstr>«Великие изобретатели»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Удивительные изобретения</dc:title>
  <dc:creator>Юлия В. Кириченко</dc:creator>
  <cp:lastModifiedBy>Анна А. Иванисова</cp:lastModifiedBy>
  <cp:revision>17</cp:revision>
  <dcterms:created xsi:type="dcterms:W3CDTF">2022-01-31T08:01:29Z</dcterms:created>
  <dcterms:modified xsi:type="dcterms:W3CDTF">2022-02-02T09:29:16Z</dcterms:modified>
</cp:coreProperties>
</file>