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AF35D6-4766-4B7A-83C0-D571FB5FFF5C}">
  <a:tblStyle styleId="{6DAF35D6-4766-4B7A-83C0-D571FB5FFF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7f0c68ff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7f0c68f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7f0c68ff4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27f0c68ff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7f0c68ff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27f0c68ff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27f0c68ff4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27f0c68ff4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27f0c68ff4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27f0c68ff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27f0c68ff4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27f0c68ff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7f8cd21f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7f8cd21f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7f8cd21f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7f8cd21f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27f8cd21f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27f8cd21f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7f8cd21f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7f8cd21f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27f8cd21f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27f8cd21f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7a8530576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7a853057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7a8530576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7a853057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7a853057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7a853057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7a853057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7a853057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7bacd6f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27bacd6f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7bacd6fdc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7bacd6fdc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7f0c68ff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7f0c68ff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7f0c68ff4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27f0c68ff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32475"/>
            <a:ext cx="8520600" cy="11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4220">
                <a:latin typeface="Times New Roman"/>
                <a:ea typeface="Times New Roman"/>
                <a:cs typeface="Times New Roman"/>
                <a:sym typeface="Times New Roman"/>
              </a:rPr>
              <a:t>Урок учебной практики</a:t>
            </a:r>
            <a:endParaRPr sz="42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906875"/>
            <a:ext cx="8520600" cy="30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lang="ru"/>
            </a:br>
            <a:br>
              <a:rPr lang="ru"/>
            </a:br>
            <a:br>
              <a:rPr lang="ru"/>
            </a:br>
            <a:br>
              <a:rPr lang="ru"/>
            </a:br>
            <a:br>
              <a:rPr lang="ru"/>
            </a:b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Мастер П/О 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Иванов А.В</a:t>
            </a:r>
            <a:b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2022 г.</a:t>
            </a:r>
            <a:endParaRPr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213275" y="138000"/>
            <a:ext cx="87315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300">
                <a:latin typeface="Times New Roman"/>
                <a:ea typeface="Times New Roman"/>
                <a:cs typeface="Times New Roman"/>
                <a:sym typeface="Times New Roman"/>
              </a:rPr>
              <a:t>Блиц - опрос  на смекалку</a:t>
            </a:r>
            <a:endParaRPr b="1" sz="3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276000" y="827975"/>
            <a:ext cx="6711600" cy="408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Без неё борщ, как скрипач без скрипки?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Чем больше его раздеваешь, тем больше слез проливаешь?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Семьдесят одежек и все без застежек?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Самый народный овощ?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Пищевая приправа или нота?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Часто на Руси, её называли про -матерью хлеба. Считалась символом богатства и благополучия в семье?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Его считают символом солнца, красных дней, хороших урожаев, ладных браков – писал А.И. Куприн?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Самый распространенный овощ на Руси, его не урожай был таким же народным бедствием, как нашествие врагов или эпидемия чумы?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9. Гибрид репы и капусты? </a:t>
            </a:r>
            <a:endParaRPr sz="15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5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10..Напиток из былин и сказок? </a:t>
            </a:r>
            <a:endParaRPr sz="2300"/>
          </a:p>
        </p:txBody>
      </p:sp>
      <p:pic>
        <p:nvPicPr>
          <p:cNvPr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7600" y="1003500"/>
            <a:ext cx="2371050" cy="201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>
            <p:ph type="title"/>
          </p:nvPr>
        </p:nvSpPr>
        <p:spPr>
          <a:xfrm>
            <a:off x="401450" y="138000"/>
            <a:ext cx="8430900" cy="8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Сопутствующие вопросы:</a:t>
            </a:r>
            <a:endParaRPr b="1" sz="3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23"/>
          <p:cNvSpPr txBox="1"/>
          <p:nvPr>
            <p:ph idx="1" type="body"/>
          </p:nvPr>
        </p:nvSpPr>
        <p:spPr>
          <a:xfrm>
            <a:off x="311700" y="1152475"/>
            <a:ext cx="8520600" cy="358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что такое брутто, нетто?</a:t>
            </a:r>
            <a:endParaRPr sz="2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что такое сырьё?</a:t>
            </a:r>
            <a:endParaRPr sz="2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что входит в механическую кулинарную обработку сырья?</a:t>
            </a:r>
            <a:endParaRPr sz="2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норма выхода первых блюд?</a:t>
            </a:r>
            <a:endParaRPr sz="2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что такое рецептура?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243000" y="150525"/>
            <a:ext cx="8658000" cy="82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4761"/>
              <a:buFont typeface="Arial"/>
              <a:buNone/>
            </a:pPr>
            <a:br>
              <a:rPr lang="ru" sz="10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" sz="249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Инструктаж по технике безопасности, санитарным нормам и правилам.</a:t>
            </a:r>
            <a:endParaRPr b="1" sz="249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243000" y="1304700"/>
            <a:ext cx="8601300" cy="36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Специальная одежда повара, отсутствие булавок или иголок на одежде;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Коротко стриженные ногти;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Чистое подногтевое пространство;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Чисто вымытые руки: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Отсутствие украшений и часов;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Соблюдение правил работы с острыми режущими инструментами;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Порядок на рабочем месте;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Товарное соседство;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Соблюдение правил санитарии;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Рациональность движений;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5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Техника безопасности при работе с тепловым электрооборудованием</a:t>
            </a:r>
            <a:endParaRPr sz="165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5175" y="727650"/>
            <a:ext cx="3450774" cy="250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464150" y="112925"/>
            <a:ext cx="8091600" cy="4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88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Основная часть</a:t>
            </a:r>
            <a:endParaRPr b="1" sz="88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u="sng"/>
          </a:p>
        </p:txBody>
      </p:sp>
      <p:graphicFrame>
        <p:nvGraphicFramePr>
          <p:cNvPr id="130" name="Google Shape;130;p25"/>
          <p:cNvGraphicFramePr/>
          <p:nvPr/>
        </p:nvGraphicFramePr>
        <p:xfrm>
          <a:off x="1863788" y="12481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{6DAF35D6-4766-4B7A-83C0-D571FB5FFF5C}</a:tableStyleId>
              </a:tblPr>
              <a:tblGrid>
                <a:gridCol w="382850"/>
                <a:gridCol w="2058550"/>
                <a:gridCol w="1626150"/>
                <a:gridCol w="1588550"/>
              </a:tblGrid>
              <a:tr h="2708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Наименование продуктов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Брутто грамм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Нетто грамм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 vMerge="1"/>
                <a:tc vMerge="1"/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Количество на 3 порции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 hMerge="1"/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Свекла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Капуста свежая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450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или квашенная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513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Морковь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Петрушка (корень)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39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Лук репчатый 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144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Томатное пюре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Кулинарный жир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Сахар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Уксус 3 %-ный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0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Бульон или вода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2400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2400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72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Выход</a:t>
                      </a:r>
                      <a:endParaRPr b="1"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900">
                          <a:solidFill>
                            <a:srgbClr val="181818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3000</a:t>
                      </a:r>
                      <a:endParaRPr sz="900">
                        <a:solidFill>
                          <a:srgbClr val="181818"/>
                        </a:solidFill>
                        <a:highlight>
                          <a:srgbClr val="FFFFFF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31" name="Google Shape;131;p25"/>
          <p:cNvSpPr txBox="1"/>
          <p:nvPr/>
        </p:nvSpPr>
        <p:spPr>
          <a:xfrm>
            <a:off x="2095050" y="175625"/>
            <a:ext cx="5193600" cy="19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ТЕХНОЛОГИЧЕСКАЯ КАРТА</a:t>
            </a:r>
            <a:endParaRPr b="1"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667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2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НАИМЕНОВАНИЕ БЛЮДА: «Борщ с капустой и картофелем »</a:t>
            </a:r>
            <a:endParaRPr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73350" y="81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ru" sz="352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Основная часть</a:t>
            </a:r>
            <a:endParaRPr b="1" sz="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311700" y="727625"/>
            <a:ext cx="8520600" cy="41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Деятельность учащихся</a:t>
            </a:r>
            <a:b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Организация рабочего места, подбор посуды, инвентаря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Ознакомление с технологической картой , сырьем.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Проведение органолептической оценки качества сырья для приготовления блюда.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Механическая кулинарная обработка сырья;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- Взвешивание продуктов;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Нарезка.</a:t>
            </a:r>
            <a:endParaRPr sz="2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Соблюдение санитарных требований.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type="title"/>
          </p:nvPr>
        </p:nvSpPr>
        <p:spPr>
          <a:xfrm>
            <a:off x="213275" y="0"/>
            <a:ext cx="8619000" cy="7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500">
                <a:latin typeface="Times New Roman"/>
                <a:ea typeface="Times New Roman"/>
                <a:cs typeface="Times New Roman"/>
                <a:sym typeface="Times New Roman"/>
              </a:rPr>
              <a:t>Основная часть</a:t>
            </a:r>
            <a:endParaRPr b="1" sz="3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27"/>
          <p:cNvSpPr txBox="1"/>
          <p:nvPr>
            <p:ph idx="1" type="body"/>
          </p:nvPr>
        </p:nvSpPr>
        <p:spPr>
          <a:xfrm>
            <a:off x="311700" y="652350"/>
            <a:ext cx="8520600" cy="39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Деятельность учащихся</a:t>
            </a:r>
            <a:endParaRPr b="1"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Соблюдения технологической последовательности.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Закладывание подготовленного сырья: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доведение бульона до кипения;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закладка продуктов в соответствии с технологической последовательностью и особенностью приготовления;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доведение до вкуса;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настаивание.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Оформляют, готовят блюдо к отпуску: 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 подогретую суповую тарелку разливной ложкой наливают суп 300г, в один или два приема, добавляют сметану и посыпают измельченной зеленью.</a:t>
            </a:r>
            <a:endParaRPr sz="19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5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311700" y="163075"/>
            <a:ext cx="8520600" cy="67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500">
                <a:latin typeface="Times New Roman"/>
                <a:ea typeface="Times New Roman"/>
                <a:cs typeface="Times New Roman"/>
                <a:sym typeface="Times New Roman"/>
              </a:rPr>
              <a:t>Основная часть</a:t>
            </a:r>
            <a:endParaRPr b="1" sz="3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28"/>
          <p:cNvSpPr txBox="1"/>
          <p:nvPr>
            <p:ph idx="1" type="body"/>
          </p:nvPr>
        </p:nvSpPr>
        <p:spPr>
          <a:xfrm>
            <a:off x="311700" y="953425"/>
            <a:ext cx="8520600" cy="36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Деятельность Экспертов</a:t>
            </a:r>
            <a:endParaRPr b="1"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Проводят дегустацию и органолептическую оценку качества готового блюда по форме нарезки овощей, консистенции, вкусу, запаху.</a:t>
            </a:r>
            <a:endParaRPr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Наблюдение за деятельностью обучающихся, умение пользоваться технологическими картами.</a:t>
            </a:r>
            <a:endParaRPr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u="sng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Контрольные обходы:</a:t>
            </a:r>
            <a:endParaRPr sz="1600" u="sng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Соблюдение правильной организации рабочего места;</a:t>
            </a:r>
            <a:endParaRPr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Соблюдение правил санитарии, правил эксплуатации оборудования и безопасность приемов труда;</a:t>
            </a:r>
            <a:endParaRPr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Соблюдение очередности выполнения технологических операций;</a:t>
            </a:r>
            <a:endParaRPr sz="16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Дополнительный инструктаж в процессе выполнения операций обучающимися</a:t>
            </a:r>
            <a:endParaRPr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title"/>
          </p:nvPr>
        </p:nvSpPr>
        <p:spPr>
          <a:xfrm>
            <a:off x="311700" y="225800"/>
            <a:ext cx="8520600" cy="7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 sz="3320">
                <a:latin typeface="Times New Roman"/>
                <a:ea typeface="Times New Roman"/>
                <a:cs typeface="Times New Roman"/>
                <a:sym typeface="Times New Roman"/>
              </a:rPr>
              <a:t>Заключительный инструктаж</a:t>
            </a:r>
            <a:endParaRPr b="1" sz="33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1. Подведение итогов работы. Рефлексия. 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2. Предоставить слово «экспертам».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3. Нарушения техники безопасности.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4. Оценить каждую работу с комментариями.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/>
          <p:nvPr>
            <p:ph type="title"/>
          </p:nvPr>
        </p:nvSpPr>
        <p:spPr>
          <a:xfrm>
            <a:off x="311700" y="225800"/>
            <a:ext cx="85206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Заключительные вопросы мастера п/о :</a:t>
            </a:r>
            <a:endParaRPr b="1" sz="4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Google Shape;161;p30"/>
          <p:cNvSpPr txBox="1"/>
          <p:nvPr>
            <p:ph idx="1" type="body"/>
          </p:nvPr>
        </p:nvSpPr>
        <p:spPr>
          <a:xfrm>
            <a:off x="311700" y="827975"/>
            <a:ext cx="8520600" cy="37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какие задания оказались для вас наиболее трудными?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какие задания оказались наиболее интересными?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какие приемы самостоятельной работы, позволили вам закрепить материал по теме: «Заправочные супы»?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>
                <a:solidFill>
                  <a:srgbClr val="181818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- как вы оцениваете свою работу?</a:t>
            </a:r>
            <a:endParaRPr sz="2700">
              <a:solidFill>
                <a:srgbClr val="181818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>
            <p:ph type="title"/>
          </p:nvPr>
        </p:nvSpPr>
        <p:spPr>
          <a:xfrm>
            <a:off x="311700" y="445025"/>
            <a:ext cx="8520600" cy="31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200"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 !</a:t>
            </a:r>
            <a:endParaRPr b="1" sz="4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31"/>
          <p:cNvSpPr txBox="1"/>
          <p:nvPr>
            <p:ph idx="1" type="body"/>
          </p:nvPr>
        </p:nvSpPr>
        <p:spPr>
          <a:xfrm>
            <a:off x="677425" y="4290425"/>
            <a:ext cx="8154900" cy="2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-39450" y="-395250"/>
            <a:ext cx="9144000" cy="3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b="1" i="1" lang="ru" sz="4900" u="sng">
                <a:solidFill>
                  <a:srgbClr val="9900FF"/>
                </a:solidFill>
              </a:rPr>
            </a:br>
            <a:r>
              <a:rPr b="1" lang="ru" sz="3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урока: «Приготовление заправочных супов. Борщ с капустой и картофелем».</a:t>
            </a:r>
            <a:r>
              <a:rPr b="1" lang="ru" sz="3900" u="sng">
                <a:solidFill>
                  <a:srgbClr val="FF9900"/>
                </a:solidFill>
              </a:rPr>
              <a:t> </a:t>
            </a:r>
            <a:endParaRPr b="1" sz="3900" u="sng">
              <a:solidFill>
                <a:srgbClr val="FF99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4000" u="sng">
              <a:solidFill>
                <a:srgbClr val="9900FF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800" y="2516575"/>
            <a:ext cx="4714549" cy="291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131700" y="118575"/>
            <a:ext cx="8880600" cy="6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711">
                <a:latin typeface="Times New Roman"/>
                <a:ea typeface="Times New Roman"/>
                <a:cs typeface="Times New Roman"/>
                <a:sym typeface="Times New Roman"/>
              </a:rPr>
              <a:t>Цели урока</a:t>
            </a:r>
            <a:endParaRPr sz="391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42650" y="803775"/>
            <a:ext cx="8669700" cy="405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Образовательная:</a:t>
            </a:r>
            <a:endParaRPr b="1" i="1"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закрепить знания и умения по обработке сырья, приготовлению бульонов и полуфабрикатов для приготовления супов, соблюдая правила санитарии и безопасные методы труда;</a:t>
            </a:r>
            <a:endParaRPr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закрепить знания и умения по приготовлению заправочных супов, отпуска и сервировки.</a:t>
            </a:r>
            <a:endParaRPr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Развивающая:</a:t>
            </a:r>
            <a:endParaRPr b="1" i="1"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развить творческую активность, аккуратность, четкость, умение анализировать свои действия, работать в бригаде.</a:t>
            </a:r>
            <a:endParaRPr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Воспитательная:</a:t>
            </a:r>
            <a:endParaRPr b="1" i="1" sz="20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воспитать у обучающихся чувство ответственности за выполненную работу, формирование культуры труда и эстетического вкуса.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144925"/>
            <a:ext cx="86742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Материально-техническое оснащение</a:t>
            </a:r>
            <a:endParaRPr sz="4300"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935475"/>
            <a:ext cx="3601500" cy="39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-333050" lvl="0" marL="457200" rtl="0" algn="l"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ct val="93399"/>
              <a:buAutoNum type="arabicPeriod"/>
            </a:pPr>
            <a:r>
              <a:rPr b="1" lang="ru" sz="227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Оборудование и инвентарь</a:t>
            </a:r>
            <a:r>
              <a:rPr lang="ru" sz="227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27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8406"/>
              <a:buFont typeface="Arial"/>
              <a:buNone/>
            </a:pPr>
            <a:r>
              <a:rPr lang="ru" sz="227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электроплита, весы, рабочие столы, разделочные доски с маркировкой «ОС», кастрюли емкостью 3 литра, сковорода чугунная, лопаточки, лотки для полуфабрикатов, универсальные ножи, разливная ложка, тарелка суповая, тарелка подстановочная, ложка столовая, тарелка пирожковая, поварская игла, моечная ванна, салфетки из ткани. </a:t>
            </a:r>
            <a:endParaRPr sz="227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 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0875" y="935475"/>
            <a:ext cx="2535475" cy="19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4944" y="2729850"/>
            <a:ext cx="2509055" cy="181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0875" y="3057400"/>
            <a:ext cx="1986400" cy="19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99725"/>
            <a:ext cx="8520600" cy="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Материально-техническое оснащение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819250"/>
            <a:ext cx="8586000" cy="410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b="1"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Сырье для приготовления заправочных супов:</a:t>
            </a:r>
            <a:endParaRPr b="1"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«Борщ с капустой и картофелем»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Дидактические средства обучения</a:t>
            </a: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Документы письменного инструктирования (инструкционно-технологические карты, технологические схемы).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Сборник рецептур.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Карточки задания.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Карты самоконтроля.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Межпредметные связи:</a:t>
            </a:r>
            <a:endParaRPr b="1"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« Кулинария» - технология приготовления супов и соусов.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«Основы микробиологии, санитарии и гигиены в пищевом производстве – санитарные требования при организации рабочих мест в горячем и овощном цехах.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«Техническое оснащение и организация рабочего места»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организация рабочего места, безопасные приемы труда при использовании оборудования горячего цеха.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«Физиология питания с основами товароведения продовольственных товаров» - пищевая ценность, химический состав овощей, супов.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«Калькуляция и учет» - расчет количества сырья, работа со «Сборником рецептур блюд и кулинарных изделий для предприятий общественного питания».</a:t>
            </a:r>
            <a:endParaRPr sz="13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113975"/>
            <a:ext cx="8520600" cy="71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70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Подготовительный этап</a:t>
            </a:r>
            <a:endParaRPr sz="4300"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227975" y="634025"/>
            <a:ext cx="8705400" cy="433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b="1" sz="12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3185" lvl="0" marL="457200" rtl="0" algn="l"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ct val="100000"/>
              <a:buFont typeface="Times New Roman"/>
              <a:buAutoNum type="arabicPeriod"/>
            </a:pP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Группа делится на шесть бригад по три обучающихся в каждой бригаде. </a:t>
            </a:r>
            <a:b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Первая;</a:t>
            </a:r>
            <a:b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Вторая;</a:t>
            </a:r>
            <a:b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Третья;</a:t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Четвертая;</a:t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Пятая;</a:t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Шестая.</a:t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3185" lvl="0" marL="457200" rtl="0" algn="l"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ct val="100000"/>
              <a:buFont typeface="Times New Roman"/>
              <a:buAutoNum type="arabicPeriod"/>
            </a:pPr>
            <a:r>
              <a:rPr lang="ru" sz="273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урок приглашаются «эксперты» – преподаватели поварского дела и мастера производственного обучения  по профессии «Повар, кондитер», для участия в дегустации, подведении итогов.</a:t>
            </a:r>
            <a:endParaRPr sz="273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734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106275"/>
            <a:ext cx="8520600" cy="8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История возникновения супа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100350" y="715075"/>
            <a:ext cx="8932200" cy="44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t/>
            </a:r>
            <a:endParaRPr b="1" sz="14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Еще в старорусской кухне, обеды начинались с жидких блюд, отсюда и название «первые блюда».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Первые блюда пользуются большим спросом на предприятиях общественного питания и в настоящее время. Супы являются важной составной частью обеда, в жидкой части которых содержатся экстрактивные и минеральные вещества, органические соединения. Плотная часть супа, содержит пищевые вещества: белки, жиры, витамины.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некоторым данным, супы готовили в Средиземноморье еще в каменном веке. По мере расширения территории Римской империи для приготовления супов употребляли все более разнообразные компоненты: лук-порей, репчатый лук, морковь, чеснок, фенхель, мяту, петрушку и кориандр.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Древнейший рецепт супа был обнаружен в кулинарной книге Апикура, написанной в IV веке, где упомянуты следующие ингредиенты: пшеница, оливковое масло, мясной фарш, мозги, перец, лавровый лист, тмин, вино, ферментированный рыбный соус.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После падения Римской империи суп продолжил свою историю в Византии, причем здесь, с течением столетий, меню обогатилось супами, ведущими свое происхождение из Средней Азии. Турки, в отличие от западных европейцев, ели суп не только в определенное время дня и не только как одно из блюд дневной трапезы. К тому же, они использовали для своих супов самые разнообразные овощи.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9672"/>
              <a:buFont typeface="Arial"/>
              <a:buNone/>
            </a:pPr>
            <a:r>
              <a:rPr lang="ru" sz="1843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Наибольшими выдумщиками и любителями супов считались французы, которые уже в конце XV века изобрели более 70 их видов. На стол французского крестьянина суп обязательно подавался два раза в день и считался основой пищи.</a:t>
            </a:r>
            <a:endParaRPr sz="1843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213275" y="188175"/>
            <a:ext cx="8706300" cy="46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Супы (бульоны) обычно подавали в мисках. Если для бедных бульон был единственной пищей, то для богатых он служил подливкой к тем главным продуктам, которые в нем были сварены. Иногда сваренные продукты и бульон подавали отдельно, иногда вместе, в последнем случае продукты нарезали небольшими кусками.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Ложек еще не было, поэтому куски овощей и мяса вынимали из мисок рукой, а смельчаки делали это ножом. Ложки вошли в употребление начиная с ХIV века, во всяком случае, в среде богатых людей. В ХVI веке ложки видоизменились, стали более глубокими, а их ручки более длинными. Тогда же в моду вошло и новое блюдо, которое его создатели французы назвали soupe, потому что на дно миски клали кусок хлеба, который пропитывался жидкостью (англ. sop).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Когда появилась возможность делать металлическую посуду, которая выдерживает высокие температуры и удобна для приготовления пищи, варка как кулинарный прием значительно усовершенствовалась.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Кроме обыкновенных супов стали готовить и сложные. В этот же период особую цену приобрели бульоны, которые стали считать чуть ли не "эликсиром жизни". Для ослабленных болезнью готовили "восстанавливающие" овощные бульоны (отвары).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начале XVI века во Франции стала практиковаться засыпка бульонов вермишелью, лапшой, макаронами. В Нормандии особо любимыми были мучные супы, а самым знаменитым стал суп из молочной жидкой кашицы с желтками.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8265"/>
              <a:buFont typeface="Arial"/>
              <a:buNone/>
            </a:pPr>
            <a:r>
              <a:rPr lang="ru" sz="2874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легенде, знаменитый луковый суп появился благодаря французскому королю Людовику XV, который как-то поздно ночью проголодался, однако в охотничьем домике не нашлось ничего кроме лука, масла и шампанского, которые и послужили основой этого блюда.</a:t>
            </a:r>
            <a:endParaRPr sz="2874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3474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238350" y="175625"/>
            <a:ext cx="8643600" cy="47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sz="120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313"/>
              <a:buFont typeface="Arial"/>
              <a:buNone/>
            </a:pPr>
            <a:r>
              <a:rPr lang="ru" sz="248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Испанский суп гаспаччо изначально был едой простых погонщиков мулов, но постепенно он стал невероятно популярен сначала среди жителей всей Испании, а затем и целого мира. Благодаря традиционному промыслу прованских рыбаков во французском Марселе появился буйабес – рыбный суп, считающийся в наши дни одним из самых изысканных блюд во всем мире. В русской кухне, первоначально жидкие блюда, приготовленные из различных продуктов, назывались не супами, а хлёбовом, похлёбками, тюрями, баландами, юшками и т. д. В первых русских кулинарных книгах, какими являются "Домострой" и "Росписи царским кушаньям", суп, как таковой, не упоминается, зато описаны различные "шти", "варево", "похлебки", а также многочисленные затирухи, заварухи, саламаты, болтушки, рассольники, тюри.</a:t>
            </a:r>
            <a:endParaRPr sz="248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313"/>
              <a:buFont typeface="Arial"/>
              <a:buNone/>
            </a:pPr>
            <a:r>
              <a:rPr lang="ru" sz="248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Древней Руси существовало разделение супов. В частности, щи делились на "бедные" и "богатые" по принципу содержания в них необходимых калорийных продуктов. В зажиточных домах готовились традиционные густые наваристые щи, называемые "богатыми", а вот щи, приготовленные хозяйкой только на воде, капусте и луке, называли "пустыми".</a:t>
            </a:r>
            <a:endParaRPr sz="248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313"/>
              <a:buFont typeface="Arial"/>
              <a:buNone/>
            </a:pPr>
            <a:r>
              <a:rPr lang="ru" sz="248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Обеды в старорусской кухне начинались именно с жидких блюд, отсюда и название "первые блюда". К супам использовались всевозможные "принадлежности" как непосредственно при их приготовлении (клецки, кнели, ушки), так и подаваемые порционно (обжаренные каши, рыбное "тельное", закусочные пирожки и пончики).</a:t>
            </a:r>
            <a:endParaRPr sz="248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4313"/>
              <a:buFont typeface="Arial"/>
              <a:buNone/>
            </a:pPr>
            <a:r>
              <a:rPr lang="ru" sz="2482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XVIII-XX веках ассортимент русских супов, как истинно национальных, пополнился разнообразными видами западноевропейских супов – бульонов, супов- пюре, заправочных супов с крупами и овощами, которые быстро нашли свое место в русской кухне</a:t>
            </a:r>
            <a:endParaRPr sz="2482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