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1326"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41B27D-3DB8-4258-B81F-40103CB785C9}" type="datetimeFigureOut">
              <a:rPr lang="ru-RU" smtClean="0"/>
              <a:pPr/>
              <a:t>13.01.2022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6752B4-2D4C-484D-AA57-BF62270976AB}" type="slidenum">
              <a:rPr lang="ru-RU" smtClean="0"/>
              <a:pPr/>
              <a:t>‹#›</a:t>
            </a:fld>
            <a:endParaRPr lang="ru-RU"/>
          </a:p>
        </p:txBody>
      </p:sp>
    </p:spTree>
    <p:extLst>
      <p:ext uri="{BB962C8B-B14F-4D97-AF65-F5344CB8AC3E}">
        <p14:creationId xmlns:p14="http://schemas.microsoft.com/office/powerpoint/2010/main" val="112967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Так что же такое Солнце? Астроном правильно сказал, Солнце - это звезда. Если ночью мы посмотрим на небо, то мы увидим множество крохотных огоньков. Это все звезды, такие же, как наше Солнце, только они гораздо дальше находятся от Земли. Если мы будем рассматривать небо в бинокль, то сможем насчитать около 5 тысяч звезд. Но астрономы полагают, что на самом деле звезд несколько триллионов. Дело в том, что некоторые звезды так далеко, что их свет не долетает до Земли. Днем звезды точно также сверкают в небе, просто мы их не видим, потому что слишком светло. Как и все звезды, Солнце представляет собой гигантский огненный шар. Солнце гораздо горячее любого огня, который можно зажечь на Земле. Внутри звезды один газ все время превращается в другой, именно поэтому Солнце непрерывно излучает свет. Из всех звезд Солнце расположено ближе всех к Земле, поэтому мы видим его свет и ощущаем его тепло. Солнце - это звезда, дающая нам жизнь.</a:t>
            </a:r>
          </a:p>
          <a:p>
            <a:endParaRPr lang="ru-RU" dirty="0" smtClean="0"/>
          </a:p>
          <a:p>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2</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Солнце служит людям не только на Земле, но и в космосе. Солнце - постоянный участник всех космических путешествий. Межпланетные станции , которые летают к другим планетам, космические корабли, спутники Земли - все они освещаются и обогреваются за счет Солнца. У каждого из них на борту собственная, домашняя электростанция. Там солнечный свет превращается в электрический ток, который питает приборы, зажигает электрические лампы на корабле, нагревает воздух в космических " домах ".</a:t>
            </a:r>
          </a:p>
          <a:p>
            <a:r>
              <a:rPr lang="ru-RU" sz="1200" kern="1200" dirty="0" smtClean="0">
                <a:solidFill>
                  <a:schemeClr val="tx1"/>
                </a:solidFill>
                <a:latin typeface="+mn-lt"/>
                <a:ea typeface="+mn-ea"/>
                <a:cs typeface="+mn-cs"/>
              </a:rPr>
              <a:t> Солнечных электростанций не очень много, но они есть и успешно работают.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Тепло и электричество, которое от них получают, направляют на заводы, в  дома,  в оранжереи и парники, где благодаря Солнцу, растут и зреют даже зимой овощи и фрукты.</a:t>
            </a:r>
          </a:p>
          <a:p>
            <a:r>
              <a:rPr lang="ru-RU" sz="1200" kern="1200" dirty="0" smtClean="0">
                <a:solidFill>
                  <a:schemeClr val="tx1"/>
                </a:solidFill>
                <a:latin typeface="+mn-lt"/>
                <a:ea typeface="+mn-ea"/>
                <a:cs typeface="+mn-cs"/>
              </a:rPr>
              <a:t> Только благодаря солнышку в парниках бабушки всходит рассада, растет и развивается. Высаживая рассаду в землю, бабушка выращивает хороший урожай помидоров, капусты, перца.</a:t>
            </a:r>
          </a:p>
          <a:p>
            <a:r>
              <a:rPr lang="ru-RU" sz="1200" kern="1200" dirty="0" smtClean="0">
                <a:solidFill>
                  <a:schemeClr val="tx1"/>
                </a:solidFill>
                <a:latin typeface="+mn-lt"/>
                <a:ea typeface="+mn-ea"/>
                <a:cs typeface="+mn-cs"/>
              </a:rPr>
              <a:t>         Солнце посылает на Землю каждую секунду огромное количество энергии!  Это очень много! Чтобы получить столько же энергии от обычной электростанции, нужно сжечь до 40 000 000 тонн угля. А чтобы перевезти весь уголь на электростанцию, потребуется такая вереница грузовиков - тяжеловозов, что она обовьет земной шар 3 раза! Добывать же уголь  тяжело и дорого А Солнце отдает нам свою энергию даром, бесплатно - только берите и пользуйтесь на здоровье!</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11</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Солнце - источник жизни на Земле.  Солнце - источник тепла и света, без которого было бы невозможно возникновение и существование жизни на нашей планете. Не будь Солнца, не было бы на Земле зеленых лугов, тенистых лесов, рек, цветущих садов, хлебных полей, не могли бы существовать ни человек, ни животные, ни растения.</a:t>
            </a:r>
          </a:p>
          <a:p>
            <a:r>
              <a:rPr lang="ru-RU" sz="1200" kern="1200" dirty="0" smtClean="0">
                <a:solidFill>
                  <a:schemeClr val="tx1"/>
                </a:solidFill>
                <a:latin typeface="+mn-lt"/>
                <a:ea typeface="+mn-ea"/>
                <a:cs typeface="+mn-cs"/>
              </a:rPr>
              <a:t>         Трудно себе представит, что случиться, если лучи Солнца перестанут согревать Землю. Холод быстро окутает нашу планету, тропики занесет снегом. Замерзнут реки, стихнут ветра, а океан промерзнет до дна. Зима наступит внезапно и всюду. Начнется сильный дождь, но не из воды, а из жидкого воздуха( в основном из жидкого азота и кислорода), который моментально замерзнет и семиметровым слоем покроет все вокруг. Никакая жизнь не сможет сохраниться в таких условиях. А значит жизнь без Солнца не возможна потому, что станет холодно и темно. И все живое погибнет на земле .Вспомним сказку Чуковского о том, как крокодил Солнце проглотил, и как плохо стало жить на Земле. </a:t>
            </a:r>
          </a:p>
          <a:p>
            <a:r>
              <a:rPr lang="ru-RU" sz="1200" kern="1200" dirty="0" smtClean="0">
                <a:solidFill>
                  <a:schemeClr val="tx1"/>
                </a:solidFill>
                <a:latin typeface="+mn-lt"/>
                <a:ea typeface="+mn-ea"/>
                <a:cs typeface="+mn-cs"/>
              </a:rPr>
              <a:t> Если бы Солнце внезапно погасло, то уже через несколько недель на Земле прекратилось бы любая форма жизни. Только Солнце может нагреть нашу планету настолько, что бы температура поддерживалась на необходимом уровне, а вода океанов не превратилась бы в ледяной панцирь.</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12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Древние славяне почитали Солнце за божество. ЯРИЛО ( Яр ) , на юге Европы  именовался как Ар, а его потомки - арии. В Египте его имя произносилось как Ра. Ярило был богом Солнца лунного происхождения, сыном Велеса, а солнечным богом солнечного происхождения был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Сварог</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Образом Ярило считался сокол -божественная птица славян.</a:t>
            </a:r>
          </a:p>
          <a:p>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Наши  предки славяне поклонялись богу солнечных лучей - </a:t>
            </a:r>
            <a:r>
              <a:rPr lang="ru-RU" sz="1200" kern="1200" dirty="0" err="1" smtClean="0">
                <a:solidFill>
                  <a:schemeClr val="tx1"/>
                </a:solidFill>
                <a:latin typeface="+mn-lt"/>
                <a:ea typeface="+mn-ea"/>
                <a:cs typeface="+mn-cs"/>
              </a:rPr>
              <a:t>Яриле</a:t>
            </a:r>
            <a:r>
              <a:rPr lang="ru-RU" sz="1200" kern="1200" dirty="0" smtClean="0">
                <a:solidFill>
                  <a:schemeClr val="tx1"/>
                </a:solidFill>
                <a:latin typeface="+mn-lt"/>
                <a:ea typeface="+mn-ea"/>
                <a:cs typeface="+mn-cs"/>
              </a:rPr>
              <a:t>, а у древних римлян был бог Солнца - Аполлон. Цари и князья , чтобы возвеличить свою власть, старались внушить людям представление о своем происхождении  от бога Солнца.</a:t>
            </a:r>
          </a:p>
          <a:p>
            <a:r>
              <a:rPr lang="ru-RU" sz="1200" kern="1200" dirty="0" smtClean="0">
                <a:solidFill>
                  <a:schemeClr val="tx1"/>
                </a:solidFill>
                <a:latin typeface="+mn-lt"/>
                <a:ea typeface="+mn-ea"/>
                <a:cs typeface="+mn-cs"/>
              </a:rPr>
              <a:t> Для людей и для всего живого на Земле Солнце - источник света и тепла, от него зависит урожай и жизнь на планете. Люди всегда почитали Солнце и это можно увидеть в устном народном творчестве.</a:t>
            </a:r>
          </a:p>
          <a:p>
            <a:r>
              <a:rPr lang="ru-RU" sz="1200" kern="1200" dirty="0" smtClean="0">
                <a:solidFill>
                  <a:schemeClr val="tx1"/>
                </a:solidFill>
                <a:latin typeface="+mn-lt"/>
                <a:ea typeface="+mn-ea"/>
                <a:cs typeface="+mn-cs"/>
              </a:rPr>
              <a:t>             Значение Солнца в жизни на Земле человек чувствовал еще в далекие времена. Первобытным людям Солнце представлялось каким- то сверхъестественным  существом . Оно обожествлялось почти всеми народами древности.</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Образ солнца  в своих произведениях используют писатели  и поэты всех времен и народов.</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Вот примеры некоторых из них.</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Плачет серый воробей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"Выйди, солнышко, скорей!</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Нам без солнышка обидно -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поле зернышка не видно!"  К.Чуковский</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Пускай это бурное море огня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Зовут лучезарным светилом,</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Как в детстве, оно для тебя и меня</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Останется солнышком милым.   С.Маршак</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 подсолнуха забота -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Ни минуты без заботы,</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Пока солнышко стоит: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Как радар за самолетом,</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Он за солнышком глядит.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В.Мусатов</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r>
              <a:rPr lang="ru-RU" sz="1200" dirty="0" smtClean="0">
                <a:latin typeface="Times New Roman" pitchFamily="18" charset="0"/>
                <a:cs typeface="Times New Roman" pitchFamily="18" charset="0"/>
              </a:rPr>
              <a:t>Посмотри кругом: небо ясное</a:t>
            </a:r>
          </a:p>
          <a:p>
            <a:r>
              <a:rPr lang="ru-RU" sz="1200" dirty="0" smtClean="0">
                <a:latin typeface="Times New Roman" pitchFamily="18" charset="0"/>
                <a:cs typeface="Times New Roman" pitchFamily="18" charset="0"/>
              </a:rPr>
              <a:t>             Голубым  шатром  пораскинулось,</a:t>
            </a:r>
          </a:p>
          <a:p>
            <a:r>
              <a:rPr lang="ru-RU" sz="1200" dirty="0" smtClean="0">
                <a:latin typeface="Times New Roman" pitchFamily="18" charset="0"/>
                <a:cs typeface="Times New Roman" pitchFamily="18" charset="0"/>
              </a:rPr>
              <a:t>             Золотой венец солнца красного </a:t>
            </a:r>
          </a:p>
          <a:p>
            <a:r>
              <a:rPr lang="ru-RU" sz="1200" dirty="0" smtClean="0">
                <a:latin typeface="Times New Roman" pitchFamily="18" charset="0"/>
                <a:cs typeface="Times New Roman" pitchFamily="18" charset="0"/>
              </a:rPr>
              <a:t>             Весь в огнях горит над дубравою.   И.Никитин</a:t>
            </a:r>
          </a:p>
          <a:p>
            <a:r>
              <a:rPr lang="ru-RU" sz="1200" dirty="0" smtClean="0">
                <a:latin typeface="Times New Roman" pitchFamily="18" charset="0"/>
                <a:cs typeface="Times New Roman" pitchFamily="18" charset="0"/>
              </a:rPr>
              <a:t>   И таких произведений немало.</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Солнце - великий труженик. Работает оно без отдыха круглые сутки. Давайте вспоминать "профессии" Солнца. Солнце светит , и поэтому всегда светло. Итак, солнце можно назвать главным осветителем. Оно - то и создает нам день. Когда Солнце восходит и освещает Землю , начинается день. Над Землей словно бы горит гигантская лампочка. Благодаря этому свету мы видим окружающий мир и друг друга. Не будь его, все погрузилось бы во мрак, и жизнь на Земле вскоре бы угасла...</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Еще Солнце и греет. Верно, оно "отапливает" всю планету. Знаете, как оно это делает?</a:t>
            </a:r>
          </a:p>
          <a:p>
            <a:r>
              <a:rPr lang="ru-RU" sz="1200" kern="1200" dirty="0" smtClean="0">
                <a:solidFill>
                  <a:schemeClr val="tx1"/>
                </a:solidFill>
                <a:latin typeface="+mn-lt"/>
                <a:ea typeface="+mn-ea"/>
                <a:cs typeface="+mn-cs"/>
              </a:rPr>
              <a:t>Поверхность Земли нагревают солнечные лучи, а от нее нагревается воздух. Теплый воздух гораздо легче, чем холодный, поэтому он поднимается вверх, а холодные слои воздуха опускаются вниз. И в атмосфере начинается движение : настоящие теплые воздушные реки текут в холодные места планеты и дают тепло Земле, а холодный воздух перемещается к нагретой поверхности и снова от нее нагревается.</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А теперь давайте сделаем глубокий вдох. Воздух чистый, свежий - дышится легко. Как вы думаете, кого мы должны поблагодарить за такой "вкусный" воздух? Деревья, траву, цветы! </a:t>
            </a:r>
          </a:p>
          <a:p>
            <a:r>
              <a:rPr lang="ru-RU" sz="1200" kern="1200" dirty="0" smtClean="0">
                <a:solidFill>
                  <a:schemeClr val="tx1"/>
                </a:solidFill>
                <a:latin typeface="+mn-lt"/>
                <a:ea typeface="+mn-ea"/>
                <a:cs typeface="+mn-cs"/>
              </a:rPr>
              <a:t>                                                   - 9 -</a:t>
            </a:r>
          </a:p>
          <a:p>
            <a:r>
              <a:rPr lang="ru-RU" sz="1200" kern="1200" dirty="0" smtClean="0">
                <a:solidFill>
                  <a:schemeClr val="tx1"/>
                </a:solidFill>
                <a:latin typeface="+mn-lt"/>
                <a:ea typeface="+mn-ea"/>
                <a:cs typeface="+mn-cs"/>
              </a:rPr>
              <a:t>           Это верно только наполовину. Спасибо за свежий воздух мы должны сказать Солнцу. Зеленые растения без помощи солнечных лучей не смогли бы очищать воздух - забирать из него вредный углекислый газ и насыщать его кислородом, которым дышат все живые существа на  нашей планете. Чистоту воздуха я ощутила, когда с родителями отдыхала в Карпатах, где множество  лесов, цветов, травы. Наблюдая за цветником у бабушки, я убедилась, что не будь  Солнышка, не было бы и растений. Там, где больше солнечного света, растения роскошные, цветки крупные, яркие. Я постоянно любуюсь ими. А ближе к деревьям, где меньше проникают солнечные лучи, цветы тонкие, бледные.</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А вот набежала туча, вероятно, пойдет дождик. Дождь тоже работа Солнца. Казалось бы, как же так? Ведь солнышко, когда сильно припекает, высушивает все лужи и даже ручейки. И странного ничего нет. Солнце не только забирает воду из луж, ручьев, но и собирает влагу с поверхности озер и рек, морей и океанов. Жидкая вода под действием  солнечного тепла превращается в " летучую " воду - пар. </a:t>
            </a:r>
          </a:p>
          <a:p>
            <a:r>
              <a:rPr lang="ru-RU" sz="1200" kern="1200" dirty="0" smtClean="0">
                <a:solidFill>
                  <a:schemeClr val="tx1"/>
                </a:solidFill>
                <a:latin typeface="+mn-lt"/>
                <a:ea typeface="+mn-ea"/>
                <a:cs typeface="+mn-cs"/>
              </a:rPr>
              <a:t>Легкий пар поднимается вверх, в воздух. Мельчайшие водяные капельки собираются в тучи, а там уж за них принимается ветер. Он гонит их на сушу, чтобы напоить леса и степи, поля и луга. Ведь без воды не будут расти травы, колоситься хлеба, цвести и наливаться соком яблоки...</a:t>
            </a:r>
          </a:p>
          <a:p>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 А еще Солнце может вскипятить чайник, сварить борщ, испечь пироги. Одна из любимых забав девчонок и мальчишек- собирать солнечные лучи увеличительным стеклом. И на бумаге получается яркий - </a:t>
            </a:r>
            <a:r>
              <a:rPr lang="ru-RU" sz="1200" kern="1200" dirty="0" err="1" smtClean="0">
                <a:solidFill>
                  <a:schemeClr val="tx1"/>
                </a:solidFill>
                <a:latin typeface="+mn-lt"/>
                <a:ea typeface="+mn-ea"/>
                <a:cs typeface="+mn-cs"/>
              </a:rPr>
              <a:t>яркий</a:t>
            </a:r>
            <a:r>
              <a:rPr lang="ru-RU" sz="1200" kern="1200" dirty="0" smtClean="0">
                <a:solidFill>
                  <a:schemeClr val="tx1"/>
                </a:solidFill>
                <a:latin typeface="+mn-lt"/>
                <a:ea typeface="+mn-ea"/>
                <a:cs typeface="+mn-cs"/>
              </a:rPr>
              <a:t> кружок, как маленькое солнышко. Можно даже бумагу поджечь, а если руку нечаянно подставить - кожа краснеет и даже волдырь может появиться. Поэтому не рекомендуется летом долго быть на солнце. Можно получить солнечные ожоги. С 11 часов до 17 часов - лучше находиться в тени. В солнечной кухне собираются солнечные лучи и заставляют их кипятить воду, накалять сковородку, на которой можно жарить яичницу, котлеты.</a:t>
            </a:r>
            <a:endParaRPr lang="ru-RU" dirty="0"/>
          </a:p>
        </p:txBody>
      </p:sp>
      <p:sp>
        <p:nvSpPr>
          <p:cNvPr id="4" name="Номер слайда 3"/>
          <p:cNvSpPr>
            <a:spLocks noGrp="1"/>
          </p:cNvSpPr>
          <p:nvPr>
            <p:ph type="sldNum" sz="quarter" idx="10"/>
          </p:nvPr>
        </p:nvSpPr>
        <p:spPr/>
        <p:txBody>
          <a:bodyPr/>
          <a:lstStyle/>
          <a:p>
            <a:fld id="{3B6752B4-2D4C-484D-AA57-BF62270976AB}"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C000"/>
            </a:gs>
            <a:gs pos="50000">
              <a:schemeClr val="accent1">
                <a:tint val="44500"/>
                <a:satMod val="160000"/>
              </a:schemeClr>
            </a:gs>
            <a:gs pos="100000">
              <a:schemeClr val="accent1">
                <a:tint val="23500"/>
                <a:satMod val="160000"/>
              </a:schemeClr>
            </a:gs>
          </a:gsLst>
          <a:lin ang="108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ln w="10541" cmpd="sng">
                  <a:solidFill>
                    <a:schemeClr val="accent1">
                      <a:shade val="88000"/>
                      <a:satMod val="110000"/>
                    </a:schemeClr>
                  </a:solidFill>
                  <a:prstDash val="solid"/>
                </a:ln>
                <a:solidFill>
                  <a:srgbClr val="FFFF00"/>
                </a:solidFill>
              </a:rPr>
              <a:t>"СОЛНЦЕ - ИСТОЧНИК ЖИЗНИ НА ЗЕМЛЕ"</a:t>
            </a:r>
            <a:r>
              <a:rPr lang="ru-RU" dirty="0" smtClean="0"/>
              <a:t/>
            </a:r>
            <a:br>
              <a:rPr lang="ru-RU" dirty="0" smtClean="0"/>
            </a:br>
            <a:r>
              <a:rPr lang="ru-RU" b="1" dirty="0" smtClean="0"/>
              <a:t> </a:t>
            </a:r>
            <a:r>
              <a:rPr lang="ru-RU" dirty="0" smtClean="0"/>
              <a:t/>
            </a:r>
            <a:br>
              <a:rPr lang="ru-RU" dirty="0" smtClean="0"/>
            </a:br>
            <a:endParaRPr lang="ru-RU" dirty="0"/>
          </a:p>
        </p:txBody>
      </p:sp>
      <p:sp>
        <p:nvSpPr>
          <p:cNvPr id="3" name="Подзаголовок 2"/>
          <p:cNvSpPr>
            <a:spLocks noGrp="1"/>
          </p:cNvSpPr>
          <p:nvPr>
            <p:ph type="subTitle" idx="1"/>
          </p:nvPr>
        </p:nvSpPr>
        <p:spPr>
          <a:xfrm>
            <a:off x="2483768" y="4869160"/>
            <a:ext cx="6400800" cy="694928"/>
          </a:xfrm>
        </p:spPr>
        <p:txBody>
          <a:bodyPr>
            <a:normAutofit/>
          </a:bodyPr>
          <a:lstStyle/>
          <a:p>
            <a:pPr algn="r"/>
            <a:r>
              <a:rPr lang="ru-RU" sz="1600" dirty="0" smtClean="0">
                <a:ln>
                  <a:solidFill>
                    <a:sysClr val="windowText" lastClr="000000"/>
                  </a:solidFill>
                </a:ln>
                <a:latin typeface="Arial Black" pitchFamily="34" charset="0"/>
              </a:rPr>
              <a:t>Подготовила воспитатель </a:t>
            </a:r>
          </a:p>
          <a:p>
            <a:pPr algn="r"/>
            <a:r>
              <a:rPr lang="ru-RU" sz="1600" dirty="0" err="1" smtClean="0">
                <a:ln>
                  <a:solidFill>
                    <a:sysClr val="windowText" lastClr="000000"/>
                  </a:solidFill>
                </a:ln>
                <a:latin typeface="Arial Black" pitchFamily="34" charset="0"/>
              </a:rPr>
              <a:t>Гагаринова</a:t>
            </a:r>
            <a:r>
              <a:rPr lang="ru-RU" sz="1600" dirty="0" smtClean="0">
                <a:ln>
                  <a:solidFill>
                    <a:sysClr val="windowText" lastClr="000000"/>
                  </a:solidFill>
                </a:ln>
                <a:latin typeface="Arial Black" pitchFamily="34" charset="0"/>
              </a:rPr>
              <a:t> Татьяна Олеговна</a:t>
            </a:r>
            <a:endParaRPr lang="ru-RU" sz="1600" dirty="0">
              <a:ln>
                <a:solidFill>
                  <a:sysClr val="windowText" lastClr="000000"/>
                </a:solidFill>
              </a:ln>
              <a:latin typeface="Arial Black"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588794"/>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5. Солнце - " кулинар ".</a:t>
            </a:r>
            <a:endParaRPr kumimoji="0" lang="ru-RU" sz="28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p:txBody>
      </p:sp>
      <p:pic>
        <p:nvPicPr>
          <p:cNvPr id="31746" name="Рисунок 4" descr="%D1%81%D0%BE%D0%BB%D0%BD%D1%86%D0%B5-%D0%BC%D0%BE%D1%80%D0%BE%D0%B6%D0%B5%D0%BD%D0%BE%D0%B3%D0%BE-7819600"/>
          <p:cNvPicPr>
            <a:picLocks noChangeAspect="1" noChangeArrowheads="1"/>
          </p:cNvPicPr>
          <p:nvPr/>
        </p:nvPicPr>
        <p:blipFill>
          <a:blip r:embed="rId3" cstate="print"/>
          <a:srcRect r="1393" b="10515"/>
          <a:stretch>
            <a:fillRect/>
          </a:stretch>
        </p:blipFill>
        <p:spPr bwMode="auto">
          <a:xfrm>
            <a:off x="2411760" y="2132856"/>
            <a:ext cx="4752528" cy="3828425"/>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539552" y="908720"/>
            <a:ext cx="6825202"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     6.  Солнце - постоянный участник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всех космических путешествий.</a:t>
            </a:r>
            <a:endParaRPr kumimoji="0" lang="ru-RU" sz="28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p:txBody>
      </p:sp>
      <p:pic>
        <p:nvPicPr>
          <p:cNvPr id="33794" name="Picture 2" descr="solar-system-background_23-2147508956"/>
          <p:cNvPicPr>
            <a:picLocks noChangeAspect="1" noChangeArrowheads="1"/>
          </p:cNvPicPr>
          <p:nvPr/>
        </p:nvPicPr>
        <p:blipFill>
          <a:blip r:embed="rId3" cstate="print"/>
          <a:srcRect/>
          <a:stretch>
            <a:fillRect/>
          </a:stretch>
        </p:blipFill>
        <p:spPr bwMode="auto">
          <a:xfrm>
            <a:off x="2339752" y="1916832"/>
            <a:ext cx="4752528" cy="4752528"/>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323528" y="1124744"/>
            <a:ext cx="3217484" cy="36933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Горе! Горе! Крокодил</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Солнце в небе проглотил!"</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Наступила темнота,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 ходи за ворота: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Кто на улицу попал-</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Заблудился и пропал.</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Плачет серый воробей: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"Выйди, солнышко, скорей!</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Нам без солнышка обидно -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поле зернышка не видно!"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Плачут зайки на лужайке:</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Сбились, бедные, с пути,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Им до дому не дойти.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 name="Рисунок 2" descr="1616048757_34.jpg"/>
          <p:cNvPicPr>
            <a:picLocks noChangeAspect="1"/>
          </p:cNvPicPr>
          <p:nvPr/>
        </p:nvPicPr>
        <p:blipFill>
          <a:blip r:embed="rId3" cstate="print"/>
          <a:stretch>
            <a:fillRect/>
          </a:stretch>
        </p:blipFill>
        <p:spPr>
          <a:xfrm>
            <a:off x="3491880" y="548680"/>
            <a:ext cx="5172938" cy="3920117"/>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95536" y="260648"/>
            <a:ext cx="7812360" cy="23391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Солнце дает нам колоссальное количество энергии. Ученые предлагают множество вариантов использования </a:t>
            </a:r>
            <a:r>
              <a:rPr lang="ru-RU" sz="1600" dirty="0" smtClean="0">
                <a:latin typeface="Times New Roman" pitchFamily="18" charset="0"/>
                <a:cs typeface="Times New Roman" pitchFamily="18" charset="0"/>
              </a:rPr>
              <a:t>Солнца. Со временем большинство домов будут строиться с крышами способными накапливать солнечное излучение и превращать его в электрическую энергию. Человек научится подражать растениям и станет синтезировать продукты из воды и воздуха. Автомобилям и самолетам не нежен будет бензин, а компьютеры не придется втыкать в электрическую розетку. Время этих чудес настанет, когда человечество в полной мере научится пользоваться источником космической энергии- звездой по имени Солнце.</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8914" name="Picture 2" descr="http://solarps.ru/diz/House800.jpg"/>
          <p:cNvPicPr>
            <a:picLocks noChangeAspect="1" noChangeArrowheads="1"/>
          </p:cNvPicPr>
          <p:nvPr/>
        </p:nvPicPr>
        <p:blipFill>
          <a:blip r:embed="rId2" cstate="print"/>
          <a:srcRect/>
          <a:stretch>
            <a:fillRect/>
          </a:stretch>
        </p:blipFill>
        <p:spPr bwMode="auto">
          <a:xfrm>
            <a:off x="3275856" y="2708920"/>
            <a:ext cx="5544616" cy="3786733"/>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5814392" cy="2031325"/>
          </a:xfrm>
          <a:prstGeom prst="rect">
            <a:avLst/>
          </a:prstGeom>
        </p:spPr>
        <p:txBody>
          <a:bodyPr wrap="square">
            <a:spAutoFit/>
          </a:bodyPr>
          <a:lstStyle/>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1. Солнце – стимулятор роста растений.</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2. Солнце дает тепло и свет для жизни всего живого на Земле.</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3. Благодаря Солнцу – есть кислород на нашей планете.</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4. Солнце осуществляет круговорот воды в природе.</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5. Солнце дает нам колоссальное количество энергии.</a:t>
            </a:r>
            <a:endParaRPr lang="ru-RU" dirty="0" smtClean="0">
              <a:latin typeface="Times New Roman" pitchFamily="18" charset="0"/>
              <a:cs typeface="Times New Roman" pitchFamily="18" charset="0"/>
            </a:endParaRPr>
          </a:p>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6. Солнце – главный источник жизни на земле.</a:t>
            </a:r>
            <a:endParaRPr lang="ru-RU" dirty="0">
              <a:latin typeface="Times New Roman" pitchFamily="18" charset="0"/>
              <a:cs typeface="Times New Roman" pitchFamily="18" charset="0"/>
            </a:endParaRPr>
          </a:p>
        </p:txBody>
      </p:sp>
      <p:pic>
        <p:nvPicPr>
          <p:cNvPr id="4" name="Рисунок 3" descr="1614646868_79-p-solnechnii-fon-dlya-fotoshopa-97.jpg"/>
          <p:cNvPicPr>
            <a:picLocks noChangeAspect="1"/>
          </p:cNvPicPr>
          <p:nvPr/>
        </p:nvPicPr>
        <p:blipFill>
          <a:blip r:embed="rId2" cstate="print"/>
          <a:stretch>
            <a:fillRect/>
          </a:stretch>
        </p:blipFill>
        <p:spPr>
          <a:xfrm>
            <a:off x="2051720" y="2780928"/>
            <a:ext cx="5256584" cy="3456384"/>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1763688" y="1196752"/>
            <a:ext cx="619268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Black" pitchFamily="34" charset="0"/>
                <a:ea typeface="Times New Roman" pitchFamily="18" charset="0"/>
                <a:cs typeface="Calibri" pitchFamily="34" charset="0"/>
              </a:rPr>
              <a:t>Солнце – имеет шарообразную форму.</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Black" pitchFamily="34" charset="0"/>
                <a:ea typeface="Times New Roman" pitchFamily="18" charset="0"/>
                <a:cs typeface="Calibri" pitchFamily="34" charset="0"/>
              </a:rPr>
              <a:t>Солнце – выделяет свет и тепло.</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Black" pitchFamily="34" charset="0"/>
                <a:ea typeface="Times New Roman" pitchFamily="18" charset="0"/>
                <a:cs typeface="Calibri" pitchFamily="34" charset="0"/>
              </a:rPr>
              <a:t>Солнце – это огромная звезда раскаленного газа.</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Black" pitchFamily="34" charset="0"/>
                <a:ea typeface="Times New Roman" pitchFamily="18" charset="0"/>
                <a:cs typeface="Calibri" pitchFamily="34" charset="0"/>
              </a:rPr>
              <a:t>Солнце – определяет погоду на Земле.</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Black" pitchFamily="34" charset="0"/>
                <a:ea typeface="Times New Roman" pitchFamily="18" charset="0"/>
                <a:cs typeface="Calibri" pitchFamily="34" charset="0"/>
              </a:rPr>
              <a:t>Солнце – это звезда, дающая нам жизнь.</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Black" pitchFamily="34" charset="0"/>
                <a:ea typeface="Times New Roman" pitchFamily="18" charset="0"/>
                <a:cs typeface="Calibri" pitchFamily="34" charset="0"/>
              </a:rPr>
              <a:t>Солнце – это самая важная для нас звезда.</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1"/>
                </a:solidFill>
                <a:effectLst/>
                <a:latin typeface="Arial Black" pitchFamily="34" charset="0"/>
                <a:ea typeface="Times New Roman" pitchFamily="18" charset="0"/>
                <a:cs typeface="Calibri" pitchFamily="34" charset="0"/>
              </a:rPr>
              <a:t>    </a:t>
            </a:r>
            <a:endParaRPr kumimoji="0" lang="ru-RU" sz="2000" b="0" i="0" u="none" strike="noStrike" cap="none" normalizeH="0" baseline="0" dirty="0" smtClean="0">
              <a:ln>
                <a:noFill/>
              </a:ln>
              <a:solidFill>
                <a:schemeClr val="tx1"/>
              </a:solidFill>
              <a:effectLst/>
              <a:latin typeface="Arial Black"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67544" y="766662"/>
            <a:ext cx="8496237"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Roman New"/>
                <a:ea typeface="Times New Roman" pitchFamily="18" charset="0"/>
                <a:cs typeface="Calibri" pitchFamily="34" charset="0"/>
              </a:rPr>
              <a:t> </a:t>
            </a:r>
            <a:r>
              <a:rPr kumimoji="0" lang="ru-RU" sz="2800" i="0" u="none" strike="noStrike" normalizeH="0" baseline="0" dirty="0" smtClean="0">
                <a:ln w="18415" cmpd="sng">
                  <a:solidFill>
                    <a:srgbClr val="FFFFFF"/>
                  </a:solidFill>
                  <a:prstDash val="solid"/>
                </a:ln>
                <a:solidFill>
                  <a:srgbClr val="FFFF00"/>
                </a:solidFill>
                <a:effectLst>
                  <a:outerShdw blurRad="63500" dir="3600000" algn="tl" rotWithShape="0">
                    <a:srgbClr val="000000">
                      <a:alpha val="70000"/>
                    </a:srgbClr>
                  </a:outerShdw>
                </a:effectLst>
                <a:latin typeface="Arial Black" pitchFamily="34" charset="0"/>
                <a:ea typeface="Times New Roman" pitchFamily="18" charset="0"/>
                <a:cs typeface="Calibri" pitchFamily="34" charset="0"/>
              </a:rPr>
              <a:t>Современные  представления о Солнце.</a:t>
            </a:r>
            <a:endParaRPr kumimoji="0" lang="ru-RU" sz="2800" b="0" i="0" u="none" strike="noStrike" cap="none" normalizeH="0" baseline="0" dirty="0" smtClean="0">
              <a:ln>
                <a:solidFill>
                  <a:sysClr val="windowText" lastClr="000000"/>
                </a:solidFill>
              </a:ln>
              <a:solidFill>
                <a:srgbClr val="FFFF00"/>
              </a:solidFill>
              <a:effectLst/>
              <a:latin typeface="Arial Black"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Что такое Солнце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Солнце - монета - скупой проворчал.</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Нет, сковородка! - </a:t>
            </a:r>
            <a:r>
              <a:rPr kumimoji="0" lang="ru-RU"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обжора</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вскричал.</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Нет, каравай, - хлебопек произнес.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Компас, - сказал убежденно матрос.</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Солнце - звезда, - астроном объявил.</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Доброе сердце, - мечтатель решил.</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95536" y="260648"/>
            <a:ext cx="7668344"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i="0" u="none" strike="noStrike" normalizeH="0" baseline="0" dirty="0" smtClean="0">
                <a:ln w="18415" cmpd="sng">
                  <a:solidFill>
                    <a:srgbClr val="FFFFFF"/>
                  </a:solidFill>
                  <a:prstDash val="solid"/>
                </a:ln>
                <a:solidFill>
                  <a:srgbClr val="FFFF00"/>
                </a:solidFill>
                <a:effectLst>
                  <a:outerShdw blurRad="63500" dir="3600000" algn="tl" rotWithShape="0">
                    <a:srgbClr val="000000">
                      <a:alpha val="70000"/>
                    </a:srgbClr>
                  </a:outerShdw>
                </a:effectLst>
                <a:latin typeface="Roman New"/>
                <a:ea typeface="Times New Roman" pitchFamily="18" charset="0"/>
                <a:cs typeface="Calibri" pitchFamily="34" charset="0"/>
              </a:rPr>
              <a:t>Древние представления о Солнце.</a:t>
            </a:r>
            <a:endParaRPr kumimoji="0" lang="ru-RU" sz="2800" i="0" u="none" strike="noStrike" normalizeH="0" baseline="0" dirty="0" smtClean="0">
              <a:ln w="18415" cmpd="sng">
                <a:solidFill>
                  <a:srgbClr val="FFFFFF"/>
                </a:solidFill>
                <a:prstDash val="solid"/>
              </a:ln>
              <a:solidFill>
                <a:srgbClr val="FFFF00"/>
              </a:solidFill>
              <a:effectLst>
                <a:outerShdw blurRad="63500" dir="3600000" algn="tl" rotWithShape="0">
                  <a:srgbClr val="000000">
                    <a:alpha val="70000"/>
                  </a:srgbClr>
                </a:outerShdw>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9458" name="Рисунок 7" descr="http://cs1.livemaster.ru/storage/b4/ca/ffde5d0a59102dc9450e86d5acgs--kartiny-panno-yarilo.jpg"/>
          <p:cNvPicPr>
            <a:picLocks noChangeAspect="1" noChangeArrowheads="1"/>
          </p:cNvPicPr>
          <p:nvPr/>
        </p:nvPicPr>
        <p:blipFill>
          <a:blip r:embed="rId3" cstate="print"/>
          <a:srcRect/>
          <a:stretch>
            <a:fillRect/>
          </a:stretch>
        </p:blipFill>
        <p:spPr bwMode="auto">
          <a:xfrm>
            <a:off x="395536" y="1052735"/>
            <a:ext cx="7200800" cy="5393957"/>
          </a:xfrm>
          <a:prstGeom prst="rect">
            <a:avLst/>
          </a:prstGeom>
          <a:noFill/>
          <a:ln w="9525">
            <a:noFill/>
            <a:miter lim="800000"/>
            <a:headEnd/>
            <a:tailEnd/>
          </a:ln>
        </p:spPr>
      </p:pic>
      <p:sp>
        <p:nvSpPr>
          <p:cNvPr id="19459" name="Rectangle 3"/>
          <p:cNvSpPr>
            <a:spLocks noChangeArrowheads="1"/>
          </p:cNvSpPr>
          <p:nvPr/>
        </p:nvSpPr>
        <p:spPr bwMode="auto">
          <a:xfrm>
            <a:off x="7596336" y="2348880"/>
            <a:ext cx="130356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Лик Ярила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10" descr="http://ic.pics.livejournal.com/yuri_ost/65276215/90934/90934_original.jpg"/>
          <p:cNvPicPr>
            <a:picLocks noChangeAspect="1" noChangeArrowheads="1"/>
          </p:cNvPicPr>
          <p:nvPr/>
        </p:nvPicPr>
        <p:blipFill>
          <a:blip r:embed="rId3" cstate="print"/>
          <a:srcRect/>
          <a:stretch>
            <a:fillRect/>
          </a:stretch>
        </p:blipFill>
        <p:spPr bwMode="auto">
          <a:xfrm>
            <a:off x="899592" y="476672"/>
            <a:ext cx="7126700" cy="4365104"/>
          </a:xfrm>
          <a:prstGeom prst="rect">
            <a:avLst/>
          </a:prstGeom>
          <a:noFill/>
          <a:ln w="9525">
            <a:noFill/>
            <a:miter lim="800000"/>
            <a:headEnd/>
            <a:tailEnd/>
          </a:ln>
        </p:spPr>
      </p:pic>
      <p:sp>
        <p:nvSpPr>
          <p:cNvPr id="20483" name="Rectangle 3"/>
          <p:cNvSpPr>
            <a:spLocks noChangeArrowheads="1"/>
          </p:cNvSpPr>
          <p:nvPr/>
        </p:nvSpPr>
        <p:spPr bwMode="auto">
          <a:xfrm>
            <a:off x="2771800" y="5301208"/>
            <a:ext cx="2589812"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Изображение Аполлона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g5.jpg"/>
          <p:cNvPicPr>
            <a:picLocks noChangeAspect="1"/>
          </p:cNvPicPr>
          <p:nvPr/>
        </p:nvPicPr>
        <p:blipFill>
          <a:blip r:embed="rId3" cstate="print"/>
          <a:stretch>
            <a:fillRect/>
          </a:stretch>
        </p:blipFill>
        <p:spPr>
          <a:xfrm>
            <a:off x="0" y="0"/>
            <a:ext cx="9144000" cy="6858000"/>
          </a:xfrm>
          <a:prstGeom prst="rect">
            <a:avLst/>
          </a:prstGeom>
        </p:spPr>
      </p:pic>
      <p:sp>
        <p:nvSpPr>
          <p:cNvPr id="21505" name="Rectangle 1"/>
          <p:cNvSpPr>
            <a:spLocks noChangeArrowheads="1"/>
          </p:cNvSpPr>
          <p:nvPr/>
        </p:nvSpPr>
        <p:spPr bwMode="auto">
          <a:xfrm>
            <a:off x="0" y="5013176"/>
            <a:ext cx="520155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Times New Roman" pitchFamily="18" charset="0"/>
                <a:ea typeface="Times New Roman" pitchFamily="18" charset="0"/>
                <a:cs typeface="Times New Roman" pitchFamily="18" charset="0"/>
              </a:rPr>
              <a:t>Писатели и поэты про Солнце.</a:t>
            </a:r>
            <a:endParaRPr kumimoji="0" lang="ru-RU" sz="2800" b="1" i="0" u="none" strike="noStrike" normalizeH="0" baseline="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0" y="404664"/>
            <a:ext cx="84249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normalizeH="0" baseline="0" dirty="0" smtClean="0">
                <a:ln w="10541" cmpd="sng">
                  <a:solidFill>
                    <a:srgbClr val="C00000"/>
                  </a:solidFill>
                  <a:prstDash val="solid"/>
                </a:ln>
                <a:solidFill>
                  <a:srgbClr val="FFFF00"/>
                </a:solidFill>
                <a:latin typeface="Times New Roman" pitchFamily="18" charset="0"/>
                <a:ea typeface="Times New Roman" pitchFamily="18" charset="0"/>
                <a:cs typeface="Times New Roman" pitchFamily="18" charset="0"/>
              </a:rPr>
              <a:t>" Профессии"  Солнца.    </a:t>
            </a:r>
            <a:endParaRPr kumimoji="0" lang="ru-RU" sz="3200" b="1" i="0" u="none" strike="noStrike" normalizeH="0" baseline="0" dirty="0" smtClean="0">
              <a:ln w="10541" cmpd="sng">
                <a:solidFill>
                  <a:srgbClr val="C00000"/>
                </a:solidFill>
                <a:prstDash val="solid"/>
              </a:ln>
              <a:solidFill>
                <a:srgbClr val="FFFF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1" i="0" u="none" strike="noStrike" normalizeH="0" baseline="0" dirty="0" smtClean="0">
                <a:ln w="10541" cmpd="sng">
                  <a:solidFill>
                    <a:srgbClr val="C00000"/>
                  </a:solidFill>
                  <a:prstDash val="solid"/>
                </a:ln>
                <a:solidFill>
                  <a:srgbClr val="FFFF00"/>
                </a:solidFill>
                <a:latin typeface="Times New Roman" pitchFamily="18" charset="0"/>
                <a:ea typeface="Times New Roman" pitchFamily="18" charset="0"/>
                <a:cs typeface="Times New Roman" pitchFamily="18" charset="0"/>
              </a:rPr>
              <a:t>                   1. Солнце - главный осветитель.</a:t>
            </a:r>
            <a:endParaRPr kumimoji="0" lang="ru-RU" sz="3200" b="1" i="0" u="none" strike="noStrike" normalizeH="0" baseline="0" dirty="0" smtClean="0">
              <a:ln w="10541" cmpd="sng">
                <a:solidFill>
                  <a:srgbClr val="C00000"/>
                </a:solidFill>
                <a:prstDash val="solid"/>
              </a:ln>
              <a:solidFill>
                <a:srgbClr val="FFFF00"/>
              </a:solidFill>
              <a:latin typeface="Times New Roman" pitchFamily="18" charset="0"/>
              <a:cs typeface="Times New Roman" pitchFamily="18" charset="0"/>
            </a:endParaRPr>
          </a:p>
        </p:txBody>
      </p:sp>
      <p:pic>
        <p:nvPicPr>
          <p:cNvPr id="23554" name="Рисунок 1" descr="05081016"/>
          <p:cNvPicPr>
            <a:picLocks noChangeAspect="1" noChangeArrowheads="1"/>
          </p:cNvPicPr>
          <p:nvPr/>
        </p:nvPicPr>
        <p:blipFill>
          <a:blip r:embed="rId3" cstate="print"/>
          <a:srcRect/>
          <a:stretch>
            <a:fillRect/>
          </a:stretch>
        </p:blipFill>
        <p:spPr bwMode="auto">
          <a:xfrm>
            <a:off x="1907704" y="1916832"/>
            <a:ext cx="5184576" cy="4201407"/>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51520" y="394882"/>
            <a:ext cx="8496944" cy="24929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    2. Солнце - источник тепла.</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8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                                                                      </a:t>
            </a:r>
            <a:r>
              <a:rPr kumimoji="0" lang="ru-RU" sz="24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Солнце - звезда, </a:t>
            </a:r>
            <a:r>
              <a:rPr kumimoji="0" lang="ru-RU" sz="2400" b="1" i="0" u="none" strike="noStrike" normalizeH="0" baseline="0" dirty="0" err="1" smtClean="0">
                <a:ln w="10541" cmpd="sng">
                  <a:solidFill>
                    <a:srgbClr val="C00000"/>
                  </a:solidFill>
                  <a:prstDash val="solid"/>
                </a:ln>
                <a:solidFill>
                  <a:srgbClr val="FFFF00"/>
                </a:solidFill>
                <a:latin typeface="Roman New" charset="0"/>
                <a:ea typeface="Times New Roman" pitchFamily="18" charset="0"/>
                <a:cs typeface="Calibri" pitchFamily="34" charset="0"/>
              </a:rPr>
              <a:t>преогромнейший</a:t>
            </a:r>
            <a:r>
              <a:rPr kumimoji="0" lang="ru-RU" sz="24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 шар</a:t>
            </a:r>
            <a:endParaRPr kumimoji="0" lang="ru-RU" sz="24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                                                   Свет излучает, как будто пожар.</a:t>
            </a:r>
            <a:endParaRPr kumimoji="0" lang="ru-RU" sz="24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p:txBody>
      </p:sp>
      <p:pic>
        <p:nvPicPr>
          <p:cNvPr id="25602" name="Рисунок 16" descr="http://previews.123rf.com/images/clairev/clairev1201/clairev120100081/12165855-Landscape-with-rainbow-and-Sun-1-vector-illustration--Stock-Photo.jpg"/>
          <p:cNvPicPr>
            <a:picLocks noChangeAspect="1" noChangeArrowheads="1"/>
          </p:cNvPicPr>
          <p:nvPr/>
        </p:nvPicPr>
        <p:blipFill>
          <a:blip r:embed="rId3" cstate="print"/>
          <a:srcRect/>
          <a:stretch>
            <a:fillRect/>
          </a:stretch>
        </p:blipFill>
        <p:spPr bwMode="auto">
          <a:xfrm>
            <a:off x="395536" y="2492896"/>
            <a:ext cx="4781525" cy="3888432"/>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Рисунок 19" descr="illustration-featuring-the-sun-hiding-behind-clouds_107466872"/>
          <p:cNvPicPr>
            <a:picLocks noChangeAspect="1" noChangeArrowheads="1"/>
          </p:cNvPicPr>
          <p:nvPr/>
        </p:nvPicPr>
        <p:blipFill>
          <a:blip r:embed="rId3" cstate="print"/>
          <a:srcRect/>
          <a:stretch>
            <a:fillRect/>
          </a:stretch>
        </p:blipFill>
        <p:spPr bwMode="auto">
          <a:xfrm>
            <a:off x="2051720" y="1916832"/>
            <a:ext cx="5134096" cy="3744416"/>
          </a:xfrm>
          <a:prstGeom prst="rect">
            <a:avLst/>
          </a:prstGeom>
          <a:ln>
            <a:noFill/>
          </a:ln>
          <a:effectLst>
            <a:softEdge rad="112500"/>
          </a:effectLst>
        </p:spPr>
      </p:pic>
      <p:sp>
        <p:nvSpPr>
          <p:cNvPr id="27651" name="Rectangle 3"/>
          <p:cNvSpPr>
            <a:spLocks noChangeArrowheads="1"/>
          </p:cNvSpPr>
          <p:nvPr/>
        </p:nvSpPr>
        <p:spPr bwMode="auto">
          <a:xfrm>
            <a:off x="683568" y="692115"/>
            <a:ext cx="813690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 3. Спасибо Солнцу </a:t>
            </a:r>
            <a:r>
              <a:rPr kumimoji="0" lang="ru-RU" sz="2800" b="1" i="0" u="none" strike="noStrike" normalizeH="0" dirty="0" smtClean="0">
                <a:ln w="10541" cmpd="sng">
                  <a:solidFill>
                    <a:srgbClr val="C00000"/>
                  </a:solidFill>
                  <a:prstDash val="solid"/>
                </a:ln>
                <a:solidFill>
                  <a:srgbClr val="FFFF00"/>
                </a:solidFill>
                <a:latin typeface="Roman New" charset="0"/>
                <a:ea typeface="Times New Roman" pitchFamily="18" charset="0"/>
                <a:cs typeface="Calibri" pitchFamily="34" charset="0"/>
              </a:rPr>
              <a:t> </a:t>
            </a: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за " вкусный "  воздух.</a:t>
            </a:r>
            <a:endParaRPr kumimoji="0" lang="ru-RU" sz="28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620688"/>
            <a:ext cx="8716297"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rgbClr val="C00000"/>
                  </a:solidFill>
                  <a:prstDash val="solid"/>
                </a:ln>
                <a:solidFill>
                  <a:srgbClr val="FFFF00"/>
                </a:solidFill>
                <a:latin typeface="Roman New" charset="0"/>
                <a:ea typeface="Times New Roman" pitchFamily="18" charset="0"/>
                <a:cs typeface="Calibri" pitchFamily="34" charset="0"/>
              </a:rPr>
              <a:t>4. Круговорот воды в природе - работа Солнца.</a:t>
            </a:r>
            <a:endParaRPr kumimoji="0" lang="ru-RU" sz="2800" b="1" i="0" u="none" strike="noStrike" normalizeH="0" baseline="0" dirty="0" smtClean="0">
              <a:ln w="10541" cmpd="sng">
                <a:solidFill>
                  <a:srgbClr val="C00000"/>
                </a:solidFill>
                <a:prstDash val="solid"/>
              </a:ln>
              <a:solidFill>
                <a:srgbClr val="FFFF00"/>
              </a:solidFill>
              <a:latin typeface="Arial" pitchFamily="34" charset="0"/>
              <a:cs typeface="Arial" pitchFamily="34" charset="0"/>
            </a:endParaRPr>
          </a:p>
        </p:txBody>
      </p:sp>
      <p:pic>
        <p:nvPicPr>
          <p:cNvPr id="4" name="Рисунок 3" descr="img4.jpg"/>
          <p:cNvPicPr>
            <a:picLocks noChangeAspect="1"/>
          </p:cNvPicPr>
          <p:nvPr/>
        </p:nvPicPr>
        <p:blipFill>
          <a:blip r:embed="rId3" cstate="print"/>
          <a:stretch>
            <a:fillRect/>
          </a:stretch>
        </p:blipFill>
        <p:spPr>
          <a:xfrm>
            <a:off x="827584" y="1484784"/>
            <a:ext cx="7488832" cy="5112568"/>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1986</Words>
  <Application>Microsoft Office PowerPoint</Application>
  <PresentationFormat>Экран (4:3)</PresentationFormat>
  <Paragraphs>109</Paragraphs>
  <Slides>15</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"СОЛНЦЕ - ИСТОЧНИК ЖИЗНИ НА ЗЕМЛЕ"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"СОЛНЦЕ - ИСТОЧНИК ЖИЗНИ НА ЗЕМЛЕ"</dc:title>
  <dc:creator>Админ</dc:creator>
  <cp:lastModifiedBy>admin</cp:lastModifiedBy>
  <cp:revision>8</cp:revision>
  <dcterms:created xsi:type="dcterms:W3CDTF">2021-10-18T07:05:32Z</dcterms:created>
  <dcterms:modified xsi:type="dcterms:W3CDTF">2022-01-13T17:55:17Z</dcterms:modified>
</cp:coreProperties>
</file>