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750" y="9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FA3603A-CFED-408D-B4FF-E138F50AA497}" type="datetimeFigureOut">
              <a:rPr lang="ru-RU" smtClean="0"/>
              <a:pPr/>
              <a:t>06.05.2022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611A6-25E7-44D3-8D83-3AACAE29DFE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3603A-CFED-408D-B4FF-E138F50AA497}" type="datetimeFigureOut">
              <a:rPr lang="ru-RU" smtClean="0"/>
              <a:pPr/>
              <a:t>06.05.2022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611A6-25E7-44D3-8D83-3AACAE29DFE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0"/>
            <a:ext cx="7992888" cy="980728"/>
          </a:xfrm>
        </p:spPr>
        <p:txBody>
          <a:bodyPr>
            <a:normAutofit fontScale="90000"/>
          </a:bodyPr>
          <a:lstStyle/>
          <a:p>
            <a:pPr fontAlgn="base"/>
            <a:r>
              <a:rPr lang="ru-RU" b="1" dirty="0"/>
              <a:t/>
            </a:r>
            <a:br>
              <a:rPr lang="ru-RU" b="1" dirty="0"/>
            </a:br>
            <a:r>
              <a:rPr lang="ru-RU" b="1" dirty="0"/>
              <a:t> </a:t>
            </a:r>
            <a:r>
              <a:rPr lang="ru-RU" sz="2200" b="1" dirty="0">
                <a:latin typeface="Times New Roman" pitchFamily="18" charset="0"/>
                <a:cs typeface="Times New Roman" pitchFamily="18" charset="0"/>
              </a:rPr>
              <a:t>Как правильно хвалить ребенка:</a:t>
            </a:r>
            <a:br>
              <a:rPr lang="ru-RU" sz="2200" b="1" dirty="0">
                <a:latin typeface="Times New Roman" pitchFamily="18" charset="0"/>
                <a:cs typeface="Times New Roman" pitchFamily="18" charset="0"/>
              </a:rPr>
            </a:br>
            <a:r>
              <a:rPr lang="ru-RU" b="1" cap="all" dirty="0" smtClean="0">
                <a:latin typeface="Times New Roman" pitchFamily="18" charset="0"/>
                <a:cs typeface="Times New Roman" pitchFamily="18" charset="0"/>
              </a:rPr>
              <a:t> </a:t>
            </a:r>
            <a:r>
              <a:rPr lang="ru-RU" b="1" cap="all" dirty="0"/>
              <a:t> </a:t>
            </a:r>
            <a:r>
              <a:rPr lang="ru-RU" b="1" dirty="0"/>
              <a:t/>
            </a:r>
            <a:br>
              <a:rPr lang="ru-RU" b="1" dirty="0"/>
            </a:br>
            <a:endParaRPr lang="ru-RU" dirty="0"/>
          </a:p>
        </p:txBody>
      </p:sp>
      <p:sp>
        <p:nvSpPr>
          <p:cNvPr id="3" name="Подзаголовок 2"/>
          <p:cNvSpPr>
            <a:spLocks noGrp="1"/>
          </p:cNvSpPr>
          <p:nvPr>
            <p:ph type="subTitle" idx="1"/>
          </p:nvPr>
        </p:nvSpPr>
        <p:spPr>
          <a:xfrm>
            <a:off x="179512" y="4437112"/>
            <a:ext cx="8712968" cy="2160240"/>
          </a:xfrm>
        </p:spPr>
        <p:txBody>
          <a:bodyPr>
            <a:noAutofit/>
          </a:bodyPr>
          <a:lstStyle/>
          <a:p>
            <a:pPr fontAlgn="base"/>
            <a:r>
              <a:rPr lang="ru-RU" sz="1400" b="1" cap="all" dirty="0">
                <a:solidFill>
                  <a:schemeClr val="tx1"/>
                </a:solidFill>
                <a:latin typeface="Times New Roman" pitchFamily="18" charset="0"/>
                <a:cs typeface="Times New Roman" pitchFamily="18" charset="0"/>
              </a:rPr>
              <a:t>СУЩЕСТВУЮТ РАЗНЫЕ ФОРМЫ ПОХВАЛЫ.</a:t>
            </a:r>
            <a:endParaRPr lang="ru-RU" sz="1400" b="1" dirty="0">
              <a:solidFill>
                <a:schemeClr val="tx1"/>
              </a:solidFill>
              <a:latin typeface="Times New Roman" pitchFamily="18" charset="0"/>
              <a:cs typeface="Times New Roman" pitchFamily="18" charset="0"/>
            </a:endParaRPr>
          </a:p>
          <a:p>
            <a:pPr algn="just" fontAlgn="base"/>
            <a:r>
              <a:rPr lang="ru-RU" sz="1400" dirty="0">
                <a:solidFill>
                  <a:schemeClr val="tx1"/>
                </a:solidFill>
                <a:latin typeface="Times New Roman" pitchFamily="18" charset="0"/>
                <a:cs typeface="Times New Roman" pitchFamily="18" charset="0"/>
              </a:rPr>
              <a:t>Есть «</a:t>
            </a:r>
            <a:r>
              <a:rPr lang="ru-RU" sz="1400" i="1" dirty="0" err="1">
                <a:solidFill>
                  <a:schemeClr val="tx1"/>
                </a:solidFill>
                <a:latin typeface="Times New Roman" pitchFamily="18" charset="0"/>
                <a:cs typeface="Times New Roman" pitchFamily="18" charset="0"/>
              </a:rPr>
              <a:t>Я-сообщения</a:t>
            </a:r>
            <a:r>
              <a:rPr lang="ru-RU" sz="1400" dirty="0">
                <a:solidFill>
                  <a:schemeClr val="tx1"/>
                </a:solidFill>
                <a:latin typeface="Times New Roman" pitchFamily="18" charset="0"/>
                <a:cs typeface="Times New Roman" pitchFamily="18" charset="0"/>
              </a:rPr>
              <a:t>» и «</a:t>
            </a:r>
            <a:r>
              <a:rPr lang="ru-RU" sz="1400" i="1" dirty="0" err="1">
                <a:solidFill>
                  <a:schemeClr val="tx1"/>
                </a:solidFill>
                <a:latin typeface="Times New Roman" pitchFamily="18" charset="0"/>
                <a:cs typeface="Times New Roman" pitchFamily="18" charset="0"/>
              </a:rPr>
              <a:t>Ты-сообщения</a:t>
            </a:r>
            <a:r>
              <a:rPr lang="ru-RU" sz="1400" dirty="0">
                <a:solidFill>
                  <a:schemeClr val="tx1"/>
                </a:solidFill>
                <a:latin typeface="Times New Roman" pitchFamily="18" charset="0"/>
                <a:cs typeface="Times New Roman" pitchFamily="18" charset="0"/>
              </a:rPr>
              <a:t>» . Например, </a:t>
            </a:r>
            <a:r>
              <a:rPr lang="ru-RU" sz="1400" i="1" dirty="0" err="1">
                <a:solidFill>
                  <a:schemeClr val="tx1"/>
                </a:solidFill>
                <a:latin typeface="Times New Roman" pitchFamily="18" charset="0"/>
                <a:cs typeface="Times New Roman" pitchFamily="18" charset="0"/>
              </a:rPr>
              <a:t>Ты</a:t>
            </a:r>
            <a:r>
              <a:rPr lang="ru-RU" sz="1400" dirty="0" err="1">
                <a:solidFill>
                  <a:schemeClr val="tx1"/>
                </a:solidFill>
                <a:latin typeface="Times New Roman" pitchFamily="18" charset="0"/>
                <a:cs typeface="Times New Roman" pitchFamily="18" charset="0"/>
              </a:rPr>
              <a:t>-сообщения</a:t>
            </a:r>
            <a:r>
              <a:rPr lang="ru-RU" sz="1400" dirty="0">
                <a:solidFill>
                  <a:schemeClr val="tx1"/>
                </a:solidFill>
                <a:latin typeface="Times New Roman" pitchFamily="18" charset="0"/>
                <a:cs typeface="Times New Roman" pitchFamily="18" charset="0"/>
              </a:rPr>
              <a:t> – могут звучать так: «Ты такой молодец!», «Ты умница, ты  так старался!». </a:t>
            </a:r>
            <a:r>
              <a:rPr lang="ru-RU" sz="1400" i="1" dirty="0" err="1">
                <a:solidFill>
                  <a:schemeClr val="tx1"/>
                </a:solidFill>
                <a:latin typeface="Times New Roman" pitchFamily="18" charset="0"/>
                <a:cs typeface="Times New Roman" pitchFamily="18" charset="0"/>
              </a:rPr>
              <a:t>Я</a:t>
            </a:r>
            <a:r>
              <a:rPr lang="ru-RU" sz="1400" dirty="0" err="1">
                <a:solidFill>
                  <a:schemeClr val="tx1"/>
                </a:solidFill>
                <a:latin typeface="Times New Roman" pitchFamily="18" charset="0"/>
                <a:cs typeface="Times New Roman" pitchFamily="18" charset="0"/>
              </a:rPr>
              <a:t>-сообщения</a:t>
            </a:r>
            <a:r>
              <a:rPr lang="ru-RU" sz="1400" dirty="0">
                <a:solidFill>
                  <a:schemeClr val="tx1"/>
                </a:solidFill>
                <a:latin typeface="Times New Roman" pitchFamily="18" charset="0"/>
                <a:cs typeface="Times New Roman" pitchFamily="18" charset="0"/>
              </a:rPr>
              <a:t>: «Я тобой так горжусь!», «Я восхищена!», «Я так рада!».</a:t>
            </a:r>
          </a:p>
          <a:p>
            <a:pPr algn="just"/>
            <a:r>
              <a:rPr lang="ru-RU" sz="1400" i="1" dirty="0" err="1">
                <a:solidFill>
                  <a:schemeClr val="tx1"/>
                </a:solidFill>
                <a:latin typeface="Times New Roman" pitchFamily="18" charset="0"/>
                <a:cs typeface="Times New Roman" pitchFamily="18" charset="0"/>
              </a:rPr>
              <a:t>Ты</a:t>
            </a:r>
            <a:r>
              <a:rPr lang="ru-RU" sz="1400" dirty="0" err="1">
                <a:solidFill>
                  <a:schemeClr val="tx1"/>
                </a:solidFill>
                <a:latin typeface="Times New Roman" pitchFamily="18" charset="0"/>
                <a:cs typeface="Times New Roman" pitchFamily="18" charset="0"/>
              </a:rPr>
              <a:t>-сообщения</a:t>
            </a:r>
            <a:r>
              <a:rPr lang="ru-RU" sz="1400" dirty="0">
                <a:solidFill>
                  <a:schemeClr val="tx1"/>
                </a:solidFill>
                <a:latin typeface="Times New Roman" pitchFamily="18" charset="0"/>
                <a:cs typeface="Times New Roman" pitchFamily="18" charset="0"/>
              </a:rPr>
              <a:t> дети воспринимают как констатацию факта: «Я сделал это хорошо!» Это, конечно, приятно. Но </a:t>
            </a:r>
            <a:r>
              <a:rPr lang="ru-RU" sz="1400" i="1" dirty="0" err="1">
                <a:solidFill>
                  <a:schemeClr val="tx1"/>
                </a:solidFill>
                <a:latin typeface="Times New Roman" pitchFamily="18" charset="0"/>
                <a:cs typeface="Times New Roman" pitchFamily="18" charset="0"/>
              </a:rPr>
              <a:t>Я</a:t>
            </a:r>
            <a:r>
              <a:rPr lang="ru-RU" sz="1400" dirty="0" err="1">
                <a:solidFill>
                  <a:schemeClr val="tx1"/>
                </a:solidFill>
                <a:latin typeface="Times New Roman" pitchFamily="18" charset="0"/>
                <a:cs typeface="Times New Roman" pitchFamily="18" charset="0"/>
              </a:rPr>
              <a:t>-сообщения</a:t>
            </a:r>
            <a:r>
              <a:rPr lang="ru-RU" sz="1400" dirty="0">
                <a:solidFill>
                  <a:schemeClr val="tx1"/>
                </a:solidFill>
                <a:latin typeface="Times New Roman" pitchFamily="18" charset="0"/>
                <a:cs typeface="Times New Roman" pitchFamily="18" charset="0"/>
              </a:rPr>
              <a:t> несут большую эмоциональную ценность для ребенка, чем </a:t>
            </a:r>
            <a:r>
              <a:rPr lang="ru-RU" sz="1400" i="1" dirty="0" err="1">
                <a:solidFill>
                  <a:schemeClr val="tx1"/>
                </a:solidFill>
                <a:latin typeface="Times New Roman" pitchFamily="18" charset="0"/>
                <a:cs typeface="Times New Roman" pitchFamily="18" charset="0"/>
              </a:rPr>
              <a:t>Ты</a:t>
            </a:r>
            <a:r>
              <a:rPr lang="ru-RU" sz="1400" dirty="0" err="1">
                <a:solidFill>
                  <a:schemeClr val="tx1"/>
                </a:solidFill>
                <a:latin typeface="Times New Roman" pitchFamily="18" charset="0"/>
                <a:cs typeface="Times New Roman" pitchFamily="18" charset="0"/>
              </a:rPr>
              <a:t>-сообщения</a:t>
            </a:r>
            <a:r>
              <a:rPr lang="ru-RU" sz="1400" dirty="0">
                <a:solidFill>
                  <a:schemeClr val="tx1"/>
                </a:solidFill>
                <a:latin typeface="Times New Roman" pitchFamily="18" charset="0"/>
                <a:cs typeface="Times New Roman" pitchFamily="18" charset="0"/>
              </a:rPr>
              <a:t>, во много раз! Если вы выражаете похвалу через призму своих чувств («Мне очень нравится, как ты нарисовал этот рисунок!»), то ребенок это воспринимает так: мои родители видят, что я делаю это хорошо, и это для них значимо</a:t>
            </a:r>
          </a:p>
        </p:txBody>
      </p:sp>
      <p:sp>
        <p:nvSpPr>
          <p:cNvPr id="11265" name="Rectangle 1"/>
          <p:cNvSpPr>
            <a:spLocks noChangeArrowheads="1"/>
          </p:cNvSpPr>
          <p:nvPr/>
        </p:nvSpPr>
        <p:spPr bwMode="auto">
          <a:xfrm>
            <a:off x="251520" y="707358"/>
            <a:ext cx="8712968" cy="1353490"/>
          </a:xfrm>
          <a:prstGeom prst="rect">
            <a:avLst/>
          </a:prstGeom>
          <a:blipFill>
            <a:blip r:embed="rId2" cstate="print"/>
            <a:tile tx="0" ty="0" sx="100000" sy="100000" flip="none" algn="tl"/>
          </a:blip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Есть вещи, про которые каждый родитель имеет полное право сказать «я лучше знаю». Например, про то, как общаться с собственным ребенком. Никто, лучше мамы или папы, не знает, как именно надо наказать этого конкретного ребенка, чтобы он сделал правильные выводы. Или как его уговорить выпить лекарство, надеть теплую одежду, не драться . Каждому ребенку нужен свой подход и свои слова, универсальных рецептов тут нет и быть не может.</a:t>
            </a:r>
            <a:endPar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effectLst/>
              <a:latin typeface="Times New Roman" pitchFamily="18" charset="0"/>
              <a:cs typeface="Times New Roman" pitchFamily="18" charset="0"/>
            </a:endParaRPr>
          </a:p>
        </p:txBody>
      </p:sp>
      <p:sp>
        <p:nvSpPr>
          <p:cNvPr id="11266" name="Rectangle 2"/>
          <p:cNvSpPr>
            <a:spLocks noChangeArrowheads="1"/>
          </p:cNvSpPr>
          <p:nvPr/>
        </p:nvSpPr>
        <p:spPr bwMode="auto">
          <a:xfrm>
            <a:off x="3635896" y="1916832"/>
            <a:ext cx="5256584" cy="907941"/>
          </a:xfrm>
          <a:prstGeom prst="rect">
            <a:avLst/>
          </a:prstGeom>
          <a:blipFill>
            <a:blip r:embed="rId2" cstate="print"/>
            <a:tile tx="0" ty="0" sx="100000" sy="100000" flip="none" algn="tl"/>
          </a:blip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Каждый человек, будь-то ребенок или взрослый, нуждается в поощрении. Похвала как-то особенно придает нам сил для новых дел. Доброе слово творит чудеса.</a:t>
            </a:r>
            <a:endParaRPr kumimoji="0" lang="ru-RU"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1"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1267" name="Picture 3" descr="C:\Users\Svetik\Desktop\590.png"/>
          <p:cNvPicPr>
            <a:picLocks noChangeAspect="1" noChangeArrowheads="1"/>
          </p:cNvPicPr>
          <p:nvPr/>
        </p:nvPicPr>
        <p:blipFill>
          <a:blip r:embed="rId3" cstate="print"/>
          <a:srcRect/>
          <a:stretch>
            <a:fillRect/>
          </a:stretch>
        </p:blipFill>
        <p:spPr bwMode="auto">
          <a:xfrm>
            <a:off x="323528" y="2060848"/>
            <a:ext cx="3284355" cy="2232248"/>
          </a:xfrm>
          <a:prstGeom prst="rect">
            <a:avLst/>
          </a:prstGeom>
          <a:noFill/>
        </p:spPr>
      </p:pic>
      <p:sp>
        <p:nvSpPr>
          <p:cNvPr id="11268" name="Rectangle 4"/>
          <p:cNvSpPr>
            <a:spLocks noChangeArrowheads="1"/>
          </p:cNvSpPr>
          <p:nvPr/>
        </p:nvSpPr>
        <p:spPr bwMode="auto">
          <a:xfrm>
            <a:off x="3707904" y="2973143"/>
            <a:ext cx="543609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Однако чтобы слова одобрения сработали как надо, их нужно не только правильно подобрать, но и правильно преподнести.            Как же хвалить детей, чтобы достичь желанного эффекта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76456" cy="764704"/>
          </a:xfrm>
        </p:spPr>
        <p:txBody>
          <a:bodyPr>
            <a:normAutofit/>
          </a:bodyPr>
          <a:lstStyle/>
          <a:p>
            <a:r>
              <a:rPr lang="ru-RU" sz="1800" b="1" dirty="0">
                <a:latin typeface="Times New Roman" pitchFamily="18" charset="0"/>
                <a:cs typeface="Times New Roman" pitchFamily="18" charset="0"/>
              </a:rPr>
              <a:t>Несколько советов, как правильно хвалить ребенка:</a:t>
            </a:r>
            <a:br>
              <a:rPr lang="ru-RU" sz="1800" b="1" dirty="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395536" y="620688"/>
            <a:ext cx="8291264" cy="5976664"/>
          </a:xfrm>
        </p:spPr>
        <p:txBody>
          <a:bodyPr>
            <a:normAutofit/>
          </a:bodyPr>
          <a:lstStyle/>
          <a:p>
            <a:pPr lvl="0"/>
            <a:r>
              <a:rPr lang="ru-RU" sz="1400" b="1" dirty="0">
                <a:latin typeface="Times New Roman" pitchFamily="18" charset="0"/>
                <a:cs typeface="Times New Roman" pitchFamily="18" charset="0"/>
              </a:rPr>
              <a:t>Хвалите ребенка за конкретные действия. Старайтесь хвалить так, чтобы он понимал, что именно сделал хорошо и почему вообще это хорошо. </a:t>
            </a:r>
            <a:r>
              <a:rPr lang="ru-RU" sz="1400" dirty="0">
                <a:latin typeface="Times New Roman" pitchFamily="18" charset="0"/>
                <a:cs typeface="Times New Roman" pitchFamily="18" charset="0"/>
              </a:rPr>
              <a:t>Например, если хвалите за то, что он нарисовал красивый рисунок, обратите внимание на детали: «Такое солнышко красивое у тебя получилось! И вон та птичка, как настоящая». Избегайте фраз вроде: «Ты такой молодец! Настоящий художник!». Даже обращенная к маленькому ребенку похвала, должна быть адекватна ситуации. Важно хвалить действие, а не личность. Можно также указать на то, какую трудную задачу выполнил малыш, например: «Это очень непросто – нарисовать птичку»</a:t>
            </a:r>
          </a:p>
          <a:p>
            <a:pPr lvl="0"/>
            <a:endParaRPr lang="ru-RU" sz="1400" b="1" dirty="0" smtClean="0">
              <a:latin typeface="Times New Roman" pitchFamily="18" charset="0"/>
              <a:cs typeface="Times New Roman" pitchFamily="18" charset="0"/>
            </a:endParaRPr>
          </a:p>
          <a:p>
            <a:pPr lvl="0"/>
            <a:r>
              <a:rPr lang="ru-RU" sz="1400" b="1" dirty="0" smtClean="0">
                <a:latin typeface="Times New Roman" pitchFamily="18" charset="0"/>
                <a:cs typeface="Times New Roman" pitchFamily="18" charset="0"/>
              </a:rPr>
              <a:t>Подкрепляйте </a:t>
            </a:r>
            <a:r>
              <a:rPr lang="ru-RU" sz="1400" b="1" dirty="0">
                <a:latin typeface="Times New Roman" pitchFamily="18" charset="0"/>
                <a:cs typeface="Times New Roman" pitchFamily="18" charset="0"/>
              </a:rPr>
              <a:t>похвалу невербальными компонентами: улыбкой, объятием, поцелуем. </a:t>
            </a:r>
            <a:r>
              <a:rPr lang="ru-RU" sz="1400" dirty="0">
                <a:latin typeface="Times New Roman" pitchFamily="18" charset="0"/>
                <a:cs typeface="Times New Roman" pitchFamily="18" charset="0"/>
              </a:rPr>
              <a:t>Малыш должен чувствовать, что вы искренне обрадованы его действием, а не похвалили его, только чтобы «отвязаться». К тому же психологи рекомендуют обнимать и целовать ребенка не менее четырех раз в день.</a:t>
            </a:r>
          </a:p>
          <a:p>
            <a:pPr lvl="0"/>
            <a:endParaRPr lang="ru-RU" sz="1500" b="1" dirty="0" smtClean="0">
              <a:latin typeface="Times New Roman" pitchFamily="18" charset="0"/>
              <a:cs typeface="Times New Roman" pitchFamily="18" charset="0"/>
            </a:endParaRPr>
          </a:p>
          <a:p>
            <a:pPr lvl="0"/>
            <a:r>
              <a:rPr lang="ru-RU" sz="1500" b="1" dirty="0" smtClean="0">
                <a:latin typeface="Times New Roman" pitchFamily="18" charset="0"/>
                <a:cs typeface="Times New Roman" pitchFamily="18" charset="0"/>
              </a:rPr>
              <a:t>Не </a:t>
            </a:r>
            <a:r>
              <a:rPr lang="ru-RU" sz="1500" b="1" dirty="0">
                <a:latin typeface="Times New Roman" pitchFamily="18" charset="0"/>
                <a:cs typeface="Times New Roman" pitchFamily="18" charset="0"/>
              </a:rPr>
              <a:t>сравнивайте ребенка с другими! </a:t>
            </a:r>
            <a:r>
              <a:rPr lang="ru-RU" sz="1500" dirty="0">
                <a:latin typeface="Times New Roman" pitchFamily="18" charset="0"/>
                <a:cs typeface="Times New Roman" pitchFamily="18" charset="0"/>
              </a:rPr>
              <a:t>Вы наверняка уже слышали, насколько нежелательно сравнивать свое дитя с другими детьми, когда указываете на его ошибки. С похвалой дела обстоят так же. Когда хвалите ребенка, не надо указывать, что он сделал что-то лучше Васи, Пети, Маши. Не воспитывайте в нем чувство превосходства.</a:t>
            </a:r>
          </a:p>
          <a:p>
            <a:endParaRPr lang="ru-RU" dirty="0"/>
          </a:p>
        </p:txBody>
      </p:sp>
      <p:pic>
        <p:nvPicPr>
          <p:cNvPr id="14338" name="Picture 2" descr="C:\Users\Svetik\Desktop\похвала11.png"/>
          <p:cNvPicPr>
            <a:picLocks noChangeAspect="1" noChangeArrowheads="1"/>
          </p:cNvPicPr>
          <p:nvPr/>
        </p:nvPicPr>
        <p:blipFill>
          <a:blip r:embed="rId3" cstate="print"/>
          <a:srcRect/>
          <a:stretch>
            <a:fillRect/>
          </a:stretch>
        </p:blipFill>
        <p:spPr bwMode="auto">
          <a:xfrm>
            <a:off x="323528" y="4653136"/>
            <a:ext cx="2016224" cy="2036089"/>
          </a:xfrm>
          <a:prstGeom prst="rect">
            <a:avLst/>
          </a:prstGeom>
          <a:noFill/>
        </p:spPr>
      </p:pic>
      <p:sp>
        <p:nvSpPr>
          <p:cNvPr id="14339" name="Rectangle 3"/>
          <p:cNvSpPr>
            <a:spLocks noChangeArrowheads="1"/>
          </p:cNvSpPr>
          <p:nvPr/>
        </p:nvSpPr>
        <p:spPr bwMode="auto">
          <a:xfrm>
            <a:off x="2123728" y="4788150"/>
            <a:ext cx="676875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ru-RU" sz="1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Не нужно хвалить за каждую мелочь, иначе  смысл похвалы теряется. </a:t>
            </a: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И этим вы рискуете, что через некоторое время ребенок будет ожидать поощрения, чуть ли не за каждое свое действие. А в случае, если не дождется, будет в недоумении и растерянности.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5793507"/>
          </a:xfrm>
        </p:spPr>
        <p:txBody>
          <a:bodyPr>
            <a:normAutofit/>
          </a:bodyPr>
          <a:lstStyle/>
          <a:p>
            <a:pPr lvl="0"/>
            <a:r>
              <a:rPr lang="ru-RU" sz="1400" b="1" dirty="0">
                <a:latin typeface="Times New Roman" pitchFamily="18" charset="0"/>
                <a:cs typeface="Times New Roman" pitchFamily="18" charset="0"/>
              </a:rPr>
              <a:t>Старайтесь различать в похвале, что ребенку удается с легкостью, а что с трудом</a:t>
            </a:r>
            <a:r>
              <a:rPr lang="ru-RU" sz="1400" dirty="0">
                <a:latin typeface="Times New Roman" pitchFamily="18" charset="0"/>
                <a:cs typeface="Times New Roman" pitchFamily="18" charset="0"/>
              </a:rPr>
              <a:t>. Сильно не акцентируйте внимание на природных данных (силе, гибкости и т.п.) Напротив, обращайте внимание на достижения ребенка, которые даются ему не без усилий. Хвалите его, если он старается и не сдается.</a:t>
            </a:r>
          </a:p>
          <a:p>
            <a:pPr lvl="0"/>
            <a:endParaRPr lang="ru-RU" sz="1400" b="1" dirty="0" smtClean="0">
              <a:latin typeface="Times New Roman" pitchFamily="18" charset="0"/>
              <a:cs typeface="Times New Roman" pitchFamily="18" charset="0"/>
            </a:endParaRPr>
          </a:p>
          <a:p>
            <a:pPr lvl="0"/>
            <a:r>
              <a:rPr lang="ru-RU" sz="1400" b="1" dirty="0" smtClean="0">
                <a:latin typeface="Times New Roman" pitchFamily="18" charset="0"/>
                <a:cs typeface="Times New Roman" pitchFamily="18" charset="0"/>
              </a:rPr>
              <a:t>Не </a:t>
            </a:r>
            <a:r>
              <a:rPr lang="ru-RU" sz="1400" b="1" dirty="0">
                <a:latin typeface="Times New Roman" pitchFamily="18" charset="0"/>
                <a:cs typeface="Times New Roman" pitchFamily="18" charset="0"/>
              </a:rPr>
              <a:t>надо обещать ребенку, что из него вырастит великий художник, танцор, певец, спортсмен. </a:t>
            </a:r>
            <a:r>
              <a:rPr lang="ru-RU" sz="1400" dirty="0">
                <a:latin typeface="Times New Roman" pitchFamily="18" charset="0"/>
                <a:cs typeface="Times New Roman" pitchFamily="18" charset="0"/>
              </a:rPr>
              <a:t>Подумайте, как в будущем он будет переживать, если ваши грандиозные ожидания не оправдаются. Но это не значит, что нужно говорить ему: «Тебе не добиться успехов в этом. У тебя нет способностей!».</a:t>
            </a:r>
          </a:p>
          <a:p>
            <a:endParaRPr lang="ru-RU" sz="1500" b="1" dirty="0" smtClean="0">
              <a:latin typeface="Times New Roman" pitchFamily="18" charset="0"/>
              <a:cs typeface="Times New Roman" pitchFamily="18" charset="0"/>
            </a:endParaRPr>
          </a:p>
          <a:p>
            <a:r>
              <a:rPr lang="ru-RU" sz="1500" b="1" dirty="0" smtClean="0">
                <a:latin typeface="Times New Roman" pitchFamily="18" charset="0"/>
                <a:cs typeface="Times New Roman" pitchFamily="18" charset="0"/>
              </a:rPr>
              <a:t>Не обманывайте!</a:t>
            </a:r>
            <a:r>
              <a:rPr lang="ru-RU" sz="1500" dirty="0">
                <a:latin typeface="Times New Roman" pitchFamily="18" charset="0"/>
                <a:cs typeface="Times New Roman" pitchFamily="18" charset="0"/>
              </a:rPr>
              <a:t/>
            </a:r>
            <a:br>
              <a:rPr lang="ru-RU" sz="1500" dirty="0">
                <a:latin typeface="Times New Roman" pitchFamily="18" charset="0"/>
                <a:cs typeface="Times New Roman" pitchFamily="18" charset="0"/>
              </a:rPr>
            </a:br>
            <a:r>
              <a:rPr lang="ru-RU" sz="1500" dirty="0">
                <a:latin typeface="Times New Roman" pitchFamily="18" charset="0"/>
                <a:cs typeface="Times New Roman" pitchFamily="18" charset="0"/>
              </a:rPr>
              <a:t>Это, пожалуй, самое главное. Дети очень хорошо чувствуют фальшь. Во-первых, они привыкают к ней и начинают сами использовать в разных сферах жизни, а во-вторых, в глазах ребенка такое вранье обесценивает похвалу, которая была получена по делу, и вообще оценку как способ взаимодействия с миром.</a:t>
            </a:r>
          </a:p>
        </p:txBody>
      </p:sp>
      <p:pic>
        <p:nvPicPr>
          <p:cNvPr id="15362" name="Picture 2" descr="ÐÐ°ÑÑÐ¸Ð½ÐºÐ¸ Ð¿Ð¾ Ð·Ð°Ð¿ÑÐ¾ÑÑ ÐºÐ°ÑÑÐ¸Ð½ÐºÐ° Ð¿Ð¾ÑÐ²Ð°Ð»Ð° ÑÐµÐ±ÐµÐ½ÐºÐ°"/>
          <p:cNvPicPr>
            <a:picLocks noChangeAspect="1" noChangeArrowheads="1"/>
          </p:cNvPicPr>
          <p:nvPr/>
        </p:nvPicPr>
        <p:blipFill>
          <a:blip r:embed="rId3" cstate="print"/>
          <a:srcRect/>
          <a:stretch>
            <a:fillRect/>
          </a:stretch>
        </p:blipFill>
        <p:spPr bwMode="auto">
          <a:xfrm>
            <a:off x="53450" y="4077072"/>
            <a:ext cx="3169132" cy="2304256"/>
          </a:xfrm>
          <a:prstGeom prst="rect">
            <a:avLst/>
          </a:prstGeom>
          <a:noFill/>
        </p:spPr>
      </p:pic>
      <p:sp>
        <p:nvSpPr>
          <p:cNvPr id="15363" name="Rectangle 3"/>
          <p:cNvSpPr>
            <a:spLocks noChangeArrowheads="1"/>
          </p:cNvSpPr>
          <p:nvPr/>
        </p:nvSpPr>
        <p:spPr bwMode="auto">
          <a:xfrm>
            <a:off x="2627784" y="4103493"/>
            <a:ext cx="633670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Похвала, так же как и наказание, являются важным фундаментом в формировании у ребенка навыков общения, с обществом и с миром.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4644008" y="5445224"/>
            <a:ext cx="3672408"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Times New Roman" pitchFamily="18" charset="0"/>
                <a:cs typeface="Times New Roman" pitchFamily="18" charset="0"/>
              </a:rPr>
              <a:t>Педагог-психолог </a:t>
            </a:r>
            <a:r>
              <a:rPr lang="ru-RU" sz="1400" dirty="0" err="1" smtClean="0">
                <a:solidFill>
                  <a:schemeClr val="tx1"/>
                </a:solidFill>
                <a:latin typeface="Times New Roman" pitchFamily="18" charset="0"/>
                <a:cs typeface="Times New Roman" pitchFamily="18" charset="0"/>
              </a:rPr>
              <a:t>Песоцкая</a:t>
            </a:r>
            <a:r>
              <a:rPr lang="ru-RU" sz="1400" dirty="0" smtClean="0">
                <a:solidFill>
                  <a:schemeClr val="tx1"/>
                </a:solidFill>
                <a:latin typeface="Times New Roman" pitchFamily="18" charset="0"/>
                <a:cs typeface="Times New Roman" pitchFamily="18" charset="0"/>
              </a:rPr>
              <a:t> С.Е.</a:t>
            </a:r>
            <a:endParaRPr lang="ru-RU" sz="1400" dirty="0">
              <a:solidFill>
                <a:schemeClr val="tx1"/>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244</Words>
  <Application>Microsoft Office PowerPoint</Application>
  <PresentationFormat>Экран (4:3)</PresentationFormat>
  <Paragraphs>21</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  Как правильно хвалить ребенка:    </vt:lpstr>
      <vt:lpstr>Несколько советов, как правильно хвалить ребенка: </vt:lpstr>
      <vt:lpstr>Слайд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Svetik</dc:creator>
  <cp:lastModifiedBy>sveta</cp:lastModifiedBy>
  <cp:revision>11</cp:revision>
  <dcterms:created xsi:type="dcterms:W3CDTF">2019-11-04T20:21:30Z</dcterms:created>
  <dcterms:modified xsi:type="dcterms:W3CDTF">2022-05-06T16:45:38Z</dcterms:modified>
</cp:coreProperties>
</file>