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6" r:id="rId7"/>
    <p:sldId id="261" r:id="rId8"/>
    <p:sldId id="265" r:id="rId9"/>
    <p:sldId id="262" r:id="rId10"/>
    <p:sldId id="264" r:id="rId11"/>
    <p:sldId id="263"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274"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85323A-6B08-4226-87E8-7BD218837100}" type="datetimeFigureOut">
              <a:rPr lang="ru-RU" smtClean="0"/>
              <a:t>воскресенье.03.2022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5649E6-F692-4640-9312-2BC7B667D662}"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9F5649E6-F692-4640-9312-2BC7B667D662}" type="slidenum">
              <a:rPr lang="ru-RU" smtClean="0"/>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воскресенье.03.2022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воскресенье.03.2022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воскресенье.03.2022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воскресенье.03.2022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воскресенье.03.2022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воскресенье.03.2022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воскресенье.03.2022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воскресенье.03.2022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воскресенье.03.2022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воскресенье.03.2022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воскресенье.03.2022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воскресенье.03.2022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atherineasquithgallery.com/uploads/posts/2021-02/1613657156_9-p-fon-dlya-prezentatsii-kolobok-9.jpg"/>
          <p:cNvPicPr>
            <a:picLocks noChangeAspect="1" noChangeArrowheads="1"/>
          </p:cNvPicPr>
          <p:nvPr/>
        </p:nvPicPr>
        <p:blipFill>
          <a:blip r:embed="rId3" cstate="print"/>
          <a:srcRect l="14123"/>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323528" y="260649"/>
            <a:ext cx="8134672" cy="936104"/>
          </a:xfrm>
        </p:spPr>
        <p:txBody>
          <a:bodyPr>
            <a:normAutofit fontScale="90000"/>
          </a:bodyPr>
          <a:lstStyle/>
          <a:p>
            <a:r>
              <a:rPr lang="ru-RU" sz="2000" dirty="0" smtClean="0">
                <a:solidFill>
                  <a:schemeClr val="accent2">
                    <a:lumMod val="50000"/>
                  </a:schemeClr>
                </a:solidFill>
                <a:latin typeface="Times New Roman" pitchFamily="18" charset="0"/>
                <a:cs typeface="Times New Roman" pitchFamily="18" charset="0"/>
              </a:rPr>
              <a:t>муниципальное </a:t>
            </a:r>
            <a:r>
              <a:rPr lang="ru-RU" sz="2000" dirty="0" smtClean="0">
                <a:solidFill>
                  <a:schemeClr val="accent2">
                    <a:lumMod val="50000"/>
                  </a:schemeClr>
                </a:solidFill>
                <a:latin typeface="Times New Roman" pitchFamily="18" charset="0"/>
                <a:cs typeface="Times New Roman" pitchFamily="18" charset="0"/>
              </a:rPr>
              <a:t>дошкольное образовательное автономное учреждение </a:t>
            </a:r>
            <a:br>
              <a:rPr lang="ru-RU" sz="2000" dirty="0" smtClean="0">
                <a:solidFill>
                  <a:schemeClr val="accent2">
                    <a:lumMod val="50000"/>
                  </a:schemeClr>
                </a:solidFill>
                <a:latin typeface="Times New Roman" pitchFamily="18" charset="0"/>
                <a:cs typeface="Times New Roman" pitchFamily="18" charset="0"/>
              </a:rPr>
            </a:br>
            <a:r>
              <a:rPr lang="ru-RU" sz="2000" dirty="0" smtClean="0">
                <a:solidFill>
                  <a:schemeClr val="accent2">
                    <a:lumMod val="50000"/>
                  </a:schemeClr>
                </a:solidFill>
                <a:latin typeface="Times New Roman" pitchFamily="18" charset="0"/>
                <a:cs typeface="Times New Roman" pitchFamily="18" charset="0"/>
              </a:rPr>
              <a:t>«Детский сад № 32» </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endParaRPr lang="ru-RU" sz="1800" dirty="0"/>
          </a:p>
        </p:txBody>
      </p:sp>
      <p:sp>
        <p:nvSpPr>
          <p:cNvPr id="3" name="Подзаголовок 2"/>
          <p:cNvSpPr>
            <a:spLocks noGrp="1"/>
          </p:cNvSpPr>
          <p:nvPr>
            <p:ph type="subTitle" idx="1"/>
          </p:nvPr>
        </p:nvSpPr>
        <p:spPr>
          <a:xfrm>
            <a:off x="1371600" y="1772816"/>
            <a:ext cx="6400800" cy="4896544"/>
          </a:xfrm>
        </p:spPr>
        <p:txBody>
          <a:bodyPr>
            <a:normAutofit/>
          </a:bodyPr>
          <a:lstStyle/>
          <a:p>
            <a:r>
              <a:rPr lang="ru-RU" dirty="0" smtClean="0">
                <a:solidFill>
                  <a:schemeClr val="accent2">
                    <a:lumMod val="50000"/>
                  </a:schemeClr>
                </a:solidFill>
                <a:latin typeface="Times New Roman" pitchFamily="18" charset="0"/>
                <a:cs typeface="Times New Roman" pitchFamily="18" charset="0"/>
              </a:rPr>
              <a:t>Презентация «Карты </a:t>
            </a:r>
            <a:r>
              <a:rPr lang="ru-RU" dirty="0" err="1" smtClean="0">
                <a:solidFill>
                  <a:schemeClr val="accent2">
                    <a:lumMod val="50000"/>
                  </a:schemeClr>
                </a:solidFill>
                <a:latin typeface="Times New Roman" pitchFamily="18" charset="0"/>
                <a:cs typeface="Times New Roman" pitchFamily="18" charset="0"/>
              </a:rPr>
              <a:t>Проппа</a:t>
            </a:r>
            <a:r>
              <a:rPr lang="ru-RU" dirty="0" smtClean="0">
                <a:solidFill>
                  <a:schemeClr val="accent2">
                    <a:lumMod val="50000"/>
                  </a:schemeClr>
                </a:solidFill>
                <a:latin typeface="Times New Roman" pitchFamily="18" charset="0"/>
                <a:cs typeface="Times New Roman" pitchFamily="18" charset="0"/>
              </a:rPr>
              <a:t>»</a:t>
            </a:r>
          </a:p>
          <a:p>
            <a:endParaRPr lang="ru-RU" dirty="0" smtClean="0">
              <a:solidFill>
                <a:schemeClr val="accent1">
                  <a:lumMod val="75000"/>
                </a:schemeClr>
              </a:solidFill>
              <a:latin typeface="Times New Roman" pitchFamily="18" charset="0"/>
              <a:cs typeface="Times New Roman" pitchFamily="18" charset="0"/>
            </a:endParaRPr>
          </a:p>
          <a:p>
            <a:endParaRPr lang="ru-RU" dirty="0" smtClean="0">
              <a:solidFill>
                <a:schemeClr val="accent1">
                  <a:lumMod val="75000"/>
                </a:schemeClr>
              </a:solidFill>
              <a:latin typeface="Times New Roman" pitchFamily="18" charset="0"/>
              <a:cs typeface="Times New Roman" pitchFamily="18" charset="0"/>
            </a:endParaRPr>
          </a:p>
          <a:p>
            <a:endParaRPr lang="ru-RU" dirty="0" smtClean="0">
              <a:solidFill>
                <a:schemeClr val="accent1">
                  <a:lumMod val="75000"/>
                </a:schemeClr>
              </a:solidFill>
              <a:latin typeface="Times New Roman" pitchFamily="18" charset="0"/>
              <a:cs typeface="Times New Roman" pitchFamily="18" charset="0"/>
            </a:endParaRPr>
          </a:p>
          <a:p>
            <a:endParaRPr lang="ru-RU" dirty="0" smtClean="0">
              <a:solidFill>
                <a:schemeClr val="accent1">
                  <a:lumMod val="75000"/>
                </a:schemeClr>
              </a:solidFill>
              <a:latin typeface="Times New Roman" pitchFamily="18" charset="0"/>
              <a:cs typeface="Times New Roman" pitchFamily="18" charset="0"/>
            </a:endParaRPr>
          </a:p>
          <a:p>
            <a:endParaRPr lang="ru-RU" dirty="0" smtClean="0">
              <a:solidFill>
                <a:schemeClr val="accent1">
                  <a:lumMod val="75000"/>
                </a:schemeClr>
              </a:solidFill>
              <a:latin typeface="Times New Roman" pitchFamily="18" charset="0"/>
              <a:cs typeface="Times New Roman" pitchFamily="18" charset="0"/>
            </a:endParaRPr>
          </a:p>
          <a:p>
            <a:endParaRPr lang="ru-RU" sz="1800" dirty="0" smtClean="0">
              <a:solidFill>
                <a:schemeClr val="accent2">
                  <a:lumMod val="50000"/>
                </a:schemeClr>
              </a:solidFill>
              <a:latin typeface="Times New Roman" pitchFamily="18" charset="0"/>
              <a:cs typeface="Times New Roman" pitchFamily="18" charset="0"/>
            </a:endParaRPr>
          </a:p>
          <a:p>
            <a:endParaRPr lang="ru-RU" sz="1800" dirty="0" smtClean="0">
              <a:solidFill>
                <a:schemeClr val="accent2">
                  <a:lumMod val="50000"/>
                </a:schemeClr>
              </a:solidFill>
              <a:latin typeface="Times New Roman" pitchFamily="18" charset="0"/>
              <a:cs typeface="Times New Roman" pitchFamily="18" charset="0"/>
            </a:endParaRPr>
          </a:p>
          <a:p>
            <a:endParaRPr lang="ru-RU" sz="1800" dirty="0" smtClean="0">
              <a:solidFill>
                <a:schemeClr val="accent2">
                  <a:lumMod val="50000"/>
                </a:schemeClr>
              </a:solidFill>
              <a:latin typeface="Times New Roman" pitchFamily="18" charset="0"/>
              <a:cs typeface="Times New Roman" pitchFamily="18" charset="0"/>
            </a:endParaRPr>
          </a:p>
          <a:p>
            <a:r>
              <a:rPr lang="ru-RU" sz="1800" dirty="0" smtClean="0">
                <a:solidFill>
                  <a:schemeClr val="accent2">
                    <a:lumMod val="50000"/>
                  </a:schemeClr>
                </a:solidFill>
                <a:latin typeface="Times New Roman" pitchFamily="18" charset="0"/>
                <a:cs typeface="Times New Roman" pitchFamily="18" charset="0"/>
              </a:rPr>
              <a:t>Оренбург 2022</a:t>
            </a:r>
            <a:endParaRPr lang="ru-RU" sz="1800" dirty="0">
              <a:solidFill>
                <a:schemeClr val="accent2">
                  <a:lumMod val="50000"/>
                </a:schemeClr>
              </a:solidFill>
              <a:latin typeface="Times New Roman" pitchFamily="18" charset="0"/>
              <a:cs typeface="Times New Roman" pitchFamily="18" charset="0"/>
            </a:endParaRPr>
          </a:p>
        </p:txBody>
      </p:sp>
      <p:sp>
        <p:nvSpPr>
          <p:cNvPr id="4" name="Прямоугольник 3"/>
          <p:cNvSpPr/>
          <p:nvPr/>
        </p:nvSpPr>
        <p:spPr>
          <a:xfrm>
            <a:off x="5436096" y="3933056"/>
            <a:ext cx="3240360" cy="923330"/>
          </a:xfrm>
          <a:prstGeom prst="rect">
            <a:avLst/>
          </a:prstGeom>
        </p:spPr>
        <p:txBody>
          <a:bodyPr wrap="square">
            <a:spAutoFit/>
          </a:bodyPr>
          <a:lstStyle/>
          <a:p>
            <a:r>
              <a:rPr lang="ru-RU" dirty="0" smtClean="0">
                <a:solidFill>
                  <a:schemeClr val="accent2">
                    <a:lumMod val="50000"/>
                  </a:schemeClr>
                </a:solidFill>
                <a:latin typeface="Times New Roman" pitchFamily="18" charset="0"/>
                <a:cs typeface="Times New Roman" pitchFamily="18" charset="0"/>
              </a:rPr>
              <a:t>подготовила </a:t>
            </a:r>
            <a:r>
              <a:rPr lang="ru-RU" dirty="0" smtClean="0">
                <a:solidFill>
                  <a:schemeClr val="accent2">
                    <a:lumMod val="50000"/>
                  </a:schemeClr>
                </a:solidFill>
                <a:latin typeface="Times New Roman" pitchFamily="18" charset="0"/>
                <a:cs typeface="Times New Roman" pitchFamily="18" charset="0"/>
              </a:rPr>
              <a:t>воспитатель </a:t>
            </a:r>
            <a:r>
              <a:rPr lang="ru-RU" dirty="0" smtClean="0">
                <a:solidFill>
                  <a:schemeClr val="accent2">
                    <a:lumMod val="50000"/>
                  </a:schemeClr>
                </a:solidFill>
                <a:latin typeface="Times New Roman" pitchFamily="18" charset="0"/>
                <a:cs typeface="Times New Roman" pitchFamily="18" charset="0"/>
              </a:rPr>
              <a:t>                                                                 </a:t>
            </a:r>
            <a:r>
              <a:rPr lang="ru-RU" dirty="0" err="1" smtClean="0">
                <a:solidFill>
                  <a:schemeClr val="accent2">
                    <a:lumMod val="50000"/>
                  </a:schemeClr>
                </a:solidFill>
                <a:latin typeface="Times New Roman" pitchFamily="18" charset="0"/>
                <a:cs typeface="Times New Roman" pitchFamily="18" charset="0"/>
              </a:rPr>
              <a:t>высш.кв</a:t>
            </a:r>
            <a:r>
              <a:rPr lang="ru-RU" dirty="0" smtClean="0">
                <a:solidFill>
                  <a:schemeClr val="accent2">
                    <a:lumMod val="50000"/>
                  </a:schemeClr>
                </a:solidFill>
                <a:latin typeface="Times New Roman" pitchFamily="18" charset="0"/>
                <a:cs typeface="Times New Roman" pitchFamily="18" charset="0"/>
              </a:rPr>
              <a:t>. кат.  </a:t>
            </a:r>
            <a:r>
              <a:rPr lang="ru-RU" dirty="0" err="1" smtClean="0">
                <a:solidFill>
                  <a:schemeClr val="accent2">
                    <a:lumMod val="50000"/>
                  </a:schemeClr>
                </a:solidFill>
                <a:latin typeface="Times New Roman" pitchFamily="18" charset="0"/>
                <a:cs typeface="Times New Roman" pitchFamily="18" charset="0"/>
              </a:rPr>
              <a:t>Хатинская</a:t>
            </a:r>
            <a:r>
              <a:rPr lang="ru-RU" dirty="0" smtClean="0">
                <a:solidFill>
                  <a:schemeClr val="accent2">
                    <a:lumMod val="50000"/>
                  </a:schemeClr>
                </a:solidFill>
                <a:latin typeface="Times New Roman" pitchFamily="18" charset="0"/>
                <a:cs typeface="Times New Roman" pitchFamily="18" charset="0"/>
              </a:rPr>
              <a:t> И. В. </a:t>
            </a:r>
            <a:r>
              <a:rPr lang="ru-RU" sz="2400" dirty="0" smtClean="0">
                <a:solidFill>
                  <a:schemeClr val="accent2">
                    <a:lumMod val="50000"/>
                  </a:schemeClr>
                </a:solidFill>
                <a:latin typeface="Times New Roman" pitchFamily="18" charset="0"/>
                <a:cs typeface="Times New Roman" pitchFamily="18" charset="0"/>
              </a:rPr>
              <a:t/>
            </a:r>
            <a:br>
              <a:rPr lang="ru-RU" sz="2400" dirty="0" smtClean="0">
                <a:solidFill>
                  <a:schemeClr val="accent2">
                    <a:lumMod val="50000"/>
                  </a:schemeClr>
                </a:solidFill>
                <a:latin typeface="Times New Roman" pitchFamily="18" charset="0"/>
                <a:cs typeface="Times New Roman" pitchFamily="18" charset="0"/>
              </a:rPr>
            </a:br>
            <a:endParaRPr lang="ru-RU" dirty="0">
              <a:solidFill>
                <a:schemeClr val="accent2">
                  <a:lumMod val="5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detsad-kitty.ru/uploads/posts/2012-09/1348410441_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rmAutofit/>
          </a:bodyPr>
          <a:lstStyle/>
          <a:p>
            <a:r>
              <a:rPr lang="ru-RU" sz="100" dirty="0" smtClean="0"/>
              <a:t>Ш</a:t>
            </a:r>
            <a:endParaRPr lang="ru-RU" sz="100" dirty="0"/>
          </a:p>
        </p:txBody>
      </p:sp>
      <p:sp>
        <p:nvSpPr>
          <p:cNvPr id="3" name="Содержимое 2"/>
          <p:cNvSpPr>
            <a:spLocks noGrp="1"/>
          </p:cNvSpPr>
          <p:nvPr>
            <p:ph idx="1"/>
          </p:nvPr>
        </p:nvSpPr>
        <p:spPr>
          <a:xfrm>
            <a:off x="457200" y="620689"/>
            <a:ext cx="8229600" cy="4752528"/>
          </a:xfrm>
        </p:spPr>
        <p:txBody>
          <a:bodyPr>
            <a:normAutofit/>
          </a:bodyPr>
          <a:lstStyle/>
          <a:p>
            <a:pPr>
              <a:buNone/>
            </a:pPr>
            <a:r>
              <a:rPr lang="ru-RU" dirty="0" smtClean="0"/>
              <a:t>    </a:t>
            </a:r>
          </a:p>
          <a:p>
            <a:pPr>
              <a:buNone/>
            </a:pPr>
            <a:endParaRPr lang="ru-RU" sz="1800" dirty="0" smtClean="0">
              <a:latin typeface="Times New Roman" pitchFamily="18" charset="0"/>
              <a:cs typeface="Times New Roman" pitchFamily="18" charset="0"/>
            </a:endParaRPr>
          </a:p>
          <a:p>
            <a:pPr>
              <a:buNone/>
            </a:pPr>
            <a:r>
              <a:rPr lang="ru-RU" sz="1800" dirty="0" smtClean="0">
                <a:latin typeface="Times New Roman" pitchFamily="18" charset="0"/>
                <a:cs typeface="Times New Roman" pitchFamily="18" charset="0"/>
              </a:rPr>
              <a:t>       Преимущества </a:t>
            </a:r>
            <a:r>
              <a:rPr lang="ru-RU" sz="1800" dirty="0" smtClean="0">
                <a:latin typeface="Times New Roman" pitchFamily="18" charset="0"/>
                <a:cs typeface="Times New Roman" pitchFamily="18" charset="0"/>
              </a:rPr>
              <a:t>работы с картами </a:t>
            </a:r>
            <a:r>
              <a:rPr lang="ru-RU" sz="1800" dirty="0" err="1" smtClean="0">
                <a:latin typeface="Times New Roman" pitchFamily="18" charset="0"/>
                <a:cs typeface="Times New Roman" pitchFamily="18" charset="0"/>
              </a:rPr>
              <a:t>Проппа</a:t>
            </a:r>
            <a:r>
              <a:rPr lang="ru-RU" sz="1800" dirty="0" smtClean="0">
                <a:latin typeface="Times New Roman" pitchFamily="18" charset="0"/>
                <a:cs typeface="Times New Roman" pitchFamily="18" charset="0"/>
              </a:rPr>
              <a:t> очевидны: каждая из них — целый срез сказочного мира, каждая функция находит отклик во внутреннем мире ребёнка. Например, карту </a:t>
            </a:r>
            <a:r>
              <a:rPr lang="ru-RU" sz="1800" i="1" dirty="0" smtClean="0">
                <a:latin typeface="Times New Roman" pitchFamily="18" charset="0"/>
                <a:cs typeface="Times New Roman" pitchFamily="18" charset="0"/>
              </a:rPr>
              <a:t>«Запрет»</a:t>
            </a:r>
            <a:r>
              <a:rPr lang="ru-RU" sz="1800" dirty="0" smtClean="0">
                <a:latin typeface="Times New Roman" pitchFamily="18" charset="0"/>
                <a:cs typeface="Times New Roman" pitchFamily="18" charset="0"/>
              </a:rPr>
              <a:t>, ребёнок ассоциирует с запретами в своей жизни, но есть в запрете и положительные стороны – он знакомит малыша с целым сводом правил поведения – что можно делать, а что нельзя.</a:t>
            </a:r>
          </a:p>
          <a:p>
            <a:pPr>
              <a:buNone/>
            </a:pPr>
            <a:r>
              <a:rPr lang="ru-RU" sz="1800" dirty="0" smtClean="0">
                <a:latin typeface="Times New Roman" pitchFamily="18" charset="0"/>
                <a:cs typeface="Times New Roman" pitchFamily="18" charset="0"/>
              </a:rPr>
              <a:t>      В </a:t>
            </a:r>
            <a:r>
              <a:rPr lang="ru-RU" sz="1800" dirty="0" smtClean="0">
                <a:latin typeface="Times New Roman" pitchFamily="18" charset="0"/>
                <a:cs typeface="Times New Roman" pitchFamily="18" charset="0"/>
              </a:rPr>
              <a:t>известном смысле, игра с картами помогает ребенку разобраться и в себе самом. Карты всегда рядом, под рукой, многократно апробированные, а потому и легко применимые.</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detsad-kitty.ru/uploads/posts/2012-09/1348410441_1.jpg"/>
          <p:cNvPicPr>
            <a:picLocks noChangeAspect="1" noChangeArrowheads="1"/>
          </p:cNvPicPr>
          <p:nvPr/>
        </p:nvPicPr>
        <p:blipFill>
          <a:blip r:embed="rId2" cstate="print"/>
          <a:srcRect/>
          <a:stretch>
            <a:fillRect/>
          </a:stretch>
        </p:blipFill>
        <p:spPr bwMode="auto">
          <a:xfrm>
            <a:off x="0" y="0"/>
            <a:ext cx="9148056" cy="6858000"/>
          </a:xfrm>
          <a:prstGeom prst="rect">
            <a:avLst/>
          </a:prstGeom>
          <a:noFill/>
        </p:spPr>
      </p:pic>
      <p:sp>
        <p:nvSpPr>
          <p:cNvPr id="2" name="Заголовок 1"/>
          <p:cNvSpPr>
            <a:spLocks noGrp="1"/>
          </p:cNvSpPr>
          <p:nvPr>
            <p:ph type="title"/>
          </p:nvPr>
        </p:nvSpPr>
        <p:spPr/>
        <p:txBody>
          <a:bodyPr>
            <a:normAutofit/>
          </a:bodyPr>
          <a:lstStyle/>
          <a:p>
            <a:pPr algn="l"/>
            <a:r>
              <a:rPr lang="ru-RU" sz="100" dirty="0" smtClean="0"/>
              <a:t>э</a:t>
            </a:r>
            <a:endParaRPr lang="ru-RU" sz="100" dirty="0"/>
          </a:p>
        </p:txBody>
      </p:sp>
      <p:sp>
        <p:nvSpPr>
          <p:cNvPr id="3" name="Содержимое 2"/>
          <p:cNvSpPr>
            <a:spLocks noGrp="1"/>
          </p:cNvSpPr>
          <p:nvPr>
            <p:ph idx="1"/>
          </p:nvPr>
        </p:nvSpPr>
        <p:spPr>
          <a:xfrm>
            <a:off x="457200" y="476673"/>
            <a:ext cx="8229600" cy="4248472"/>
          </a:xfrm>
        </p:spPr>
        <p:txBody>
          <a:bodyPr>
            <a:normAutofit/>
          </a:bodyPr>
          <a:lstStyle/>
          <a:p>
            <a:pPr>
              <a:buNone/>
            </a:pPr>
            <a:endParaRPr lang="ru-RU" sz="1800" dirty="0" smtClean="0">
              <a:latin typeface="Times New Roman" pitchFamily="18" charset="0"/>
              <a:cs typeface="Times New Roman" pitchFamily="18" charset="0"/>
            </a:endParaRPr>
          </a:p>
          <a:p>
            <a:pPr>
              <a:buNone/>
            </a:pPr>
            <a:endParaRPr lang="ru-RU" sz="1800" dirty="0" smtClean="0">
              <a:latin typeface="Times New Roman" pitchFamily="18" charset="0"/>
              <a:cs typeface="Times New Roman" pitchFamily="18" charset="0"/>
            </a:endParaRPr>
          </a:p>
          <a:p>
            <a:pPr>
              <a:buNone/>
            </a:pPr>
            <a:r>
              <a:rPr lang="ru-RU" sz="1800" dirty="0" smtClean="0">
                <a:latin typeface="Times New Roman" pitchFamily="18" charset="0"/>
                <a:cs typeface="Times New Roman" pitchFamily="18" charset="0"/>
              </a:rPr>
              <a:t>      Опыт </a:t>
            </a:r>
            <a:r>
              <a:rPr lang="ru-RU" sz="1800" dirty="0" smtClean="0">
                <a:latin typeface="Times New Roman" pitchFamily="18" charset="0"/>
                <a:cs typeface="Times New Roman" pitchFamily="18" charset="0"/>
              </a:rPr>
              <a:t>работы с картами </a:t>
            </a:r>
            <a:r>
              <a:rPr lang="ru-RU" sz="1800" dirty="0" err="1" smtClean="0">
                <a:latin typeface="Times New Roman" pitchFamily="18" charset="0"/>
                <a:cs typeface="Times New Roman" pitchFamily="18" charset="0"/>
              </a:rPr>
              <a:t>Проппа</a:t>
            </a:r>
            <a:r>
              <a:rPr lang="ru-RU" sz="1800" dirty="0" smtClean="0">
                <a:latin typeface="Times New Roman" pitchFamily="18" charset="0"/>
                <a:cs typeface="Times New Roman" pitchFamily="18" charset="0"/>
              </a:rPr>
              <a:t> показал, что дети очень быстро и легко запоминают названия функций по картам, работают активно и эти занятия им нравятся, что так же не может не отражаться и на внутреннем психологическом состоянии ребёнка.</a:t>
            </a:r>
          </a:p>
          <a:p>
            <a:pPr>
              <a:buNone/>
            </a:pPr>
            <a:r>
              <a:rPr lang="ru-RU"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     Но </a:t>
            </a:r>
            <a:r>
              <a:rPr lang="ru-RU" sz="1800" dirty="0" smtClean="0">
                <a:latin typeface="Times New Roman" pitchFamily="18" charset="0"/>
                <a:cs typeface="Times New Roman" pitchFamily="18" charset="0"/>
              </a:rPr>
              <a:t>ребята любят также тасовать карты и придумывать свои правила; например, строить рассказ на вытащенных наугад трех картах, или начать сочинять с конца, или поделить колоду пополам и действовать двумя группами, соревнуясь, у кого рассказ получится занимательнее. Бывает, что на мысль о сказке наводит и одна-единственная карта. Так, карты с изображением </a:t>
            </a:r>
            <a:r>
              <a:rPr lang="ru-RU" sz="1800" i="1" dirty="0" smtClean="0">
                <a:latin typeface="Times New Roman" pitchFamily="18" charset="0"/>
                <a:cs typeface="Times New Roman" pitchFamily="18" charset="0"/>
              </a:rPr>
              <a:t>«волшебных даров»</a:t>
            </a:r>
            <a:r>
              <a:rPr lang="ru-RU" sz="1800" dirty="0" smtClean="0">
                <a:latin typeface="Times New Roman" pitchFamily="18" charset="0"/>
                <a:cs typeface="Times New Roman" pitchFamily="18" charset="0"/>
              </a:rPr>
              <a:t> оказалось достаточно одной девочке, чтобы придумать сказку о волшебной кисточке, которая сама рисует.</a:t>
            </a:r>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detsad-kitty.ru/uploads/posts/2012-09/1348410441_1.jpg"/>
          <p:cNvPicPr>
            <a:picLocks noGrp="1" noChangeAspect="1" noChangeArrowheads="1"/>
          </p:cNvPicPr>
          <p:nvPr>
            <p:ph idx="1"/>
          </p:nvPr>
        </p:nvPicPr>
        <p:blipFill>
          <a:blip r:embed="rId2" cstate="print"/>
          <a:srcRect/>
          <a:stretch>
            <a:fillRect/>
          </a:stretch>
        </p:blipFill>
        <p:spPr bwMode="auto">
          <a:xfrm>
            <a:off x="0" y="0"/>
            <a:ext cx="9144000" cy="6857999"/>
          </a:xfrm>
          <a:prstGeom prst="rect">
            <a:avLst/>
          </a:prstGeom>
          <a:noFill/>
        </p:spPr>
      </p:pic>
      <p:sp>
        <p:nvSpPr>
          <p:cNvPr id="2" name="Заголовок 1"/>
          <p:cNvSpPr>
            <a:spLocks noGrp="1"/>
          </p:cNvSpPr>
          <p:nvPr>
            <p:ph type="title"/>
          </p:nvPr>
        </p:nvSpPr>
        <p:spPr>
          <a:xfrm>
            <a:off x="457200" y="274638"/>
            <a:ext cx="8229600" cy="2722314"/>
          </a:xfrm>
        </p:spPr>
        <p:txBody>
          <a:bodyPr>
            <a:normAutofit fontScale="90000"/>
          </a:bodyPr>
          <a:lstStyle/>
          <a:p>
            <a:r>
              <a:rPr lang="ru-RU" dirty="0" smtClean="0"/>
              <a:t/>
            </a:r>
            <a:br>
              <a:rPr lang="ru-RU" dirty="0" smtClean="0"/>
            </a:br>
            <a:r>
              <a:rPr lang="ru-RU" dirty="0" smtClean="0"/>
              <a:t/>
            </a:r>
            <a:br>
              <a:rPr lang="ru-RU" dirty="0" smtClean="0"/>
            </a:br>
            <a:r>
              <a:rPr lang="ru-RU" dirty="0" smtClean="0"/>
              <a:t/>
            </a:r>
            <a:br>
              <a:rPr lang="ru-RU" dirty="0" smtClean="0"/>
            </a:br>
            <a:r>
              <a:rPr lang="ru-RU" dirty="0" smtClean="0"/>
              <a:t>Спасибо за внимание</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detsad-kitty.ru/uploads/posts/2012-09/1348410441_1.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2" name="Заголовок 1"/>
          <p:cNvSpPr>
            <a:spLocks noGrp="1"/>
          </p:cNvSpPr>
          <p:nvPr>
            <p:ph type="title"/>
          </p:nvPr>
        </p:nvSpPr>
        <p:spPr>
          <a:xfrm>
            <a:off x="457200" y="274638"/>
            <a:ext cx="8229600" cy="562074"/>
          </a:xfrm>
        </p:spPr>
        <p:txBody>
          <a:bodyPr>
            <a:normAutofit/>
          </a:bodyPr>
          <a:lstStyle/>
          <a:p>
            <a:r>
              <a:rPr lang="ru-RU" sz="2400" b="1" dirty="0" smtClean="0">
                <a:solidFill>
                  <a:schemeClr val="accent2">
                    <a:lumMod val="50000"/>
                  </a:schemeClr>
                </a:solidFill>
              </a:rPr>
              <a:t>Карты </a:t>
            </a:r>
            <a:r>
              <a:rPr lang="ru-RU" sz="2400" b="1" dirty="0" err="1" smtClean="0">
                <a:solidFill>
                  <a:schemeClr val="accent2">
                    <a:lumMod val="50000"/>
                  </a:schemeClr>
                </a:solidFill>
              </a:rPr>
              <a:t>Проппа</a:t>
            </a:r>
            <a:r>
              <a:rPr lang="ru-RU" sz="2400" b="1" dirty="0" smtClean="0">
                <a:solidFill>
                  <a:schemeClr val="accent2">
                    <a:lumMod val="50000"/>
                  </a:schemeClr>
                </a:solidFill>
              </a:rPr>
              <a:t>. Что это такое.</a:t>
            </a:r>
            <a:endParaRPr lang="ru-RU" sz="2400" b="1" dirty="0">
              <a:solidFill>
                <a:schemeClr val="accent2">
                  <a:lumMod val="50000"/>
                </a:schemeClr>
              </a:solidFill>
            </a:endParaRPr>
          </a:p>
        </p:txBody>
      </p:sp>
      <p:sp>
        <p:nvSpPr>
          <p:cNvPr id="3" name="Содержимое 2"/>
          <p:cNvSpPr>
            <a:spLocks noGrp="1"/>
          </p:cNvSpPr>
          <p:nvPr>
            <p:ph idx="1"/>
          </p:nvPr>
        </p:nvSpPr>
        <p:spPr>
          <a:xfrm>
            <a:off x="457200" y="980728"/>
            <a:ext cx="8229600" cy="5145435"/>
          </a:xfrm>
        </p:spPr>
        <p:txBody>
          <a:bodyPr/>
          <a:lstStyle/>
          <a:p>
            <a:pPr>
              <a:buNone/>
            </a:pPr>
            <a:r>
              <a:rPr lang="ru-RU" sz="1800" dirty="0" smtClean="0">
                <a:latin typeface="Times New Roman" pitchFamily="18" charset="0"/>
                <a:cs typeface="Times New Roman" pitchFamily="18" charset="0"/>
              </a:rPr>
              <a:t>      Карты </a:t>
            </a:r>
            <a:r>
              <a:rPr lang="ru-RU" sz="1800" dirty="0" err="1" smtClean="0">
                <a:latin typeface="Times New Roman" pitchFamily="18" charset="0"/>
                <a:cs typeface="Times New Roman" pitchFamily="18" charset="0"/>
              </a:rPr>
              <a:t>Проппа</a:t>
            </a:r>
            <a:r>
              <a:rPr lang="ru-RU" sz="1800" dirty="0" smtClean="0">
                <a:latin typeface="Times New Roman" pitchFamily="18" charset="0"/>
                <a:cs typeface="Times New Roman" pitchFamily="18" charset="0"/>
              </a:rPr>
              <a:t>» – это </a:t>
            </a:r>
            <a:r>
              <a:rPr lang="ru-RU" sz="1800" dirty="0" smtClean="0">
                <a:latin typeface="Times New Roman" pitchFamily="18" charset="0"/>
                <a:cs typeface="Times New Roman" pitchFamily="18" charset="0"/>
              </a:rPr>
              <a:t>игровое пособие из карточек , которые состоят из символов и иллюстраций, по которым дети узнают события и эпизоды сказки.</a:t>
            </a:r>
          </a:p>
          <a:p>
            <a:pPr>
              <a:buNone/>
            </a:pPr>
            <a:r>
              <a:rPr lang="ru-RU" sz="1800" dirty="0" smtClean="0">
                <a:latin typeface="Times New Roman" pitchFamily="18" charset="0"/>
                <a:cs typeface="Times New Roman" pitchFamily="18" charset="0"/>
              </a:rPr>
              <a:t>       В </a:t>
            </a:r>
            <a:r>
              <a:rPr lang="ru-RU" sz="1800" dirty="0" smtClean="0">
                <a:latin typeface="Times New Roman" pitchFamily="18" charset="0"/>
                <a:cs typeface="Times New Roman" pitchFamily="18" charset="0"/>
              </a:rPr>
              <a:t>волшебный мир сказок ребёнок попадает в самом раннем детстве. По мнению психологов, знакомство со сказкой помогает ребёнку легче понять и принять окружающую действительность. Язык сказок понятен малышу. Жизненно важная информация усваивается сама по себе, без наставлений, незаметно. Приобщаясь к сказке, ребёнок приобретает новый для себя вид психической активности – умение мысленно действовать в воображаемых обстоятельствах, а это – основа для любой творческой деятельности. Через сказку легче всего объяснить ребёнку первые и </a:t>
            </a:r>
            <a:r>
              <a:rPr lang="ru-RU" sz="1800" dirty="0" smtClean="0">
                <a:latin typeface="Times New Roman" pitchFamily="18" charset="0"/>
                <a:cs typeface="Times New Roman" pitchFamily="18" charset="0"/>
              </a:rPr>
              <a:t>главные понятия </a:t>
            </a:r>
            <a:r>
              <a:rPr lang="ru-RU" sz="1800" dirty="0" smtClean="0">
                <a:latin typeface="Times New Roman" pitchFamily="18" charset="0"/>
                <a:cs typeface="Times New Roman" pitchFamily="18" charset="0"/>
              </a:rPr>
              <a:t> </a:t>
            </a:r>
            <a:r>
              <a:rPr lang="ru-RU" sz="1800" u="sng" dirty="0" smtClean="0">
                <a:latin typeface="Times New Roman" pitchFamily="18" charset="0"/>
                <a:cs typeface="Times New Roman" pitchFamily="18" charset="0"/>
              </a:rPr>
              <a:t>нравственности</a:t>
            </a:r>
            <a:r>
              <a:rPr lang="ru-RU" sz="1800" dirty="0" smtClean="0">
                <a:latin typeface="Times New Roman" pitchFamily="18" charset="0"/>
                <a:cs typeface="Times New Roman" pitchFamily="18" charset="0"/>
              </a:rPr>
              <a:t>: что такое </a:t>
            </a:r>
            <a:r>
              <a:rPr lang="ru-RU" sz="1800" i="1" dirty="0" smtClean="0">
                <a:latin typeface="Times New Roman" pitchFamily="18" charset="0"/>
                <a:cs typeface="Times New Roman" pitchFamily="18" charset="0"/>
              </a:rPr>
              <a:t>«хорошо»</a:t>
            </a:r>
            <a:r>
              <a:rPr lang="ru-RU" sz="1800" dirty="0" smtClean="0">
                <a:latin typeface="Times New Roman" pitchFamily="18" charset="0"/>
                <a:cs typeface="Times New Roman" pitchFamily="18" charset="0"/>
              </a:rPr>
              <a:t> и что такое </a:t>
            </a:r>
            <a:r>
              <a:rPr lang="ru-RU" sz="1800" i="1" dirty="0" smtClean="0">
                <a:latin typeface="Times New Roman" pitchFamily="18" charset="0"/>
                <a:cs typeface="Times New Roman" pitchFamily="18" charset="0"/>
              </a:rPr>
              <a:t>«плохо»</a:t>
            </a:r>
            <a:r>
              <a:rPr lang="ru-RU" sz="1800" dirty="0" smtClean="0">
                <a:latin typeface="Times New Roman" pitchFamily="18" charset="0"/>
                <a:cs typeface="Times New Roman" pitchFamily="18" charset="0"/>
              </a:rPr>
              <a:t>. Понятия о доброте предстаёт в сказке не в виде законов и правил, а в виде образов сильных и храбрых героев, в виде доброй волшебницы или феи, всегда готовой прийти на помощь. Правильное прочтение и понимание сказки являются хорошим залогом того, что ребенок будет развиваться духовно, интеллектуально, и нравственные понятия закрепятся в реальной жизни и во взаимоотношениях с близкими людьми.</a:t>
            </a:r>
            <a:endParaRPr lang="ru-RU" sz="1800" dirty="0" smtClean="0">
              <a:latin typeface="Times New Roman" pitchFamily="18" charset="0"/>
              <a:cs typeface="Times New Roman" pitchFamily="18" charset="0"/>
            </a:endParaRPr>
          </a:p>
          <a:p>
            <a:pPr>
              <a:buNone/>
            </a:pPr>
            <a:endParaRPr lang="ru-RU" sz="1800" dirty="0" smtClean="0">
              <a:latin typeface="Times New Roman" pitchFamily="18" charset="0"/>
              <a:cs typeface="Times New Roman" pitchFamily="18" charset="0"/>
            </a:endParaRP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detsad-kitty.ru/uploads/posts/2012-09/1348410441_1.jpg"/>
          <p:cNvPicPr>
            <a:picLocks noChangeAspect="1" noChangeArrowheads="1"/>
          </p:cNvPicPr>
          <p:nvPr/>
        </p:nvPicPr>
        <p:blipFill>
          <a:blip r:embed="rId2" cstate="print"/>
          <a:srcRect/>
          <a:stretch>
            <a:fillRect/>
          </a:stretch>
        </p:blipFill>
        <p:spPr bwMode="auto">
          <a:xfrm>
            <a:off x="0" y="0"/>
            <a:ext cx="9148056" cy="6858000"/>
          </a:xfrm>
          <a:prstGeom prst="rect">
            <a:avLst/>
          </a:prstGeom>
          <a:noFill/>
        </p:spPr>
      </p:pic>
      <p:sp>
        <p:nvSpPr>
          <p:cNvPr id="2" name="Заголовок 1"/>
          <p:cNvSpPr>
            <a:spLocks noGrp="1"/>
          </p:cNvSpPr>
          <p:nvPr>
            <p:ph type="title"/>
          </p:nvPr>
        </p:nvSpPr>
        <p:spPr>
          <a:xfrm>
            <a:off x="755576" y="332656"/>
            <a:ext cx="8229600" cy="504056"/>
          </a:xfrm>
        </p:spPr>
        <p:txBody>
          <a:bodyPr>
            <a:noAutofit/>
          </a:bodyPr>
          <a:lstStyle/>
          <a:p>
            <a:pPr algn="l"/>
            <a:r>
              <a:rPr lang="ru-RU" sz="700" dirty="0" smtClean="0"/>
              <a:t>о</a:t>
            </a:r>
            <a:endParaRPr lang="ru-RU" sz="700" dirty="0"/>
          </a:p>
        </p:txBody>
      </p:sp>
      <p:sp>
        <p:nvSpPr>
          <p:cNvPr id="3" name="Содержимое 2"/>
          <p:cNvSpPr>
            <a:spLocks noGrp="1"/>
          </p:cNvSpPr>
          <p:nvPr>
            <p:ph idx="1"/>
          </p:nvPr>
        </p:nvSpPr>
        <p:spPr>
          <a:xfrm>
            <a:off x="457200" y="692696"/>
            <a:ext cx="8229600" cy="5433467"/>
          </a:xfrm>
        </p:spPr>
        <p:txBody>
          <a:bodyPr>
            <a:normAutofit fontScale="92500" lnSpcReduction="20000"/>
          </a:bodyPr>
          <a:lstStyle/>
          <a:p>
            <a:pPr>
              <a:lnSpc>
                <a:spcPct val="110000"/>
              </a:lnSpc>
              <a:buNone/>
            </a:pPr>
            <a:r>
              <a:rPr lang="ru-RU" dirty="0" smtClean="0"/>
              <a:t>     </a:t>
            </a:r>
            <a:r>
              <a:rPr lang="ru-RU" sz="1800" dirty="0" smtClean="0">
                <a:latin typeface="Times New Roman" pitchFamily="18" charset="0"/>
                <a:cs typeface="Times New Roman" pitchFamily="18" charset="0"/>
              </a:rPr>
              <a:t>Задача педагогов, </a:t>
            </a:r>
            <a:r>
              <a:rPr lang="ru-RU" sz="1800" dirty="0" smtClean="0">
                <a:latin typeface="Times New Roman" pitchFamily="18" charset="0"/>
                <a:cs typeface="Times New Roman" pitchFamily="18" charset="0"/>
              </a:rPr>
              <a:t>попытаться подогреть интерес ребенка к сказкам, помочь анализировать и понимать прочитанное, ну, и, конечно же, запоминать. Но вместе с тем ребенок - существо активное от природы, он любит не только слушать сказки, но и действовать, творить, опираясь на них. Помогут в этом карты </a:t>
            </a:r>
            <a:r>
              <a:rPr lang="ru-RU" sz="1800" dirty="0" err="1" smtClean="0">
                <a:latin typeface="Times New Roman" pitchFamily="18" charset="0"/>
                <a:cs typeface="Times New Roman" pitchFamily="18" charset="0"/>
              </a:rPr>
              <a:t>Проппа</a:t>
            </a:r>
            <a:r>
              <a:rPr lang="ru-RU" sz="1800" dirty="0" smtClean="0">
                <a:latin typeface="Times New Roman" pitchFamily="18" charset="0"/>
                <a:cs typeface="Times New Roman" pitchFamily="18" charset="0"/>
              </a:rPr>
              <a:t>. Учитывая, что для ребенка - дошкольника наиболее значимыми являются игра, а также продуктивные виды </a:t>
            </a:r>
            <a:r>
              <a:rPr lang="ru-RU" sz="1800" u="sng" dirty="0" smtClean="0">
                <a:latin typeface="Times New Roman" pitchFamily="18" charset="0"/>
                <a:cs typeface="Times New Roman" pitchFamily="18" charset="0"/>
              </a:rPr>
              <a:t>деятельности</a:t>
            </a:r>
            <a:r>
              <a:rPr lang="ru-RU" sz="1800" dirty="0" smtClean="0">
                <a:latin typeface="Times New Roman" pitchFamily="18" charset="0"/>
                <a:cs typeface="Times New Roman" pitchFamily="18" charset="0"/>
              </a:rPr>
              <a:t>: рисование, конструирование, литературно-художественная деятельность и другие, логичным и закономерным будет соединить основные направления развития </a:t>
            </a:r>
            <a:r>
              <a:rPr lang="ru-RU" sz="1800" u="sng" dirty="0" smtClean="0">
                <a:latin typeface="Times New Roman" pitchFamily="18" charset="0"/>
                <a:cs typeface="Times New Roman" pitchFamily="18" charset="0"/>
              </a:rPr>
              <a:t>дошкольника</a:t>
            </a:r>
            <a:r>
              <a:rPr lang="ru-RU" sz="1800" dirty="0" smtClean="0">
                <a:latin typeface="Times New Roman" pitchFamily="18" charset="0"/>
                <a:cs typeface="Times New Roman" pitchFamily="18" charset="0"/>
              </a:rPr>
              <a:t>: игру, продуктивные виды деятельности и оперирование знаковыми системами, их использование в собственной деятельности. Здесь то и призваны помочь карты </a:t>
            </a:r>
            <a:r>
              <a:rPr lang="ru-RU" sz="1800" dirty="0" err="1" smtClean="0">
                <a:latin typeface="Times New Roman" pitchFamily="18" charset="0"/>
                <a:cs typeface="Times New Roman" pitchFamily="18" charset="0"/>
              </a:rPr>
              <a:t>Проппа</a:t>
            </a:r>
            <a:r>
              <a:rPr lang="ru-RU" sz="1800" dirty="0" smtClean="0">
                <a:latin typeface="Times New Roman" pitchFamily="18" charset="0"/>
                <a:cs typeface="Times New Roman" pitchFamily="18" charset="0"/>
              </a:rPr>
              <a:t>. Карты </a:t>
            </a:r>
            <a:r>
              <a:rPr lang="ru-RU" sz="1800" dirty="0" err="1" smtClean="0">
                <a:latin typeface="Times New Roman" pitchFamily="18" charset="0"/>
                <a:cs typeface="Times New Roman" pitchFamily="18" charset="0"/>
              </a:rPr>
              <a:t>Проппа</a:t>
            </a:r>
            <a:r>
              <a:rPr lang="ru-RU" sz="1800" dirty="0" smtClean="0">
                <a:latin typeface="Times New Roman" pitchFamily="18" charset="0"/>
                <a:cs typeface="Times New Roman" pitchFamily="18" charset="0"/>
              </a:rPr>
              <a:t> позволяют изучить огромное количество сказок, стимулировать, обогащать и развивать связную речь, что способствует успешному обучению в школе</a:t>
            </a:r>
            <a:r>
              <a:rPr lang="ru-RU" sz="1800" dirty="0" smtClean="0">
                <a:latin typeface="Times New Roman" pitchFamily="18" charset="0"/>
                <a:cs typeface="Times New Roman" pitchFamily="18" charset="0"/>
              </a:rPr>
              <a:t>.</a:t>
            </a:r>
            <a:r>
              <a:rPr lang="ru-RU" sz="2800" dirty="0" smtClean="0"/>
              <a:t> </a:t>
            </a:r>
            <a:endParaRPr lang="ru-RU" sz="2800" dirty="0" smtClean="0"/>
          </a:p>
          <a:p>
            <a:pPr>
              <a:lnSpc>
                <a:spcPct val="110000"/>
              </a:lnSpc>
              <a:buNone/>
            </a:pPr>
            <a:r>
              <a:rPr lang="ru-RU" sz="1900" dirty="0" smtClean="0">
                <a:latin typeface="Times New Roman" pitchFamily="18" charset="0"/>
                <a:cs typeface="Times New Roman" pitchFamily="18" charset="0"/>
              </a:rPr>
              <a:t> </a:t>
            </a:r>
            <a:r>
              <a:rPr lang="ru-RU" sz="1900" dirty="0" smtClean="0">
                <a:latin typeface="Times New Roman" pitchFamily="18" charset="0"/>
                <a:cs typeface="Times New Roman" pitchFamily="18" charset="0"/>
              </a:rPr>
              <a:t>    Сказка</a:t>
            </a:r>
            <a:r>
              <a:rPr lang="ru-RU" sz="1900" dirty="0" smtClean="0">
                <a:latin typeface="Times New Roman" pitchFamily="18" charset="0"/>
                <a:cs typeface="Times New Roman" pitchFamily="18" charset="0"/>
              </a:rPr>
              <a:t>, как и любая система, состоит из частей. Большой знаток и любитель сказок, ученый - фольклорист Владимир Яковлевич </a:t>
            </a:r>
            <a:r>
              <a:rPr lang="ru-RU" sz="1900" dirty="0" err="1" smtClean="0">
                <a:latin typeface="Times New Roman" pitchFamily="18" charset="0"/>
                <a:cs typeface="Times New Roman" pitchFamily="18" charset="0"/>
              </a:rPr>
              <a:t>Пропп</a:t>
            </a:r>
            <a:r>
              <a:rPr lang="ru-RU" sz="1900" dirty="0" smtClean="0">
                <a:latin typeface="Times New Roman" pitchFamily="18" charset="0"/>
                <a:cs typeface="Times New Roman" pitchFamily="18" charset="0"/>
              </a:rPr>
              <a:t> сравнил между собой волшебные сказки разных народов и увидел, что все они похожи друг на друга, несмотря на то, что очень разные. В каждой из них есть обязательные части, из которых строится сюжет сказки. В. Я. </a:t>
            </a:r>
            <a:r>
              <a:rPr lang="ru-RU" sz="1900" dirty="0" err="1" smtClean="0">
                <a:latin typeface="Times New Roman" pitchFamily="18" charset="0"/>
                <a:cs typeface="Times New Roman" pitchFamily="18" charset="0"/>
              </a:rPr>
              <a:t>Пропп</a:t>
            </a:r>
            <a:r>
              <a:rPr lang="ru-RU" sz="1900" dirty="0" smtClean="0">
                <a:latin typeface="Times New Roman" pitchFamily="18" charset="0"/>
                <a:cs typeface="Times New Roman" pitchFamily="18" charset="0"/>
              </a:rPr>
              <a:t> назвал их функциями. Проанализировав структуру народной сказки, Владимир Яковлевич </a:t>
            </a:r>
            <a:r>
              <a:rPr lang="ru-RU" sz="1900" dirty="0" err="1" smtClean="0">
                <a:latin typeface="Times New Roman" pitchFamily="18" charset="0"/>
                <a:cs typeface="Times New Roman" pitchFamily="18" charset="0"/>
              </a:rPr>
              <a:t>Пропп</a:t>
            </a:r>
            <a:r>
              <a:rPr lang="ru-RU" sz="1900" dirty="0" smtClean="0">
                <a:latin typeface="Times New Roman" pitchFamily="18" charset="0"/>
                <a:cs typeface="Times New Roman" pitchFamily="18" charset="0"/>
              </a:rPr>
              <a:t> сформулировал следующие три </a:t>
            </a:r>
            <a:r>
              <a:rPr lang="ru-RU" sz="1900" u="sng" dirty="0" smtClean="0">
                <a:latin typeface="Times New Roman" pitchFamily="18" charset="0"/>
                <a:cs typeface="Times New Roman" pitchFamily="18" charset="0"/>
              </a:rPr>
              <a:t>принципа</a:t>
            </a:r>
            <a:r>
              <a:rPr lang="ru-RU" sz="1900" dirty="0" smtClean="0">
                <a:latin typeface="Times New Roman" pitchFamily="18" charset="0"/>
                <a:cs typeface="Times New Roman" pitchFamily="18" charset="0"/>
              </a:rPr>
              <a:t>:</a:t>
            </a:r>
            <a:endParaRPr lang="ru-RU" sz="19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descr="http://detsad-kitty.ru/uploads/posts/2012-09/1348410441_1.jpg"/>
          <p:cNvPicPr>
            <a:picLocks noChangeAspect="1" noChangeArrowheads="1"/>
          </p:cNvPicPr>
          <p:nvPr/>
        </p:nvPicPr>
        <p:blipFill>
          <a:blip r:embed="rId2" cstate="print"/>
          <a:srcRect/>
          <a:stretch>
            <a:fillRect/>
          </a:stretch>
        </p:blipFill>
        <p:spPr bwMode="auto">
          <a:xfrm>
            <a:off x="-36512" y="0"/>
            <a:ext cx="9181020" cy="6858000"/>
          </a:xfrm>
          <a:prstGeom prst="rect">
            <a:avLst/>
          </a:prstGeom>
          <a:noFill/>
        </p:spPr>
      </p:pic>
      <p:sp>
        <p:nvSpPr>
          <p:cNvPr id="2" name="Заголовок 1"/>
          <p:cNvSpPr>
            <a:spLocks noGrp="1"/>
          </p:cNvSpPr>
          <p:nvPr>
            <p:ph type="title"/>
          </p:nvPr>
        </p:nvSpPr>
        <p:spPr/>
        <p:txBody>
          <a:bodyPr>
            <a:normAutofit/>
          </a:bodyPr>
          <a:lstStyle/>
          <a:p>
            <a:pPr algn="l"/>
            <a:r>
              <a:rPr lang="ru-RU" sz="700" dirty="0" err="1" smtClean="0"/>
              <a:t>щ</a:t>
            </a:r>
            <a:endParaRPr lang="ru-RU" sz="700" dirty="0"/>
          </a:p>
        </p:txBody>
      </p:sp>
      <p:sp>
        <p:nvSpPr>
          <p:cNvPr id="3" name="Содержимое 2"/>
          <p:cNvSpPr>
            <a:spLocks noGrp="1"/>
          </p:cNvSpPr>
          <p:nvPr>
            <p:ph idx="1"/>
          </p:nvPr>
        </p:nvSpPr>
        <p:spPr>
          <a:xfrm>
            <a:off x="457200" y="548681"/>
            <a:ext cx="8229600" cy="4176463"/>
          </a:xfrm>
        </p:spPr>
        <p:txBody>
          <a:bodyPr>
            <a:normAutofit/>
          </a:bodyPr>
          <a:lstStyle/>
          <a:p>
            <a:pPr algn="ctr">
              <a:buNone/>
            </a:pPr>
            <a:r>
              <a:rPr lang="ru-RU" sz="1800" dirty="0" smtClean="0">
                <a:latin typeface="Times New Roman" pitchFamily="18" charset="0"/>
                <a:cs typeface="Times New Roman" pitchFamily="18" charset="0"/>
              </a:rPr>
              <a:t>     </a:t>
            </a:r>
            <a:r>
              <a:rPr lang="ru-RU" sz="2400" b="1" dirty="0" smtClean="0">
                <a:solidFill>
                  <a:schemeClr val="accent2">
                    <a:lumMod val="50000"/>
                  </a:schemeClr>
                </a:solidFill>
                <a:latin typeface="Times New Roman" pitchFamily="18" charset="0"/>
                <a:cs typeface="Times New Roman" pitchFamily="18" charset="0"/>
              </a:rPr>
              <a:t>П</a:t>
            </a:r>
            <a:r>
              <a:rPr lang="ru-RU" sz="2400" b="1" dirty="0" smtClean="0">
                <a:solidFill>
                  <a:schemeClr val="accent2">
                    <a:lumMod val="50000"/>
                  </a:schemeClr>
                </a:solidFill>
                <a:latin typeface="Times New Roman" pitchFamily="18" charset="0"/>
                <a:cs typeface="Times New Roman" pitchFamily="18" charset="0"/>
              </a:rPr>
              <a:t>ринципы сказки</a:t>
            </a:r>
            <a:endParaRPr lang="ru-RU" sz="1800" b="1" dirty="0" smtClean="0">
              <a:solidFill>
                <a:schemeClr val="accent2">
                  <a:lumMod val="50000"/>
                </a:schemeClr>
              </a:solidFill>
              <a:latin typeface="Times New Roman" pitchFamily="18" charset="0"/>
              <a:cs typeface="Times New Roman" pitchFamily="18" charset="0"/>
            </a:endParaRPr>
          </a:p>
          <a:p>
            <a:pPr>
              <a:buNone/>
            </a:pPr>
            <a:endParaRPr lang="ru-RU" sz="1800" dirty="0" smtClean="0">
              <a:latin typeface="Times New Roman" pitchFamily="18" charset="0"/>
              <a:cs typeface="Times New Roman" pitchFamily="18" charset="0"/>
            </a:endParaRPr>
          </a:p>
          <a:p>
            <a:pPr>
              <a:buNone/>
            </a:pPr>
            <a:r>
              <a:rPr lang="ru-RU" sz="1800" dirty="0" smtClean="0">
                <a:latin typeface="Times New Roman" pitchFamily="18" charset="0"/>
                <a:cs typeface="Times New Roman" pitchFamily="18" charset="0"/>
              </a:rPr>
              <a:t>      1</a:t>
            </a:r>
            <a:r>
              <a:rPr lang="ru-RU" sz="1800" dirty="0" smtClean="0">
                <a:latin typeface="Times New Roman" pitchFamily="18" charset="0"/>
                <a:cs typeface="Times New Roman" pitchFamily="18" charset="0"/>
              </a:rPr>
              <a:t>. «Постоянными, устойчивыми элементами сказки служат функции действующих лиц, независимо от того, кем и как они выполняются».</a:t>
            </a:r>
          </a:p>
          <a:p>
            <a:pPr>
              <a:buNone/>
            </a:pPr>
            <a:r>
              <a:rPr lang="ru-RU" sz="1800" dirty="0" smtClean="0">
                <a:latin typeface="Times New Roman" pitchFamily="18" charset="0"/>
                <a:cs typeface="Times New Roman" pitchFamily="18" charset="0"/>
              </a:rPr>
              <a:t>      2</a:t>
            </a:r>
            <a:r>
              <a:rPr lang="ru-RU" sz="1800" dirty="0" smtClean="0">
                <a:latin typeface="Times New Roman" pitchFamily="18" charset="0"/>
                <a:cs typeface="Times New Roman" pitchFamily="18" charset="0"/>
              </a:rPr>
              <a:t>. «Число функций, известных волшебной сказке, ограниченно».</a:t>
            </a:r>
          </a:p>
          <a:p>
            <a:pPr>
              <a:buNone/>
            </a:pPr>
            <a:r>
              <a:rPr lang="ru-RU" sz="1800" dirty="0" smtClean="0">
                <a:latin typeface="Times New Roman" pitchFamily="18" charset="0"/>
                <a:cs typeface="Times New Roman" pitchFamily="18" charset="0"/>
              </a:rPr>
              <a:t>      3</a:t>
            </a:r>
            <a:r>
              <a:rPr lang="ru-RU" sz="1800" dirty="0" smtClean="0">
                <a:latin typeface="Times New Roman" pitchFamily="18" charset="0"/>
                <a:cs typeface="Times New Roman" pitchFamily="18" charset="0"/>
              </a:rPr>
              <a:t>. «Последовательность функций всегда одинакова».</a:t>
            </a:r>
          </a:p>
          <a:p>
            <a:pPr>
              <a:buNone/>
            </a:pPr>
            <a:r>
              <a:rPr lang="ru-RU" sz="1800" dirty="0" smtClean="0">
                <a:latin typeface="Times New Roman" pitchFamily="18" charset="0"/>
                <a:cs typeface="Times New Roman" pitchFamily="18" charset="0"/>
              </a:rPr>
              <a:t>     </a:t>
            </a:r>
          </a:p>
          <a:p>
            <a:pPr>
              <a:buNone/>
            </a:pPr>
            <a:r>
              <a:rPr lang="ru-RU"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     Разумеется</a:t>
            </a:r>
            <a:r>
              <a:rPr lang="ru-RU" sz="1800" dirty="0" smtClean="0">
                <a:latin typeface="Times New Roman" pitchFamily="18" charset="0"/>
                <a:cs typeface="Times New Roman" pitchFamily="18" charset="0"/>
              </a:rPr>
              <a:t>, не во всех сказках наличествуют все функции; последовательность функций может и нарушаться, возможны перескоки, добавления, синтез, однако это не противоречит основному ходу повествования. </a:t>
            </a:r>
            <a:r>
              <a:rPr lang="ru-RU" sz="1800" i="1" dirty="0" smtClean="0">
                <a:latin typeface="Times New Roman" pitchFamily="18" charset="0"/>
                <a:cs typeface="Times New Roman" pitchFamily="18" charset="0"/>
              </a:rPr>
              <a:t>(т. е. победа не может быть раньше борьбы)</a:t>
            </a:r>
            <a:r>
              <a:rPr lang="ru-RU" sz="1800" dirty="0" smtClean="0">
                <a:latin typeface="Times New Roman" pitchFamily="18" charset="0"/>
                <a:cs typeface="Times New Roman" pitchFamily="18" charset="0"/>
              </a:rPr>
              <a:t>.</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detsad-kitty.ru/uploads/posts/2012-09/1348410441_1.jpg"/>
          <p:cNvPicPr>
            <a:picLocks noChangeAspect="1" noChangeArrowheads="1"/>
          </p:cNvPicPr>
          <p:nvPr/>
        </p:nvPicPr>
        <p:blipFill>
          <a:blip r:embed="rId2" cstate="print"/>
          <a:srcRect/>
          <a:stretch>
            <a:fillRect/>
          </a:stretch>
        </p:blipFill>
        <p:spPr bwMode="auto">
          <a:xfrm>
            <a:off x="-32964" y="0"/>
            <a:ext cx="9181020" cy="6858000"/>
          </a:xfrm>
          <a:prstGeom prst="rect">
            <a:avLst/>
          </a:prstGeom>
          <a:noFill/>
        </p:spPr>
      </p:pic>
      <p:sp>
        <p:nvSpPr>
          <p:cNvPr id="2" name="Заголовок 1"/>
          <p:cNvSpPr>
            <a:spLocks noGrp="1"/>
          </p:cNvSpPr>
          <p:nvPr>
            <p:ph type="title"/>
          </p:nvPr>
        </p:nvSpPr>
        <p:spPr/>
        <p:txBody>
          <a:bodyPr>
            <a:normAutofit/>
          </a:bodyPr>
          <a:lstStyle/>
          <a:p>
            <a:pPr algn="l"/>
            <a:r>
              <a:rPr lang="ru-RU" sz="800" dirty="0" smtClean="0"/>
              <a:t>л</a:t>
            </a:r>
            <a:endParaRPr lang="ru-RU" sz="800" dirty="0"/>
          </a:p>
        </p:txBody>
      </p:sp>
      <p:sp>
        <p:nvSpPr>
          <p:cNvPr id="3" name="Содержимое 2"/>
          <p:cNvSpPr>
            <a:spLocks noGrp="1"/>
          </p:cNvSpPr>
          <p:nvPr>
            <p:ph idx="1"/>
          </p:nvPr>
        </p:nvSpPr>
        <p:spPr>
          <a:xfrm>
            <a:off x="457200" y="404664"/>
            <a:ext cx="8229600" cy="6192688"/>
          </a:xfrm>
        </p:spPr>
        <p:txBody>
          <a:bodyPr>
            <a:normAutofit/>
          </a:bodyPr>
          <a:lstStyle/>
          <a:p>
            <a:pPr>
              <a:buNone/>
            </a:pPr>
            <a:r>
              <a:rPr lang="ru-RU" sz="1800" dirty="0" smtClean="0">
                <a:latin typeface="Times New Roman" pitchFamily="18" charset="0"/>
                <a:cs typeface="Times New Roman" pitchFamily="18" charset="0"/>
              </a:rPr>
              <a:t>     </a:t>
            </a:r>
          </a:p>
          <a:p>
            <a:pPr>
              <a:buNone/>
            </a:pPr>
            <a:endParaRPr lang="ru-RU" sz="1800" dirty="0" smtClean="0">
              <a:latin typeface="Times New Roman" pitchFamily="18" charset="0"/>
              <a:cs typeface="Times New Roman" pitchFamily="18" charset="0"/>
            </a:endParaRPr>
          </a:p>
          <a:p>
            <a:pPr>
              <a:buNone/>
            </a:pPr>
            <a:r>
              <a:rPr lang="ru-RU" sz="1800" dirty="0" smtClean="0">
                <a:latin typeface="Times New Roman" pitchFamily="18" charset="0"/>
                <a:cs typeface="Times New Roman" pitchFamily="18" charset="0"/>
              </a:rPr>
              <a:t>       В</a:t>
            </a:r>
            <a:r>
              <a:rPr lang="ru-RU" sz="1800" dirty="0" smtClean="0">
                <a:latin typeface="Times New Roman" pitchFamily="18" charset="0"/>
                <a:cs typeface="Times New Roman" pitchFamily="18" charset="0"/>
              </a:rPr>
              <a:t>. Я. </a:t>
            </a:r>
            <a:r>
              <a:rPr lang="ru-RU" sz="1800" dirty="0" err="1" smtClean="0">
                <a:latin typeface="Times New Roman" pitchFamily="18" charset="0"/>
                <a:cs typeface="Times New Roman" pitchFamily="18" charset="0"/>
              </a:rPr>
              <a:t>Пропп</a:t>
            </a:r>
            <a:r>
              <a:rPr lang="ru-RU" sz="1800" dirty="0" smtClean="0">
                <a:latin typeface="Times New Roman" pitchFamily="18" charset="0"/>
                <a:cs typeface="Times New Roman" pitchFamily="18" charset="0"/>
              </a:rPr>
              <a:t> выделил 31 постоянную функцию. В своей работе </a:t>
            </a:r>
            <a:r>
              <a:rPr lang="ru-RU" sz="1800" i="1" dirty="0" smtClean="0">
                <a:latin typeface="Times New Roman" pitchFamily="18" charset="0"/>
                <a:cs typeface="Times New Roman" pitchFamily="18" charset="0"/>
              </a:rPr>
              <a:t>«Грамматика Фантазии»</a:t>
            </a:r>
            <a:r>
              <a:rPr lang="ru-RU"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 Д</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Родари</a:t>
            </a:r>
            <a:r>
              <a:rPr lang="ru-RU" sz="1800" dirty="0" smtClean="0">
                <a:latin typeface="Times New Roman" pitchFamily="18" charset="0"/>
                <a:cs typeface="Times New Roman" pitchFamily="18" charset="0"/>
              </a:rPr>
              <a:t> сократил их количество до 20. Последовательность их может варьироваться и не в каждой сказке они могут содержаться в полном объеме</a:t>
            </a:r>
            <a:r>
              <a:rPr lang="ru-RU" sz="1800" dirty="0" smtClean="0">
                <a:latin typeface="Times New Roman" pitchFamily="18" charset="0"/>
                <a:cs typeface="Times New Roman" pitchFamily="18" charset="0"/>
              </a:rPr>
              <a:t>.   Карты </a:t>
            </a:r>
            <a:r>
              <a:rPr lang="ru-RU" sz="1800" dirty="0" err="1" smtClean="0">
                <a:latin typeface="Times New Roman" pitchFamily="18" charset="0"/>
                <a:cs typeface="Times New Roman" pitchFamily="18" charset="0"/>
              </a:rPr>
              <a:t>Проппа</a:t>
            </a:r>
            <a:r>
              <a:rPr lang="ru-RU" sz="1800" dirty="0" smtClean="0">
                <a:latin typeface="Times New Roman" pitchFamily="18" charset="0"/>
                <a:cs typeface="Times New Roman" pitchFamily="18" charset="0"/>
              </a:rPr>
              <a:t>, как конструктор, из деталей которого можно сложить сказку. </a:t>
            </a:r>
            <a:endParaRPr lang="ru-RU" sz="1800" b="1" dirty="0" smtClean="0">
              <a:solidFill>
                <a:schemeClr val="accent2">
                  <a:lumMod val="50000"/>
                </a:schemeClr>
              </a:solidFill>
              <a:latin typeface="Times New Roman" pitchFamily="18" charset="0"/>
              <a:cs typeface="Times New Roman" pitchFamily="18" charset="0"/>
            </a:endParaRPr>
          </a:p>
          <a:p>
            <a:pPr algn="ctr">
              <a:buNone/>
            </a:pPr>
            <a:r>
              <a:rPr lang="ru-RU" sz="1800" b="1" dirty="0" smtClean="0">
                <a:solidFill>
                  <a:schemeClr val="accent2">
                    <a:lumMod val="50000"/>
                  </a:schemeClr>
                </a:solidFill>
                <a:latin typeface="Times New Roman" pitchFamily="18" charset="0"/>
                <a:cs typeface="Times New Roman" pitchFamily="18" charset="0"/>
              </a:rPr>
              <a:t>Сказочные ситуации </a:t>
            </a:r>
            <a:r>
              <a:rPr lang="ru-RU" sz="1800" b="1" dirty="0" smtClean="0">
                <a:solidFill>
                  <a:schemeClr val="accent2">
                    <a:lumMod val="50000"/>
                  </a:schemeClr>
                </a:solidFill>
                <a:latin typeface="Times New Roman" pitchFamily="18" charset="0"/>
                <a:cs typeface="Times New Roman" pitchFamily="18" charset="0"/>
              </a:rPr>
              <a:t>или </a:t>
            </a:r>
            <a:r>
              <a:rPr lang="ru-RU" sz="1800" b="1" dirty="0" smtClean="0">
                <a:solidFill>
                  <a:schemeClr val="accent2">
                    <a:lumMod val="50000"/>
                  </a:schemeClr>
                </a:solidFill>
                <a:latin typeface="Times New Roman" pitchFamily="18" charset="0"/>
                <a:cs typeface="Times New Roman" pitchFamily="18" charset="0"/>
              </a:rPr>
              <a:t>функции</a:t>
            </a:r>
            <a:r>
              <a:rPr lang="ru-RU" sz="1800" b="1" dirty="0" smtClean="0">
                <a:solidFill>
                  <a:schemeClr val="accent2">
                    <a:lumMod val="50000"/>
                  </a:schemeClr>
                </a:solidFill>
                <a:latin typeface="Times New Roman" pitchFamily="18" charset="0"/>
                <a:cs typeface="Times New Roman" pitchFamily="18" charset="0"/>
              </a:rPr>
              <a:t> </a:t>
            </a:r>
            <a:r>
              <a:rPr lang="ru-RU" sz="1800" b="1" dirty="0" smtClean="0">
                <a:solidFill>
                  <a:schemeClr val="accent2">
                    <a:lumMod val="50000"/>
                  </a:schemeClr>
                </a:solidFill>
                <a:latin typeface="Times New Roman" pitchFamily="18" charset="0"/>
                <a:cs typeface="Times New Roman" pitchFamily="18" charset="0"/>
              </a:rPr>
              <a:t>:</a:t>
            </a:r>
            <a:endParaRPr lang="ru-RU" sz="1800" b="1" dirty="0" smtClean="0">
              <a:solidFill>
                <a:schemeClr val="accent2">
                  <a:lumMod val="50000"/>
                </a:schemeClr>
              </a:solidFill>
              <a:latin typeface="Times New Roman" pitchFamily="18" charset="0"/>
              <a:cs typeface="Times New Roman" pitchFamily="18" charset="0"/>
            </a:endParaRPr>
          </a:p>
          <a:p>
            <a:pPr>
              <a:buNone/>
            </a:pPr>
            <a:r>
              <a:rPr lang="ru-RU" sz="1800" dirty="0" smtClean="0">
                <a:latin typeface="Times New Roman" pitchFamily="18" charset="0"/>
                <a:cs typeface="Times New Roman" pitchFamily="18" charset="0"/>
              </a:rPr>
              <a:t>      1</a:t>
            </a:r>
            <a:r>
              <a:rPr lang="ru-RU" sz="1800" dirty="0" smtClean="0">
                <a:latin typeface="Times New Roman" pitchFamily="18" charset="0"/>
                <a:cs typeface="Times New Roman" pitchFamily="18" charset="0"/>
              </a:rPr>
              <a:t>. Запрет. 2. Нарушение запрета 3. Вредительство 4. Герой, героиня 5. Отъезд героя 6. Задача 7. Встреча с дарителем 8. Волшебные дары или волшебное средство 9. Появление героя или помощников 10. Встреча с вредителем</a:t>
            </a:r>
          </a:p>
          <a:p>
            <a:pPr>
              <a:lnSpc>
                <a:spcPct val="110000"/>
              </a:lnSpc>
              <a:buNone/>
            </a:pPr>
            <a:r>
              <a:rPr lang="ru-RU" sz="1800" dirty="0" smtClean="0">
                <a:latin typeface="Times New Roman" pitchFamily="18" charset="0"/>
                <a:cs typeface="Times New Roman" pitchFamily="18" charset="0"/>
              </a:rPr>
              <a:t>      11</a:t>
            </a:r>
            <a:r>
              <a:rPr lang="ru-RU" sz="1800" dirty="0" smtClean="0">
                <a:latin typeface="Times New Roman" pitchFamily="18" charset="0"/>
                <a:cs typeface="Times New Roman" pitchFamily="18" charset="0"/>
              </a:rPr>
              <a:t>. Борьба 12. Победа 13. Прибытие домой 14. Ложный герой 15. Трудные испытания 16. Ликвидация беды 17. Узнавание героя 18. Изобличение ложного героя 19. Наказание ложного героя 20. Свадьба или счастливый конец.</a:t>
            </a:r>
          </a:p>
          <a:p>
            <a:pPr>
              <a:buNone/>
            </a:pPr>
            <a:r>
              <a:rPr lang="ru-RU"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Опыт </a:t>
            </a:r>
            <a:r>
              <a:rPr lang="ru-RU" sz="1800" dirty="0" smtClean="0">
                <a:latin typeface="Times New Roman" pitchFamily="18" charset="0"/>
                <a:cs typeface="Times New Roman" pitchFamily="18" charset="0"/>
              </a:rPr>
              <a:t>работы с картами </a:t>
            </a:r>
            <a:r>
              <a:rPr lang="ru-RU" sz="1800" dirty="0" err="1" smtClean="0">
                <a:latin typeface="Times New Roman" pitchFamily="18" charset="0"/>
                <a:cs typeface="Times New Roman" pitchFamily="18" charset="0"/>
              </a:rPr>
              <a:t>Проппа</a:t>
            </a:r>
            <a:r>
              <a:rPr lang="ru-RU" sz="1800" dirty="0" smtClean="0">
                <a:latin typeface="Times New Roman" pitchFamily="18" charset="0"/>
                <a:cs typeface="Times New Roman" pitchFamily="18" charset="0"/>
              </a:rPr>
              <a:t> показал, что желательно ввести ещё </a:t>
            </a:r>
            <a:r>
              <a:rPr lang="ru-RU" sz="1800" dirty="0" err="1" smtClean="0">
                <a:latin typeface="Times New Roman" pitchFamily="18" charset="0"/>
                <a:cs typeface="Times New Roman" pitchFamily="18" charset="0"/>
              </a:rPr>
              <a:t>однупостоянную</a:t>
            </a:r>
            <a:r>
              <a:rPr lang="ru-RU" sz="1800" dirty="0" smtClean="0">
                <a:latin typeface="Times New Roman" pitchFamily="18" charset="0"/>
                <a:cs typeface="Times New Roman" pitchFamily="18" charset="0"/>
              </a:rPr>
              <a:t> функцию – зачин (жили – были, в некотором царстве и т. д., это помогает детям настроиться на пересказ или сочинение сказки.</a:t>
            </a:r>
            <a:endParaRPr lang="ru-RU" sz="1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detsad-kitty.ru/uploads/posts/2012-09/1348410441_1.jpg"/>
          <p:cNvPicPr>
            <a:picLocks noChangeAspect="1" noChangeArrowheads="1"/>
          </p:cNvPicPr>
          <p:nvPr/>
        </p:nvPicPr>
        <p:blipFill>
          <a:blip r:embed="rId2" cstate="print"/>
          <a:srcRect/>
          <a:stretch>
            <a:fillRect/>
          </a:stretch>
        </p:blipFill>
        <p:spPr bwMode="auto">
          <a:xfrm>
            <a:off x="-32964" y="0"/>
            <a:ext cx="9181020" cy="6858000"/>
          </a:xfrm>
          <a:prstGeom prst="rect">
            <a:avLst/>
          </a:prstGeom>
          <a:noFill/>
        </p:spPr>
      </p:pic>
      <p:sp>
        <p:nvSpPr>
          <p:cNvPr id="2" name="Заголовок 1"/>
          <p:cNvSpPr>
            <a:spLocks noGrp="1"/>
          </p:cNvSpPr>
          <p:nvPr>
            <p:ph type="title"/>
          </p:nvPr>
        </p:nvSpPr>
        <p:spPr/>
        <p:txBody>
          <a:bodyPr/>
          <a:lstStyle/>
          <a:p>
            <a:endParaRPr lang="ru-RU"/>
          </a:p>
        </p:txBody>
      </p:sp>
      <p:pic>
        <p:nvPicPr>
          <p:cNvPr id="4" name="Содержимое 3" descr="img6.jpg"/>
          <p:cNvPicPr>
            <a:picLocks noGrp="1" noChangeAspect="1"/>
          </p:cNvPicPr>
          <p:nvPr>
            <p:ph idx="1"/>
          </p:nvPr>
        </p:nvPicPr>
        <p:blipFill>
          <a:blip r:embed="rId3" cstate="print"/>
          <a:stretch>
            <a:fillRect/>
          </a:stretch>
        </p:blipFill>
        <p:spPr>
          <a:xfrm>
            <a:off x="395536" y="260648"/>
            <a:ext cx="8396751" cy="6297563"/>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detsad-kitty.ru/uploads/posts/2012-09/1348410441_1.jpg"/>
          <p:cNvPicPr>
            <a:picLocks noChangeAspect="1" noChangeArrowheads="1"/>
          </p:cNvPicPr>
          <p:nvPr/>
        </p:nvPicPr>
        <p:blipFill>
          <a:blip r:embed="rId2" cstate="print"/>
          <a:srcRect/>
          <a:stretch>
            <a:fillRect/>
          </a:stretch>
        </p:blipFill>
        <p:spPr bwMode="auto">
          <a:xfrm>
            <a:off x="0" y="116632"/>
            <a:ext cx="9148056" cy="6741368"/>
          </a:xfrm>
          <a:prstGeom prst="rect">
            <a:avLst/>
          </a:prstGeom>
          <a:noFill/>
        </p:spPr>
      </p:pic>
      <p:sp>
        <p:nvSpPr>
          <p:cNvPr id="2" name="Заголовок 1"/>
          <p:cNvSpPr>
            <a:spLocks noGrp="1"/>
          </p:cNvSpPr>
          <p:nvPr>
            <p:ph type="title"/>
          </p:nvPr>
        </p:nvSpPr>
        <p:spPr/>
        <p:txBody>
          <a:bodyPr>
            <a:normAutofit/>
          </a:bodyPr>
          <a:lstStyle/>
          <a:p>
            <a:pPr algn="l"/>
            <a:r>
              <a:rPr lang="ru-RU" sz="500" dirty="0" err="1" smtClean="0"/>
              <a:t>д</a:t>
            </a:r>
            <a:endParaRPr lang="ru-RU" sz="500" dirty="0"/>
          </a:p>
        </p:txBody>
      </p:sp>
      <p:sp>
        <p:nvSpPr>
          <p:cNvPr id="3" name="Содержимое 2"/>
          <p:cNvSpPr>
            <a:spLocks noGrp="1"/>
          </p:cNvSpPr>
          <p:nvPr>
            <p:ph idx="1"/>
          </p:nvPr>
        </p:nvSpPr>
        <p:spPr>
          <a:xfrm>
            <a:off x="457200" y="404664"/>
            <a:ext cx="8229600" cy="5904656"/>
          </a:xfrm>
        </p:spPr>
        <p:txBody>
          <a:bodyPr>
            <a:normAutofit fontScale="40000" lnSpcReduction="20000"/>
          </a:bodyPr>
          <a:lstStyle/>
          <a:p>
            <a:pPr>
              <a:buNone/>
            </a:pPr>
            <a:r>
              <a:rPr lang="ru-RU" sz="4500" dirty="0" smtClean="0">
                <a:latin typeface="Times New Roman" pitchFamily="18" charset="0"/>
                <a:cs typeface="Times New Roman" pitchFamily="18" charset="0"/>
              </a:rPr>
              <a:t>    </a:t>
            </a:r>
          </a:p>
          <a:p>
            <a:pPr>
              <a:buNone/>
            </a:pPr>
            <a:r>
              <a:rPr lang="ru-RU" sz="4500" dirty="0" smtClean="0">
                <a:latin typeface="Times New Roman" pitchFamily="18" charset="0"/>
                <a:cs typeface="Times New Roman" pitchFamily="18" charset="0"/>
              </a:rPr>
              <a:t>      </a:t>
            </a:r>
          </a:p>
          <a:p>
            <a:pPr>
              <a:buNone/>
            </a:pPr>
            <a:r>
              <a:rPr lang="ru-RU" sz="4500" dirty="0" smtClean="0">
                <a:latin typeface="Times New Roman" pitchFamily="18" charset="0"/>
                <a:cs typeface="Times New Roman" pitchFamily="18" charset="0"/>
              </a:rPr>
              <a:t> </a:t>
            </a:r>
            <a:r>
              <a:rPr lang="ru-RU" sz="4500" dirty="0" smtClean="0">
                <a:latin typeface="Times New Roman" pitchFamily="18" charset="0"/>
                <a:cs typeface="Times New Roman" pitchFamily="18" charset="0"/>
              </a:rPr>
              <a:t> </a:t>
            </a:r>
          </a:p>
          <a:p>
            <a:pPr>
              <a:buNone/>
            </a:pPr>
            <a:r>
              <a:rPr lang="ru-RU" sz="4500" dirty="0" smtClean="0">
                <a:latin typeface="Times New Roman" pitchFamily="18" charset="0"/>
                <a:cs typeface="Times New Roman" pitchFamily="18" charset="0"/>
              </a:rPr>
              <a:t> </a:t>
            </a:r>
            <a:r>
              <a:rPr lang="ru-RU" sz="4500" dirty="0" smtClean="0">
                <a:latin typeface="Times New Roman" pitchFamily="18" charset="0"/>
                <a:cs typeface="Times New Roman" pitchFamily="18" charset="0"/>
              </a:rPr>
              <a:t>     Прежде </a:t>
            </a:r>
            <a:r>
              <a:rPr lang="ru-RU" sz="4500" dirty="0" smtClean="0">
                <a:latin typeface="Times New Roman" pitchFamily="18" charset="0"/>
                <a:cs typeface="Times New Roman" pitchFamily="18" charset="0"/>
              </a:rPr>
              <a:t>чем приступить к непосредственному пересказу или сочинению сказок по картам </a:t>
            </a:r>
            <a:r>
              <a:rPr lang="ru-RU" sz="4500" dirty="0" err="1" smtClean="0">
                <a:latin typeface="Times New Roman" pitchFamily="18" charset="0"/>
                <a:cs typeface="Times New Roman" pitchFamily="18" charset="0"/>
              </a:rPr>
              <a:t>Проппа</a:t>
            </a:r>
            <a:r>
              <a:rPr lang="ru-RU" sz="4500" dirty="0" smtClean="0">
                <a:latin typeface="Times New Roman" pitchFamily="18" charset="0"/>
                <a:cs typeface="Times New Roman" pitchFamily="18" charset="0"/>
              </a:rPr>
              <a:t>, следует организовать подготовительные игры, в процессе которых ребята познакомятся и освоят все сказочные </a:t>
            </a:r>
            <a:r>
              <a:rPr lang="ru-RU" sz="4500" u="sng" dirty="0" smtClean="0">
                <a:latin typeface="Times New Roman" pitchFamily="18" charset="0"/>
                <a:cs typeface="Times New Roman" pitchFamily="18" charset="0"/>
              </a:rPr>
              <a:t>функции</a:t>
            </a:r>
            <a:r>
              <a:rPr lang="ru-RU" sz="4500" dirty="0" smtClean="0">
                <a:latin typeface="Times New Roman" pitchFamily="18" charset="0"/>
                <a:cs typeface="Times New Roman" pitchFamily="18" charset="0"/>
              </a:rPr>
              <a:t>:</a:t>
            </a:r>
          </a:p>
          <a:p>
            <a:pPr>
              <a:buNone/>
            </a:pPr>
            <a:r>
              <a:rPr lang="ru-RU" sz="4500" b="1" dirty="0" smtClean="0">
                <a:latin typeface="Times New Roman" pitchFamily="18" charset="0"/>
                <a:cs typeface="Times New Roman" pitchFamily="18" charset="0"/>
              </a:rPr>
              <a:t>       -</a:t>
            </a:r>
            <a:r>
              <a:rPr lang="ru-RU" sz="4500" b="1" dirty="0" smtClean="0">
                <a:latin typeface="Times New Roman" pitchFamily="18" charset="0"/>
                <a:cs typeface="Times New Roman" pitchFamily="18" charset="0"/>
              </a:rPr>
              <a:t> </a:t>
            </a:r>
            <a:r>
              <a:rPr lang="ru-RU" sz="4500" b="1" i="1" dirty="0" smtClean="0">
                <a:latin typeface="Times New Roman" pitchFamily="18" charset="0"/>
                <a:cs typeface="Times New Roman" pitchFamily="18" charset="0"/>
              </a:rPr>
              <a:t>«Чудеса в решете»</a:t>
            </a:r>
            <a:r>
              <a:rPr lang="ru-RU" sz="4500" b="1" dirty="0" smtClean="0">
                <a:latin typeface="Times New Roman" pitchFamily="18" charset="0"/>
                <a:cs typeface="Times New Roman" pitchFamily="18" charset="0"/>
              </a:rPr>
              <a:t> </a:t>
            </a:r>
            <a:r>
              <a:rPr lang="ru-RU" sz="4500" dirty="0" smtClean="0">
                <a:latin typeface="Times New Roman" pitchFamily="18" charset="0"/>
                <a:cs typeface="Times New Roman" pitchFamily="18" charset="0"/>
              </a:rPr>
              <a:t>— как и с помощью чего осуществляются превращения, волшебство </a:t>
            </a:r>
            <a:r>
              <a:rPr lang="ru-RU" sz="4500" i="1" dirty="0" smtClean="0">
                <a:latin typeface="Times New Roman" pitchFamily="18" charset="0"/>
                <a:cs typeface="Times New Roman" pitchFamily="18" charset="0"/>
              </a:rPr>
              <a:t>(волшебное слово, палочка и другие предметы, и их действия)</a:t>
            </a:r>
            <a:r>
              <a:rPr lang="ru-RU" sz="4500" dirty="0" smtClean="0">
                <a:latin typeface="Times New Roman" pitchFamily="18" charset="0"/>
                <a:cs typeface="Times New Roman" pitchFamily="18" charset="0"/>
              </a:rPr>
              <a:t>;</a:t>
            </a:r>
          </a:p>
          <a:p>
            <a:pPr>
              <a:buNone/>
            </a:pPr>
            <a:r>
              <a:rPr lang="ru-RU" sz="4500" b="1" dirty="0" smtClean="0">
                <a:latin typeface="Times New Roman" pitchFamily="18" charset="0"/>
                <a:cs typeface="Times New Roman" pitchFamily="18" charset="0"/>
              </a:rPr>
              <a:t>       -</a:t>
            </a:r>
            <a:r>
              <a:rPr lang="ru-RU" sz="4500" b="1" dirty="0" smtClean="0">
                <a:latin typeface="Times New Roman" pitchFamily="18" charset="0"/>
                <a:cs typeface="Times New Roman" pitchFamily="18" charset="0"/>
              </a:rPr>
              <a:t> </a:t>
            </a:r>
            <a:r>
              <a:rPr lang="ru-RU" sz="4500" b="1" i="1" dirty="0" smtClean="0">
                <a:latin typeface="Times New Roman" pitchFamily="18" charset="0"/>
                <a:cs typeface="Times New Roman" pitchFamily="18" charset="0"/>
              </a:rPr>
              <a:t>«Кто на свете всех добрее или злее?»</a:t>
            </a:r>
            <a:r>
              <a:rPr lang="ru-RU" sz="4500" b="1" dirty="0" smtClean="0">
                <a:latin typeface="Times New Roman" pitchFamily="18" charset="0"/>
                <a:cs typeface="Times New Roman" pitchFamily="18" charset="0"/>
              </a:rPr>
              <a:t>. </a:t>
            </a:r>
            <a:r>
              <a:rPr lang="ru-RU" sz="4500" dirty="0" smtClean="0">
                <a:latin typeface="Times New Roman" pitchFamily="18" charset="0"/>
                <a:cs typeface="Times New Roman" pitchFamily="18" charset="0"/>
              </a:rPr>
              <a:t>Выявление добрых или злых и коварных сказочных героев, описание их внешнего облика, характера, образа жизни, привычек, жилища.</a:t>
            </a:r>
          </a:p>
          <a:p>
            <a:pPr>
              <a:buNone/>
            </a:pPr>
            <a:r>
              <a:rPr lang="ru-RU" sz="4500" b="1" dirty="0" smtClean="0">
                <a:latin typeface="Times New Roman" pitchFamily="18" charset="0"/>
                <a:cs typeface="Times New Roman" pitchFamily="18" charset="0"/>
              </a:rPr>
              <a:t>       -</a:t>
            </a:r>
            <a:r>
              <a:rPr lang="ru-RU" sz="4500" b="1" dirty="0" smtClean="0">
                <a:latin typeface="Times New Roman" pitchFamily="18" charset="0"/>
                <a:cs typeface="Times New Roman" pitchFamily="18" charset="0"/>
              </a:rPr>
              <a:t> </a:t>
            </a:r>
            <a:r>
              <a:rPr lang="ru-RU" sz="4500" b="1" i="1" dirty="0" smtClean="0">
                <a:latin typeface="Times New Roman" pitchFamily="18" charset="0"/>
                <a:cs typeface="Times New Roman" pitchFamily="18" charset="0"/>
              </a:rPr>
              <a:t>«Заветные слова»</a:t>
            </a:r>
            <a:r>
              <a:rPr lang="ru-RU" sz="4500" b="1" dirty="0" smtClean="0">
                <a:latin typeface="Times New Roman" pitchFamily="18" charset="0"/>
                <a:cs typeface="Times New Roman" pitchFamily="18" charset="0"/>
              </a:rPr>
              <a:t> </a:t>
            </a:r>
            <a:r>
              <a:rPr lang="ru-RU" sz="4500" dirty="0" smtClean="0">
                <a:latin typeface="Times New Roman" pitchFamily="18" charset="0"/>
                <a:cs typeface="Times New Roman" pitchFamily="18" charset="0"/>
              </a:rPr>
              <a:t>— попытка вычленить самые действенные, значимые слова в сказке </a:t>
            </a:r>
            <a:r>
              <a:rPr lang="ru-RU" sz="4500" i="1" dirty="0" smtClean="0">
                <a:latin typeface="Times New Roman" pitchFamily="18" charset="0"/>
                <a:cs typeface="Times New Roman" pitchFamily="18" charset="0"/>
              </a:rPr>
              <a:t>(волшебные слова, сказочные приговоры)</a:t>
            </a:r>
            <a:r>
              <a:rPr lang="ru-RU" sz="4500" dirty="0" smtClean="0">
                <a:latin typeface="Times New Roman" pitchFamily="18" charset="0"/>
                <a:cs typeface="Times New Roman" pitchFamily="18" charset="0"/>
              </a:rPr>
              <a:t>.</a:t>
            </a:r>
          </a:p>
          <a:p>
            <a:pPr>
              <a:buNone/>
            </a:pPr>
            <a:r>
              <a:rPr lang="ru-RU" sz="4500" dirty="0" smtClean="0">
                <a:latin typeface="Times New Roman" pitchFamily="18" charset="0"/>
                <a:cs typeface="Times New Roman" pitchFamily="18" charset="0"/>
              </a:rPr>
              <a:t>       </a:t>
            </a:r>
            <a:r>
              <a:rPr lang="ru-RU" sz="4500" b="1" dirty="0" smtClean="0">
                <a:latin typeface="Times New Roman" pitchFamily="18" charset="0"/>
                <a:cs typeface="Times New Roman" pitchFamily="18" charset="0"/>
              </a:rPr>
              <a:t>-</a:t>
            </a:r>
            <a:r>
              <a:rPr lang="ru-RU" sz="4500" b="1" dirty="0" smtClean="0">
                <a:latin typeface="Times New Roman" pitchFamily="18" charset="0"/>
                <a:cs typeface="Times New Roman" pitchFamily="18" charset="0"/>
              </a:rPr>
              <a:t> </a:t>
            </a:r>
            <a:r>
              <a:rPr lang="ru-RU" sz="4500" b="1" i="1" dirty="0" smtClean="0">
                <a:latin typeface="Times New Roman" pitchFamily="18" charset="0"/>
                <a:cs typeface="Times New Roman" pitchFamily="18" charset="0"/>
              </a:rPr>
              <a:t>«Что в дороге пригодится?»</a:t>
            </a:r>
            <a:r>
              <a:rPr lang="ru-RU" sz="4500" dirty="0" smtClean="0">
                <a:latin typeface="Times New Roman" pitchFamily="18" charset="0"/>
                <a:cs typeface="Times New Roman" pitchFamily="18" charset="0"/>
              </a:rPr>
              <a:t> (скатерть-самобранка, сапоги-скороходы, аленький цветочек, </a:t>
            </a:r>
            <a:r>
              <a:rPr lang="ru-RU" sz="4500" dirty="0" err="1" smtClean="0">
                <a:latin typeface="Times New Roman" pitchFamily="18" charset="0"/>
                <a:cs typeface="Times New Roman" pitchFamily="18" charset="0"/>
              </a:rPr>
              <a:t>меч-кладенец</a:t>
            </a:r>
            <a:r>
              <a:rPr lang="ru-RU" sz="4500" dirty="0" smtClean="0">
                <a:latin typeface="Times New Roman" pitchFamily="18" charset="0"/>
                <a:cs typeface="Times New Roman" pitchFamily="18" charset="0"/>
              </a:rPr>
              <a:t> и т. д.). Придумывание новых предметов-помощников.</a:t>
            </a:r>
          </a:p>
          <a:p>
            <a:pPr>
              <a:buNone/>
            </a:pPr>
            <a:r>
              <a:rPr lang="ru-RU" sz="4500" dirty="0" smtClean="0">
                <a:latin typeface="Times New Roman" pitchFamily="18" charset="0"/>
                <a:cs typeface="Times New Roman" pitchFamily="18" charset="0"/>
              </a:rPr>
              <a:t>      -</a:t>
            </a:r>
            <a:r>
              <a:rPr lang="ru-RU" sz="4500" b="1" dirty="0" smtClean="0">
                <a:latin typeface="Times New Roman" pitchFamily="18" charset="0"/>
                <a:cs typeface="Times New Roman" pitchFamily="18" charset="0"/>
              </a:rPr>
              <a:t> </a:t>
            </a:r>
            <a:r>
              <a:rPr lang="ru-RU" sz="4500" b="1" i="1" dirty="0" smtClean="0">
                <a:latin typeface="Times New Roman" pitchFamily="18" charset="0"/>
                <a:cs typeface="Times New Roman" pitchFamily="18" charset="0"/>
              </a:rPr>
              <a:t>«Что общего?»</a:t>
            </a:r>
            <a:r>
              <a:rPr lang="ru-RU" sz="4500" b="1" dirty="0" smtClean="0">
                <a:latin typeface="Times New Roman" pitchFamily="18" charset="0"/>
                <a:cs typeface="Times New Roman" pitchFamily="18" charset="0"/>
              </a:rPr>
              <a:t> </a:t>
            </a:r>
            <a:r>
              <a:rPr lang="ru-RU" sz="4500" dirty="0" smtClean="0">
                <a:latin typeface="Times New Roman" pitchFamily="18" charset="0"/>
                <a:cs typeface="Times New Roman" pitchFamily="18" charset="0"/>
              </a:rPr>
              <a:t>— сравнительный анализ различных сказок с точки зрения сходства и различия между ними (</a:t>
            </a:r>
            <a:r>
              <a:rPr lang="ru-RU" sz="4500" i="1" dirty="0" smtClean="0">
                <a:latin typeface="Times New Roman" pitchFamily="18" charset="0"/>
                <a:cs typeface="Times New Roman" pitchFamily="18" charset="0"/>
              </a:rPr>
              <a:t>«Теремок»</a:t>
            </a:r>
            <a:r>
              <a:rPr lang="ru-RU" sz="4500" dirty="0" smtClean="0">
                <a:latin typeface="Times New Roman" pitchFamily="18" charset="0"/>
                <a:cs typeface="Times New Roman" pitchFamily="18" charset="0"/>
              </a:rPr>
              <a:t> и </a:t>
            </a:r>
            <a:r>
              <a:rPr lang="ru-RU" sz="4500" i="1" dirty="0" smtClean="0">
                <a:latin typeface="Times New Roman" pitchFamily="18" charset="0"/>
                <a:cs typeface="Times New Roman" pitchFamily="18" charset="0"/>
              </a:rPr>
              <a:t>«Рукавичка»</a:t>
            </a:r>
            <a:r>
              <a:rPr lang="ru-RU" sz="4500" dirty="0" smtClean="0">
                <a:latin typeface="Times New Roman" pitchFamily="18" charset="0"/>
                <a:cs typeface="Times New Roman" pitchFamily="18" charset="0"/>
              </a:rPr>
              <a:t>; </a:t>
            </a:r>
            <a:r>
              <a:rPr lang="ru-RU" sz="4500" i="1" dirty="0" smtClean="0">
                <a:latin typeface="Times New Roman" pitchFamily="18" charset="0"/>
                <a:cs typeface="Times New Roman" pitchFamily="18" charset="0"/>
              </a:rPr>
              <a:t>«Мороз Иванович»</a:t>
            </a:r>
            <a:r>
              <a:rPr lang="ru-RU" sz="4500" dirty="0" smtClean="0">
                <a:latin typeface="Times New Roman" pitchFamily="18" charset="0"/>
                <a:cs typeface="Times New Roman" pitchFamily="18" charset="0"/>
              </a:rPr>
              <a:t> и </a:t>
            </a:r>
            <a:r>
              <a:rPr lang="ru-RU" sz="4500" i="1" dirty="0" smtClean="0">
                <a:latin typeface="Times New Roman" pitchFamily="18" charset="0"/>
                <a:cs typeface="Times New Roman" pitchFamily="18" charset="0"/>
              </a:rPr>
              <a:t>«Госпожа Метелица»</a:t>
            </a:r>
            <a:r>
              <a:rPr lang="ru-RU" sz="4500" dirty="0" smtClean="0">
                <a:latin typeface="Times New Roman" pitchFamily="18" charset="0"/>
                <a:cs typeface="Times New Roman" pitchFamily="18" charset="0"/>
              </a:rPr>
              <a:t>).</a:t>
            </a:r>
          </a:p>
          <a:p>
            <a:pPr>
              <a:buNone/>
            </a:pPr>
            <a:r>
              <a:rPr lang="ru-RU" sz="4500" dirty="0" smtClean="0">
                <a:latin typeface="Times New Roman" pitchFamily="18" charset="0"/>
                <a:cs typeface="Times New Roman" pitchFamily="18" charset="0"/>
              </a:rPr>
              <a:t>      </a:t>
            </a:r>
            <a:r>
              <a:rPr lang="ru-RU" sz="4500" b="1" dirty="0" smtClean="0">
                <a:latin typeface="Times New Roman" pitchFamily="18" charset="0"/>
                <a:cs typeface="Times New Roman" pitchFamily="18" charset="0"/>
              </a:rPr>
              <a:t>-</a:t>
            </a:r>
            <a:r>
              <a:rPr lang="ru-RU" sz="4500" b="1" dirty="0" smtClean="0">
                <a:latin typeface="Times New Roman" pitchFamily="18" charset="0"/>
                <a:cs typeface="Times New Roman" pitchFamily="18" charset="0"/>
              </a:rPr>
              <a:t> </a:t>
            </a:r>
            <a:r>
              <a:rPr lang="ru-RU" sz="4500" b="1" i="1" dirty="0" smtClean="0">
                <a:latin typeface="Times New Roman" pitchFamily="18" charset="0"/>
                <a:cs typeface="Times New Roman" pitchFamily="18" charset="0"/>
              </a:rPr>
              <a:t>«Волшебные имена»</a:t>
            </a:r>
            <a:r>
              <a:rPr lang="ru-RU" sz="4500" b="1" dirty="0" smtClean="0">
                <a:latin typeface="Times New Roman" pitchFamily="18" charset="0"/>
                <a:cs typeface="Times New Roman" pitchFamily="18" charset="0"/>
              </a:rPr>
              <a:t>. </a:t>
            </a:r>
            <a:r>
              <a:rPr lang="ru-RU" sz="4500" dirty="0" smtClean="0">
                <a:latin typeface="Times New Roman" pitchFamily="18" charset="0"/>
                <a:cs typeface="Times New Roman" pitchFamily="18" charset="0"/>
              </a:rPr>
              <a:t>Выяснение причин, почему дали именно такое имя герою </a:t>
            </a:r>
            <a:r>
              <a:rPr lang="ru-RU" sz="4500" i="1" dirty="0" smtClean="0">
                <a:latin typeface="Times New Roman" pitchFamily="18" charset="0"/>
                <a:cs typeface="Times New Roman" pitchFamily="18" charset="0"/>
              </a:rPr>
              <a:t>(Золушка, Баба-Яга, Красная Шапочка и т. д.)</a:t>
            </a:r>
            <a:r>
              <a:rPr lang="ru-RU" sz="4500" dirty="0" smtClean="0">
                <a:latin typeface="Times New Roman" pitchFamily="18" charset="0"/>
                <a:cs typeface="Times New Roman" pitchFamily="18" charset="0"/>
              </a:rPr>
              <a:t>.</a:t>
            </a:r>
          </a:p>
          <a:p>
            <a:pPr>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detsad-kitty.ru/uploads/posts/2012-09/1348410441_1.jpg"/>
          <p:cNvPicPr>
            <a:picLocks noChangeAspect="1" noChangeArrowheads="1"/>
          </p:cNvPicPr>
          <p:nvPr/>
        </p:nvPicPr>
        <p:blipFill>
          <a:blip r:embed="rId2" cstate="print"/>
          <a:srcRect/>
          <a:stretch>
            <a:fillRect/>
          </a:stretch>
        </p:blipFill>
        <p:spPr bwMode="auto">
          <a:xfrm>
            <a:off x="0" y="0"/>
            <a:ext cx="9076048" cy="6858000"/>
          </a:xfrm>
          <a:prstGeom prst="rect">
            <a:avLst/>
          </a:prstGeom>
          <a:noFill/>
        </p:spPr>
      </p:pic>
      <p:sp>
        <p:nvSpPr>
          <p:cNvPr id="2" name="Заголовок 1"/>
          <p:cNvSpPr>
            <a:spLocks noGrp="1"/>
          </p:cNvSpPr>
          <p:nvPr>
            <p:ph type="title"/>
          </p:nvPr>
        </p:nvSpPr>
        <p:spPr/>
        <p:txBody>
          <a:bodyPr>
            <a:noAutofit/>
          </a:bodyPr>
          <a:lstStyle/>
          <a:p>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Карты </a:t>
            </a:r>
            <a:r>
              <a:rPr lang="ru-RU" sz="1800" dirty="0" err="1" smtClean="0">
                <a:latin typeface="Times New Roman" pitchFamily="18" charset="0"/>
                <a:cs typeface="Times New Roman" pitchFamily="18" charset="0"/>
              </a:rPr>
              <a:t>Проппа</a:t>
            </a:r>
            <a:r>
              <a:rPr lang="ru-RU" sz="1800" dirty="0" smtClean="0">
                <a:latin typeface="Times New Roman" pitchFamily="18" charset="0"/>
                <a:cs typeface="Times New Roman" pitchFamily="18" charset="0"/>
              </a:rPr>
              <a:t> на примере сказки </a:t>
            </a:r>
            <a:r>
              <a:rPr lang="ru-RU" sz="1800" i="1" dirty="0" smtClean="0">
                <a:latin typeface="Times New Roman" pitchFamily="18" charset="0"/>
                <a:cs typeface="Times New Roman" pitchFamily="18" charset="0"/>
              </a:rPr>
              <a:t>«</a:t>
            </a:r>
            <a:r>
              <a:rPr lang="ru-RU" sz="1800" i="1" dirty="0" smtClean="0">
                <a:latin typeface="Times New Roman" pitchFamily="18" charset="0"/>
                <a:cs typeface="Times New Roman" pitchFamily="18" charset="0"/>
              </a:rPr>
              <a:t>КОТ, ПЕТУХ И ЛИСА»</a:t>
            </a:r>
            <a:r>
              <a:rPr lang="ru-RU" sz="1800" dirty="0" smtClean="0">
                <a:latin typeface="Times New Roman" pitchFamily="18" charset="0"/>
                <a:cs typeface="Times New Roman" pitchFamily="18" charset="0"/>
              </a:rPr>
              <a:t>:</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зачин, запрет, </a:t>
            </a:r>
            <a:r>
              <a:rPr lang="ru-RU" sz="1800" dirty="0" smtClean="0">
                <a:latin typeface="Times New Roman" pitchFamily="18" charset="0"/>
                <a:cs typeface="Times New Roman" pitchFamily="18" charset="0"/>
              </a:rPr>
              <a:t>нарушение запрета, вредительство, </a:t>
            </a:r>
            <a:r>
              <a:rPr lang="ru-RU" sz="1800" dirty="0" smtClean="0">
                <a:latin typeface="Times New Roman" pitchFamily="18" charset="0"/>
                <a:cs typeface="Times New Roman" pitchFamily="18" charset="0"/>
              </a:rPr>
              <a:t>погоня, </a:t>
            </a:r>
            <a:r>
              <a:rPr lang="ru-RU" sz="1800" dirty="0" smtClean="0">
                <a:latin typeface="Times New Roman" pitchFamily="18" charset="0"/>
                <a:cs typeface="Times New Roman" pitchFamily="18" charset="0"/>
              </a:rPr>
              <a:t>борьба, победа, счастливый конец.</a:t>
            </a:r>
            <a:endParaRPr lang="ru-RU" sz="1800" dirty="0"/>
          </a:p>
        </p:txBody>
      </p:sp>
      <p:pic>
        <p:nvPicPr>
          <p:cNvPr id="5" name="Содержимое 4" descr="img13.jpg"/>
          <p:cNvPicPr>
            <a:picLocks noGrp="1" noChangeAspect="1"/>
          </p:cNvPicPr>
          <p:nvPr>
            <p:ph idx="1"/>
          </p:nvPr>
        </p:nvPicPr>
        <p:blipFill>
          <a:blip r:embed="rId3" cstate="print"/>
          <a:srcRect l="21362" t="11769" r="31206" b="11863"/>
          <a:stretch>
            <a:fillRect/>
          </a:stretch>
        </p:blipFill>
        <p:spPr>
          <a:xfrm>
            <a:off x="2267744" y="2132856"/>
            <a:ext cx="3816424" cy="3456384"/>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detsad-kitty.ru/uploads/posts/2012-09/1348410441_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rmAutofit/>
          </a:bodyPr>
          <a:lstStyle/>
          <a:p>
            <a:pPr algn="l"/>
            <a:r>
              <a:rPr lang="ru-RU" sz="600" dirty="0" err="1" smtClean="0"/>
              <a:t>д</a:t>
            </a:r>
            <a:endParaRPr lang="ru-RU" sz="600" dirty="0"/>
          </a:p>
        </p:txBody>
      </p:sp>
      <p:sp>
        <p:nvSpPr>
          <p:cNvPr id="3" name="Содержимое 2"/>
          <p:cNvSpPr>
            <a:spLocks noGrp="1"/>
          </p:cNvSpPr>
          <p:nvPr>
            <p:ph idx="1"/>
          </p:nvPr>
        </p:nvSpPr>
        <p:spPr>
          <a:xfrm>
            <a:off x="457200" y="404664"/>
            <a:ext cx="8229600" cy="5721499"/>
          </a:xfrm>
        </p:spPr>
        <p:txBody>
          <a:bodyPr>
            <a:normAutofit/>
          </a:bodyPr>
          <a:lstStyle/>
          <a:p>
            <a:pPr>
              <a:buNone/>
            </a:pPr>
            <a:r>
              <a:rPr lang="ru-RU" sz="1800" dirty="0" smtClean="0">
                <a:latin typeface="Times New Roman" pitchFamily="18" charset="0"/>
                <a:cs typeface="Times New Roman" pitchFamily="18" charset="0"/>
              </a:rPr>
              <a:t>     </a:t>
            </a:r>
          </a:p>
          <a:p>
            <a:pPr>
              <a:buNone/>
            </a:pPr>
            <a:endParaRPr lang="ru-RU" sz="1800" dirty="0" smtClean="0">
              <a:latin typeface="Times New Roman" pitchFamily="18" charset="0"/>
              <a:cs typeface="Times New Roman" pitchFamily="18" charset="0"/>
            </a:endParaRPr>
          </a:p>
          <a:p>
            <a:pPr>
              <a:buNone/>
            </a:pPr>
            <a:r>
              <a:rPr lang="ru-RU" sz="1800" dirty="0" smtClean="0">
                <a:latin typeface="Times New Roman" pitchFamily="18" charset="0"/>
                <a:cs typeface="Times New Roman" pitchFamily="18" charset="0"/>
              </a:rPr>
              <a:t>      На </a:t>
            </a:r>
            <a:r>
              <a:rPr lang="ru-RU" sz="1800" dirty="0" smtClean="0">
                <a:latin typeface="Times New Roman" pitchFamily="18" charset="0"/>
                <a:cs typeface="Times New Roman" pitchFamily="18" charset="0"/>
              </a:rPr>
              <a:t>основе приведённых выше 20 функций, дети, совместно с педагогами </a:t>
            </a:r>
            <a:r>
              <a:rPr lang="ru-RU" sz="1800" dirty="0" smtClean="0">
                <a:latin typeface="Times New Roman" pitchFamily="18" charset="0"/>
                <a:cs typeface="Times New Roman" pitchFamily="18" charset="0"/>
              </a:rPr>
              <a:t>сами </a:t>
            </a:r>
            <a:r>
              <a:rPr lang="ru-RU" sz="1800" dirty="0" smtClean="0">
                <a:latin typeface="Times New Roman" pitchFamily="18" charset="0"/>
                <a:cs typeface="Times New Roman" pitchFamily="18" charset="0"/>
              </a:rPr>
              <a:t>придумывают условные обозначения функций сказки и создают карты. Но для каждой группы детей необходимо создавать свои карты, так как работать по чужим карточкам непродуктивно. </a:t>
            </a:r>
            <a:endParaRPr lang="ru-RU" sz="1800" dirty="0" smtClean="0">
              <a:latin typeface="Times New Roman" pitchFamily="18" charset="0"/>
              <a:cs typeface="Times New Roman" pitchFamily="18" charset="0"/>
            </a:endParaRPr>
          </a:p>
          <a:p>
            <a:pPr>
              <a:buNone/>
            </a:pPr>
            <a:r>
              <a:rPr lang="ru-RU"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     Отличие</a:t>
            </a:r>
            <a:r>
              <a:rPr lang="ru-RU" sz="1800" dirty="0" smtClean="0">
                <a:latin typeface="Times New Roman" pitchFamily="18" charset="0"/>
                <a:cs typeface="Times New Roman" pitchFamily="18" charset="0"/>
              </a:rPr>
              <a:t> карт </a:t>
            </a:r>
            <a:r>
              <a:rPr lang="ru-RU" sz="1800" dirty="0" err="1" smtClean="0">
                <a:latin typeface="Times New Roman" pitchFamily="18" charset="0"/>
                <a:cs typeface="Times New Roman" pitchFamily="18" charset="0"/>
              </a:rPr>
              <a:t>Проппа</a:t>
            </a:r>
            <a:r>
              <a:rPr lang="ru-RU" sz="1800" dirty="0" smtClean="0">
                <a:latin typeface="Times New Roman" pitchFamily="18" charset="0"/>
                <a:cs typeface="Times New Roman" pitchFamily="18" charset="0"/>
              </a:rPr>
              <a:t> от </a:t>
            </a:r>
            <a:r>
              <a:rPr lang="ru-RU" sz="1800" dirty="0" err="1" smtClean="0">
                <a:latin typeface="Times New Roman" pitchFamily="18" charset="0"/>
                <a:cs typeface="Times New Roman" pitchFamily="18" charset="0"/>
              </a:rPr>
              <a:t>мнемотаблиц</a:t>
            </a:r>
            <a:r>
              <a:rPr lang="ru-RU" sz="1800" dirty="0" smtClean="0">
                <a:latin typeface="Times New Roman" pitchFamily="18" charset="0"/>
                <a:cs typeface="Times New Roman" pitchFamily="18" charset="0"/>
              </a:rPr>
              <a:t>, знаков и символов, которыми пользуются при составлении пересказов в том, что при работе со знаково-символической функцией у детей развивается только механическая память, а при работе с картами </a:t>
            </a:r>
            <a:r>
              <a:rPr lang="ru-RU" sz="1800" dirty="0" err="1" smtClean="0">
                <a:latin typeface="Times New Roman" pitchFamily="18" charset="0"/>
                <a:cs typeface="Times New Roman" pitchFamily="18" charset="0"/>
              </a:rPr>
              <a:t>Проппа</a:t>
            </a:r>
            <a:r>
              <a:rPr lang="ru-RU" sz="1800" dirty="0" smtClean="0">
                <a:latin typeface="Times New Roman" pitchFamily="18" charset="0"/>
                <a:cs typeface="Times New Roman" pitchFamily="18" charset="0"/>
              </a:rPr>
              <a:t>, дети сами находят ассоциации и придумывают символ. Следовательно, у них развивается воображение и активизируется творческое мышление. </a:t>
            </a:r>
            <a:endParaRPr lang="ru-RU" sz="1800" dirty="0">
              <a:latin typeface="Times New Roman" pitchFamily="18" charset="0"/>
              <a:cs typeface="Times New Roman" pitchFamily="18" charset="0"/>
            </a:endParaRPr>
          </a:p>
        </p:txBody>
      </p:sp>
      <p:sp>
        <p:nvSpPr>
          <p:cNvPr id="21510" name="AutoShape 6" descr="https://s0.slide-share.ru/s_slide/a158e6c9c139ff43a4054e66caac3906/10578bd8-0655-4f89-8bce-ccbe3f3220db.jpe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TotalTime>
  <Words>288</Words>
  <Application>Microsoft Office PowerPoint</Application>
  <PresentationFormat>Экран (4:3)</PresentationFormat>
  <Paragraphs>63</Paragraphs>
  <Slides>12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муниципальное дошкольное образовательное автономное учреждение  «Детский сад № 32»  </vt:lpstr>
      <vt:lpstr>Карты Проппа. Что это такое.</vt:lpstr>
      <vt:lpstr>о</vt:lpstr>
      <vt:lpstr>щ</vt:lpstr>
      <vt:lpstr>л</vt:lpstr>
      <vt:lpstr>Слайд 6</vt:lpstr>
      <vt:lpstr>д</vt:lpstr>
      <vt:lpstr>   Карты Проппа на примере сказки «КОТ, ПЕТУХ И ЛИСА»:  зачин, запрет, нарушение запрета, вредительство, погоня, борьба, победа, счастливый конец.</vt:lpstr>
      <vt:lpstr>д</vt:lpstr>
      <vt:lpstr>Ш</vt:lpstr>
      <vt:lpstr>э</vt:lpstr>
      <vt:lpstr>   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дошкольное образовательное автономное учреждение  «Детский сад № 32»  </dc:title>
  <dc:creator>ПК</dc:creator>
  <cp:lastModifiedBy>ПК</cp:lastModifiedBy>
  <cp:revision>9</cp:revision>
  <dcterms:created xsi:type="dcterms:W3CDTF">2022-03-20T14:34:46Z</dcterms:created>
  <dcterms:modified xsi:type="dcterms:W3CDTF">2022-03-20T16:32:44Z</dcterms:modified>
</cp:coreProperties>
</file>