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81" r:id="rId5"/>
    <p:sldId id="260" r:id="rId6"/>
    <p:sldId id="283" r:id="rId7"/>
    <p:sldId id="266" r:id="rId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260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fld id="{1BC00CA4-464C-4703-8D16-22E96525A15C}" type="datetimeFigureOut">
              <a:rPr lang="ru-RU"/>
              <a:pPr>
                <a:defRPr/>
              </a:pPr>
              <a:t>06.05.2022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1BEEBEE6-ADC5-43E5-A1B6-E6C3D42B8A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86502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2395538" y="3529013"/>
            <a:ext cx="5619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/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5538" y="328613"/>
            <a:ext cx="3087687" cy="309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5100" y="798513"/>
            <a:ext cx="801688" cy="504825"/>
          </a:xfrm>
        </p:spPr>
        <p:txBody>
          <a:bodyPr/>
          <a:lstStyle>
            <a:lvl1pPr>
              <a:defRPr/>
            </a:lvl1pPr>
          </a:lstStyle>
          <a:p>
            <a:fld id="{3BB652DB-330F-40D2-8AA6-694E2A8188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12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2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807C7-0C2A-4639-BE5E-FFFE080459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370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6918325" y="798513"/>
            <a:ext cx="0" cy="466090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7CCAC-1095-4E27-B7B0-53CD811F18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047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2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E904C-31DE-458C-9085-D52A4FD59D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764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443038" y="3805238"/>
            <a:ext cx="561816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DB48E-AB7A-4C3A-9CFA-F5ADE53820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463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32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8837F-8A9F-42AA-B0EF-6733F3B023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976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35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F2BFC-D524-4078-9C78-8E3DFA9EAC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590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31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95D03-104C-4A90-ADD9-8543868E03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323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4239A-B8C2-4CE7-B9E7-09C871E355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732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6"/>
          <p:cNvCxnSpPr/>
          <p:nvPr/>
        </p:nvCxnSpPr>
        <p:spPr>
          <a:xfrm>
            <a:off x="1441450" y="3205163"/>
            <a:ext cx="24241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E70F-98F4-4D75-B529-972430CCF0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2705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995863" y="482600"/>
            <a:ext cx="3511550" cy="5148263"/>
            <a:chOff x="6852919" y="583365"/>
            <a:chExt cx="4681849" cy="5181928"/>
          </a:xfrm>
        </p:grpSpPr>
        <p:sp>
          <p:nvSpPr>
            <p:cNvPr id="6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cxnSp>
        <p:nvCxnSpPr>
          <p:cNvPr id="8" name="Straight Connector 30"/>
          <p:cNvCxnSpPr/>
          <p:nvPr/>
        </p:nvCxnSpPr>
        <p:spPr>
          <a:xfrm>
            <a:off x="1441450" y="3143250"/>
            <a:ext cx="324167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88" y="5470525"/>
            <a:ext cx="3252787" cy="319088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8275" y="319088"/>
            <a:ext cx="32512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E9D3A-B636-48F9-A361-6C1EA7EAAC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945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6125"/>
            <a:ext cx="9144000" cy="4079875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7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>
            <a:fillRect/>
          </a:stretch>
        </p:blipFill>
        <p:spPr bwMode="auto">
          <a:xfrm>
            <a:off x="0" y="6096000"/>
            <a:ext cx="9144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0" y="610076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038" y="804863"/>
            <a:ext cx="6572250" cy="104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0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3038" y="2016125"/>
            <a:ext cx="657225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738" y="330200"/>
            <a:ext cx="2368550" cy="309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038" y="328613"/>
            <a:ext cx="4033837" cy="30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363" y="798513"/>
            <a:ext cx="795337" cy="5048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800">
                <a:solidFill>
                  <a:schemeClr val="accent1"/>
                </a:solidFill>
              </a:defRPr>
            </a:lvl1pPr>
          </a:lstStyle>
          <a:p>
            <a:fld id="{57D07AC6-7D12-4E91-BE64-07682AA8529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itchFamily="34" charset="0"/>
        </a:defRPr>
      </a:lvl9pPr>
    </p:titleStyle>
    <p:bodyStyle>
      <a:lvl1pPr marL="228600" indent="-228600" algn="l" defTabSz="685800" rtl="0" fontAlgn="base">
        <a:lnSpc>
          <a:spcPct val="120000"/>
        </a:lnSpc>
        <a:spcBef>
          <a:spcPts val="1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685800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685800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685800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685800" rtl="0" fontAlgn="base">
        <a:lnSpc>
          <a:spcPct val="120000"/>
        </a:lnSpc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687859" y="381000"/>
            <a:ext cx="794067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0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defTabSz="457200">
              <a:defRPr sz="1600">
                <a:solidFill>
                  <a:schemeClr val="tx1"/>
                </a:solidFill>
                <a:latin typeface="Gill Sans MT" pitchFamily="34" charset="0"/>
              </a:defRPr>
            </a:lvl2pPr>
            <a:lvl3pPr defTabSz="457200">
              <a:defRPr sz="1600">
                <a:solidFill>
                  <a:schemeClr val="tx1"/>
                </a:solidFill>
                <a:latin typeface="Gill Sans MT" pitchFamily="34" charset="0"/>
              </a:defRPr>
            </a:lvl3pPr>
            <a:lvl4pPr defTabSz="457200">
              <a:defRPr sz="1400">
                <a:solidFill>
                  <a:schemeClr val="tx1"/>
                </a:solidFill>
                <a:latin typeface="Gill Sans MT" pitchFamily="34" charset="0"/>
              </a:defRPr>
            </a:lvl4pPr>
            <a:lvl5pPr defTabSz="457200">
              <a:defRPr sz="1200">
                <a:solidFill>
                  <a:schemeClr val="tx1"/>
                </a:solidFill>
                <a:latin typeface="Gill Sans MT" pitchFamily="34" charset="0"/>
              </a:defRPr>
            </a:lvl5pPr>
            <a:lvl6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6pPr>
            <a:lvl7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7pPr>
            <a:lvl8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8pPr>
            <a:lvl9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ru-RU" altLang="ru-RU" sz="6600" dirty="0" smtClean="0">
                <a:latin typeface="Times New Roman" pitchFamily="18" charset="0"/>
                <a:cs typeface="Times New Roman" pitchFamily="18" charset="0"/>
              </a:rPr>
              <a:t>Объединение</a:t>
            </a:r>
            <a:endParaRPr lang="ru-RU" altLang="ru-RU" sz="6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6600" dirty="0" smtClean="0">
                <a:latin typeface="Times New Roman" pitchFamily="18" charset="0"/>
                <a:cs typeface="Times New Roman" pitchFamily="18" charset="0"/>
              </a:rPr>
              <a:t>«Мир искусства» </a:t>
            </a:r>
            <a:endParaRPr lang="ru-RU" altLang="ru-RU" sz="66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alt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Серебряный Век</a:t>
            </a:r>
            <a:endParaRPr lang="ru-RU" alt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810000" y="184576"/>
            <a:ext cx="541020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2800" b="1" dirty="0">
                <a:latin typeface="Times New Roman" pitchFamily="18" charset="0"/>
              </a:rPr>
              <a:t>Художественное объединение  создано в Петербурге в 1898 г. </a:t>
            </a:r>
          </a:p>
          <a:p>
            <a:pPr eaLnBrk="1" hangingPunct="1"/>
            <a:endParaRPr lang="ru-RU" altLang="ru-RU" sz="2400" b="1" dirty="0">
              <a:latin typeface="Times New Roman" pitchFamily="18" charset="0"/>
            </a:endParaRPr>
          </a:p>
          <a:p>
            <a:pPr eaLnBrk="1" hangingPunct="1"/>
            <a:r>
              <a:rPr lang="ru-RU" altLang="ru-RU" sz="2400" b="1" dirty="0">
                <a:latin typeface="Times New Roman" pitchFamily="18" charset="0"/>
              </a:rPr>
              <a:t>Предыстория </a:t>
            </a:r>
            <a:r>
              <a:rPr lang="ru-RU" altLang="ru-RU" sz="2400" b="1" dirty="0" smtClean="0">
                <a:latin typeface="Times New Roman" pitchFamily="18" charset="0"/>
              </a:rPr>
              <a:t>началась </a:t>
            </a:r>
            <a:r>
              <a:rPr lang="ru-RU" altLang="ru-RU" sz="2400" b="1" dirty="0">
                <a:latin typeface="Times New Roman" pitchFamily="18" charset="0"/>
              </a:rPr>
              <a:t>с группы, образованной в 1887 г. учащимися петербургской частной школы Карла Мая — А. Бенуа и К. Сомовым  для изучения истории искусства, в первую очередь живописи и музыки. </a:t>
            </a:r>
          </a:p>
          <a:p>
            <a:pPr eaLnBrk="1" hangingPunct="1"/>
            <a:r>
              <a:rPr lang="ru-RU" altLang="ru-RU" sz="2400" b="1" dirty="0">
                <a:latin typeface="Times New Roman" pitchFamily="18" charset="0"/>
              </a:rPr>
              <a:t>В последствии к кружку примкнул С. Дягилев, Л. </a:t>
            </a:r>
            <a:r>
              <a:rPr lang="ru-RU" altLang="ru-RU" sz="2400" b="1" dirty="0" err="1">
                <a:latin typeface="Times New Roman" pitchFamily="18" charset="0"/>
              </a:rPr>
              <a:t>Бакст</a:t>
            </a:r>
            <a:r>
              <a:rPr lang="ru-RU" altLang="ru-RU" sz="2400" b="1" dirty="0">
                <a:latin typeface="Times New Roman" pitchFamily="18" charset="0"/>
              </a:rPr>
              <a:t>, художники московской школы середины 1890-х годов  К. Коровин, В. Серов , братья Васнецовы, М. Врубель, М. Нестеров.      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5450"/>
            <a:ext cx="35020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28588" y="5105400"/>
            <a:ext cx="350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b="1">
                <a:latin typeface="Times New Roman" pitchFamily="18" charset="0"/>
              </a:rPr>
              <a:t>Е. Е. Лансере. Заставка в журнал       «Мир искусства»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81400" y="1736497"/>
            <a:ext cx="55626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1" hangingPunct="1"/>
            <a:r>
              <a:rPr lang="ru-RU" sz="2000" dirty="0">
                <a:latin typeface="Times New Roman" pitchFamily="18" charset="0"/>
              </a:rPr>
              <a:t>     </a:t>
            </a:r>
            <a:r>
              <a:rPr lang="ru-RU" sz="2800" b="1" dirty="0">
                <a:latin typeface="Times New Roman" pitchFamily="18" charset="0"/>
              </a:rPr>
              <a:t>Художественная ориентация «Мира искусства» была связана с модерном и символизмом. </a:t>
            </a:r>
          </a:p>
          <a:p>
            <a:pPr marL="342900" indent="-342900" eaLnBrk="1" hangingPunct="1"/>
            <a:r>
              <a:rPr lang="ru-RU" sz="2800" b="1" dirty="0">
                <a:latin typeface="Times New Roman" pitchFamily="18" charset="0"/>
              </a:rPr>
              <a:t>    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914400"/>
            <a:ext cx="3378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457200" y="4724400"/>
            <a:ext cx="27987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0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defTabSz="457200">
              <a:defRPr sz="1600">
                <a:solidFill>
                  <a:schemeClr val="tx1"/>
                </a:solidFill>
                <a:latin typeface="Gill Sans MT" pitchFamily="34" charset="0"/>
              </a:defRPr>
            </a:lvl2pPr>
            <a:lvl3pPr defTabSz="457200">
              <a:defRPr sz="1600">
                <a:solidFill>
                  <a:schemeClr val="tx1"/>
                </a:solidFill>
                <a:latin typeface="Gill Sans MT" pitchFamily="34" charset="0"/>
              </a:defRPr>
            </a:lvl3pPr>
            <a:lvl4pPr defTabSz="457200">
              <a:defRPr sz="1400">
                <a:solidFill>
                  <a:schemeClr val="tx1"/>
                </a:solidFill>
                <a:latin typeface="Gill Sans MT" pitchFamily="34" charset="0"/>
              </a:defRPr>
            </a:lvl4pPr>
            <a:lvl5pPr defTabSz="457200">
              <a:defRPr sz="1200">
                <a:solidFill>
                  <a:schemeClr val="tx1"/>
                </a:solidFill>
                <a:latin typeface="Gill Sans MT" pitchFamily="34" charset="0"/>
              </a:defRPr>
            </a:lvl5pPr>
            <a:lvl6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6pPr>
            <a:lvl7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7pPr>
            <a:lvl8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8pPr>
            <a:lvl9pPr defTabSz="457200" fontAlgn="base">
              <a:spcAft>
                <a:spcPct val="0"/>
              </a:spcAft>
              <a:defRPr sz="1200"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r>
              <a:rPr lang="ru-RU" altLang="ru-RU" sz="1800" b="1">
                <a:latin typeface="Arial" pitchFamily="34" charset="0"/>
              </a:rPr>
              <a:t>А.Н.Бенуа</a:t>
            </a:r>
          </a:p>
          <a:p>
            <a:pPr algn="ctr" eaLnBrk="1" hangingPunct="1"/>
            <a:r>
              <a:rPr lang="ru-RU" altLang="ru-RU" sz="1800" b="1">
                <a:latin typeface="Arial" pitchFamily="34" charset="0"/>
              </a:rPr>
              <a:t>«Китайский павильон»</a:t>
            </a:r>
          </a:p>
          <a:p>
            <a:pPr algn="ctr" eaLnBrk="1" hangingPunct="1"/>
            <a:r>
              <a:rPr lang="ru-RU" altLang="ru-RU" sz="1800" b="1">
                <a:latin typeface="Arial" pitchFamily="34" charset="0"/>
              </a:rPr>
              <a:t>1906г.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5181600" y="914400"/>
            <a:ext cx="38100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1" hangingPunct="1"/>
            <a:r>
              <a:rPr lang="ru-RU" altLang="ru-RU" sz="2800" dirty="0" smtClean="0">
                <a:latin typeface="Times New Roman" pitchFamily="18" charset="0"/>
              </a:rPr>
              <a:t>    Синтез </a:t>
            </a:r>
            <a:r>
              <a:rPr lang="ru-RU" altLang="ru-RU" sz="2800" dirty="0">
                <a:latin typeface="Times New Roman" pitchFamily="18" charset="0"/>
              </a:rPr>
              <a:t>искусств,  в котором равноправно взаимодействовали бы музыка, живопись, танец, актерское искусство, объединенные спектаклем. </a:t>
            </a:r>
            <a:endParaRPr lang="ru-RU" altLang="ru-RU" sz="2800" u="sng" dirty="0">
              <a:latin typeface="Times New Roman" pitchFamily="18" charset="0"/>
            </a:endParaRPr>
          </a:p>
        </p:txBody>
      </p:sp>
      <p:pic>
        <p:nvPicPr>
          <p:cNvPr id="16387" name="Picture 4" descr="http://www.tatpressa.ru/extrafiles/image/0002(2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1625"/>
            <a:ext cx="4114800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886200" y="228600"/>
            <a:ext cx="495300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3200" b="1">
                <a:latin typeface="Times New Roman" pitchFamily="18" charset="0"/>
              </a:rPr>
              <a:t>Отличительной особенностью художников </a:t>
            </a:r>
          </a:p>
          <a:p>
            <a:pPr algn="ctr" eaLnBrk="1" hangingPunct="1"/>
            <a:r>
              <a:rPr lang="ru-RU" altLang="ru-RU" sz="3200" b="1">
                <a:latin typeface="Times New Roman" pitchFamily="18" charset="0"/>
              </a:rPr>
              <a:t>«Мира искусства» была многогранность. Они занимались и живописью, и оформлением театральных постановок, и декоративно-прикладным искусством. 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165100"/>
            <a:ext cx="3455987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631825" y="4953000"/>
            <a:ext cx="27305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К.Сомов</a:t>
            </a:r>
          </a:p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 Арлекин и дама. 1921</a:t>
            </a:r>
          </a:p>
          <a:p>
            <a:pPr algn="ctr"/>
            <a:endParaRPr lang="ru-RU" altLang="ru-RU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Бенуа. Балет Петрушка.Эскиз декорации.19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0613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14"/>
          <p:cNvSpPr>
            <a:spLocks noChangeArrowheads="1"/>
          </p:cNvSpPr>
          <p:nvPr/>
        </p:nvSpPr>
        <p:spPr bwMode="auto">
          <a:xfrm>
            <a:off x="914400" y="5561013"/>
            <a:ext cx="777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А. Бенуа. Балет «Петрушка». Эскиз декорации. 1917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31763"/>
            <a:ext cx="4110038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136775" y="5332413"/>
            <a:ext cx="4870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К.А.Сомов. Эскиз обложки книги </a:t>
            </a:r>
          </a:p>
          <a:p>
            <a:pPr algn="ctr" eaLnBrk="1" hangingPunct="1"/>
            <a:r>
              <a:rPr lang="ru-RU" altLang="ru-RU" sz="2000" b="1">
                <a:latin typeface="Times New Roman" pitchFamily="18" charset="0"/>
              </a:rPr>
              <a:t>А.А.Блока «Лирические драмы». 1907 г.</a:t>
            </a:r>
            <a:r>
              <a:rPr lang="ru-RU" altLang="ru-RU" b="1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701</TotalTime>
  <Words>124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Gill Sans MT</vt:lpstr>
      <vt:lpstr>Arial</vt:lpstr>
      <vt:lpstr>Calibri</vt:lpstr>
      <vt:lpstr>Times New Roman</vt:lpstr>
      <vt:lpstr>Helvetica Neue</vt:lpstr>
      <vt:lpstr>Monotype Corsiva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26</cp:revision>
  <cp:lastPrinted>1601-01-01T00:00:00Z</cp:lastPrinted>
  <dcterms:created xsi:type="dcterms:W3CDTF">1601-01-01T00:00:00Z</dcterms:created>
  <dcterms:modified xsi:type="dcterms:W3CDTF">2022-05-06T14:58:28Z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