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DF2C8B-E39B-461C-AB95-A58F68C34CF3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A340A3-A338-47D2-8715-C0C16D91F8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484784"/>
            <a:ext cx="7056784" cy="2232248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Педагогическая риторика как наука об особенностях речевой коммуникации в процессе образования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6056058"/>
            <a:ext cx="6172200" cy="80194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Выполнила: студентка 5 курса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Зюляева Екатерина группы БЗ-17-1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3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467600" cy="724942"/>
          </a:xfrm>
        </p:spPr>
        <p:txBody>
          <a:bodyPr/>
          <a:lstStyle/>
          <a:p>
            <a:r>
              <a:rPr lang="ru-RU" u="sng" dirty="0">
                <a:solidFill>
                  <a:schemeClr val="accent1">
                    <a:lumMod val="50000"/>
                  </a:schemeClr>
                </a:solidFill>
              </a:rPr>
              <a:t>Виды речевого воздействия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9798"/>
            <a:ext cx="7531507" cy="669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781058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51520" y="1052736"/>
            <a:ext cx="0" cy="547260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51520" y="6525344"/>
            <a:ext cx="7810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062102" y="1052736"/>
            <a:ext cx="0" cy="5472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51520" y="1052736"/>
            <a:ext cx="78105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320607" y="6381328"/>
            <a:ext cx="367240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Продолжение таблицы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24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2818656" cy="648072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Вывод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496944" cy="4873752"/>
          </a:xfrm>
        </p:spPr>
        <p:txBody>
          <a:bodyPr/>
          <a:lstStyle/>
          <a:p>
            <a:r>
              <a:rPr lang="ru-RU" dirty="0" smtClean="0"/>
              <a:t>Эффективность </a:t>
            </a:r>
            <a:r>
              <a:rPr lang="ru-RU" dirty="0"/>
              <a:t>воздействия обеспечивается </a:t>
            </a:r>
            <a:r>
              <a:rPr lang="ru-RU" dirty="0" smtClean="0"/>
              <a:t>многими </a:t>
            </a:r>
            <a:r>
              <a:rPr lang="ru-RU" u="sng" dirty="0" smtClean="0"/>
              <a:t>психологическими </a:t>
            </a:r>
            <a:r>
              <a:rPr lang="ru-RU" u="sng" dirty="0"/>
              <a:t>особенностями </a:t>
            </a:r>
            <a:r>
              <a:rPr lang="ru-RU" u="sng" dirty="0" smtClean="0"/>
              <a:t> </a:t>
            </a:r>
            <a:r>
              <a:rPr lang="ru-RU" dirty="0"/>
              <a:t>речи: в процессе коммуникации проявляются и степень уверенности говорящего в себе, и его коммуникабельность, и обаяние, и артистизм, и многие другие </a:t>
            </a:r>
            <a:r>
              <a:rPr lang="ru-RU" dirty="0" smtClean="0"/>
              <a:t>качества личности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Вместе </a:t>
            </a:r>
            <a:r>
              <a:rPr lang="ru-RU" dirty="0"/>
              <a:t>с тем можно </a:t>
            </a:r>
            <a:r>
              <a:rPr lang="ru-RU" u="sng" dirty="0"/>
              <a:t>выделить конкретные языковые средства</a:t>
            </a:r>
            <a:r>
              <a:rPr lang="ru-RU" dirty="0"/>
              <a:t>, которые запускают механизмы внушения, убеждения, мотивации подражания; некоторые из них перечислены в </a:t>
            </a:r>
            <a:r>
              <a:rPr lang="ru-RU" dirty="0" smtClean="0"/>
              <a:t>таблице(выше на слайде)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646403"/>
            <a:ext cx="2890763" cy="216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22327"/>
            <a:ext cx="367240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502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2386608" cy="720080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Вывод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4985792"/>
            <a:ext cx="8352928" cy="1872208"/>
          </a:xfrm>
        </p:spPr>
        <p:txBody>
          <a:bodyPr/>
          <a:lstStyle/>
          <a:p>
            <a:r>
              <a:rPr lang="ru-RU" dirty="0"/>
              <a:t>Таким образом, предметом педагогической риторики является воздействующая речь, создаваемая педагогом в целях решения профессиональных задач: обучения и воспитания обучающихся.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47"/>
          <a:stretch/>
        </p:blipFill>
        <p:spPr bwMode="auto">
          <a:xfrm>
            <a:off x="323528" y="836712"/>
            <a:ext cx="813690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932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Что такое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педагогическая риторика?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8568952" cy="487375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u="sng" dirty="0"/>
              <a:t>Педагогическая риторика </a:t>
            </a:r>
            <a:r>
              <a:rPr lang="ru-RU" sz="2800" dirty="0"/>
              <a:t>— это область знаний о закономерностях </a:t>
            </a:r>
            <a:r>
              <a:rPr lang="ru-RU" sz="2800" dirty="0" smtClean="0"/>
              <a:t>создания и </a:t>
            </a:r>
            <a:r>
              <a:rPr lang="ru-RU" sz="2800" dirty="0"/>
              <a:t>условиях эффективности профессиональной публичной речи педагога.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19" y="3194395"/>
            <a:ext cx="4536504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5783" y="3284774"/>
            <a:ext cx="3888432" cy="35469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0" i="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Цель педагогической риторики- </a:t>
            </a:r>
            <a:r>
              <a:rPr lang="ru-RU" sz="2000" b="0" i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создание факторов полного и качественного усвоения и сохранения сведений.</a:t>
            </a:r>
          </a:p>
          <a:p>
            <a:pPr algn="ctr"/>
            <a:r>
              <a:rPr lang="ru-RU" sz="2000" b="0" i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r>
              <a:rPr lang="ru-RU" sz="2000" b="0" i="0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Главное условие достижения цели </a:t>
            </a:r>
            <a:r>
              <a:rPr lang="ru-RU" sz="2000" b="0" i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– риторически оптимальное изложение, стремление к ситуации коммуникативного вдохновения.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3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767408"/>
            <a:ext cx="8640960" cy="6357320"/>
          </a:xfrm>
        </p:spPr>
        <p:txBody>
          <a:bodyPr>
            <a:normAutofit/>
          </a:bodyPr>
          <a:lstStyle/>
          <a:p>
            <a:r>
              <a:rPr lang="ru-RU" sz="2600" u="sng" dirty="0" smtClean="0"/>
              <a:t>Под </a:t>
            </a:r>
            <a:r>
              <a:rPr lang="ru-RU" sz="2600" u="sng" dirty="0"/>
              <a:t>профессиональной понимают речь</a:t>
            </a:r>
            <a:r>
              <a:rPr lang="ru-RU" sz="2600" dirty="0"/>
              <a:t>, которой пользуются в сфере профессионального общения (ср.: речь политика, </a:t>
            </a:r>
            <a:r>
              <a:rPr lang="ru-RU" sz="2600" dirty="0" smtClean="0"/>
              <a:t>юриста, священника </a:t>
            </a:r>
            <a:r>
              <a:rPr lang="ru-RU" sz="2600" dirty="0"/>
              <a:t>и др</a:t>
            </a:r>
            <a:r>
              <a:rPr lang="ru-RU" sz="2600" dirty="0" smtClean="0"/>
              <a:t>.).</a:t>
            </a:r>
          </a:p>
          <a:p>
            <a:r>
              <a:rPr lang="ru-RU" sz="2600" u="sng" dirty="0"/>
              <a:t>Публичной называется речь</a:t>
            </a:r>
            <a:r>
              <a:rPr lang="ru-RU" sz="2600" dirty="0"/>
              <a:t>, обращенная к многочисленной аудитории</a:t>
            </a:r>
            <a:r>
              <a:rPr lang="ru-RU" sz="2600" dirty="0" smtClean="0"/>
              <a:t>.</a:t>
            </a:r>
          </a:p>
          <a:p>
            <a:r>
              <a:rPr lang="ru-RU" sz="2600" u="sng" dirty="0"/>
              <a:t>Выделяют роды публичной речи </a:t>
            </a:r>
            <a:r>
              <a:rPr lang="ru-RU" sz="2600" dirty="0"/>
              <a:t>(речь академическую, дипломатическую, судебную и т. д</a:t>
            </a:r>
            <a:r>
              <a:rPr lang="ru-RU" sz="2600" dirty="0" smtClean="0"/>
              <a:t>.) и </a:t>
            </a:r>
            <a:r>
              <a:rPr lang="ru-RU" sz="2600" u="sng" dirty="0"/>
              <a:t>жанры публичной речи </a:t>
            </a:r>
            <a:r>
              <a:rPr lang="ru-RU" sz="2600" dirty="0"/>
              <a:t>(доклад, лекцию, критическое </a:t>
            </a:r>
            <a:r>
              <a:rPr lang="ru-RU" sz="2600" dirty="0" smtClean="0"/>
              <a:t>выступление, выступление </a:t>
            </a:r>
            <a:r>
              <a:rPr lang="ru-RU" sz="2600" dirty="0"/>
              <a:t>ходатайствующего характера, агитационное </a:t>
            </a:r>
            <a:r>
              <a:rPr lang="ru-RU" sz="2600" dirty="0" smtClean="0"/>
              <a:t>выступление и </a:t>
            </a:r>
            <a:r>
              <a:rPr lang="ru-RU" sz="2600" dirty="0"/>
              <a:t>др.). </a:t>
            </a:r>
            <a:r>
              <a:rPr lang="ru-RU" sz="2600" u="sng" dirty="0"/>
              <a:t>Публичный монолог </a:t>
            </a:r>
            <a:r>
              <a:rPr lang="ru-RU" sz="2600" dirty="0"/>
              <a:t>называют также </a:t>
            </a:r>
            <a:r>
              <a:rPr lang="ru-RU" sz="2600" u="sng" dirty="0"/>
              <a:t>ораторской речью.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5330983"/>
            <a:ext cx="3600400" cy="151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4"/>
            <a:ext cx="3456384" cy="103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0"/>
            <a:ext cx="5400600" cy="7647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Предмет педагогической риторики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8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7719120" cy="1026368"/>
          </a:xfrm>
        </p:spPr>
        <p:txBody>
          <a:bodyPr>
            <a:normAutofit/>
          </a:bodyPr>
          <a:lstStyle/>
          <a:p>
            <a:r>
              <a:rPr lang="ru-RU" sz="2800" i="1" u="sng" dirty="0">
                <a:solidFill>
                  <a:schemeClr val="accent1">
                    <a:lumMod val="50000"/>
                  </a:schemeClr>
                </a:solidFill>
              </a:rPr>
              <a:t>Насколько важна многочисленность аудитории для речи педагога?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8316416" cy="5949280"/>
          </a:xfrm>
        </p:spPr>
        <p:txBody>
          <a:bodyPr/>
          <a:lstStyle/>
          <a:p>
            <a:r>
              <a:rPr lang="ru-RU" u="sng" dirty="0"/>
              <a:t>Зависит </a:t>
            </a:r>
            <a:r>
              <a:rPr lang="ru-RU" u="sng" dirty="0" smtClean="0"/>
              <a:t>от конкретной </a:t>
            </a:r>
            <a:r>
              <a:rPr lang="ru-RU" u="sng" dirty="0"/>
              <a:t>ситуации</a:t>
            </a:r>
            <a:r>
              <a:rPr lang="ru-RU" dirty="0"/>
              <a:t>, в </a:t>
            </a:r>
            <a:r>
              <a:rPr lang="ru-RU" dirty="0" smtClean="0"/>
              <a:t>которой </a:t>
            </a:r>
            <a:r>
              <a:rPr lang="ru-RU" dirty="0"/>
              <a:t>учитель с помощью речи решает свои профессиональные задачи (</a:t>
            </a:r>
            <a:r>
              <a:rPr lang="ru-RU" dirty="0" smtClean="0"/>
              <a:t>научить, объяснить</a:t>
            </a:r>
            <a:r>
              <a:rPr lang="ru-RU" dirty="0"/>
              <a:t>, побудить к осознанию проблемы и т. п.), то совершенно очевидно, что эта речь может быть обращена и к одному адресату.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 речи так же проявляется и </a:t>
            </a:r>
            <a:r>
              <a:rPr lang="ru-RU" u="sng" dirty="0" smtClean="0"/>
              <a:t>воздействующий характер </a:t>
            </a:r>
            <a:r>
              <a:rPr lang="ru-RU" dirty="0" smtClean="0"/>
              <a:t>учителя, он заключается в том, что педагог должен  </a:t>
            </a:r>
            <a:r>
              <a:rPr lang="ru-RU" dirty="0"/>
              <a:t>оказывать влияние на те цели, </a:t>
            </a:r>
            <a:r>
              <a:rPr lang="ru-RU" dirty="0" smtClean="0"/>
              <a:t>намерения, отношения </a:t>
            </a:r>
            <a:r>
              <a:rPr lang="ru-RU" dirty="0"/>
              <a:t>или установки слушающих (учеников или коллег), </a:t>
            </a:r>
            <a:r>
              <a:rPr lang="ru-RU" dirty="0" smtClean="0"/>
              <a:t>которые включены </a:t>
            </a:r>
            <a:r>
              <a:rPr lang="ru-RU" dirty="0"/>
              <a:t>в учебно-воспитательный процесс.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38164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25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7467600" cy="724942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Риторика с древнейших времен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8640960" cy="4873752"/>
          </a:xfrm>
        </p:spPr>
        <p:txBody>
          <a:bodyPr/>
          <a:lstStyle/>
          <a:p>
            <a:r>
              <a:rPr lang="ru-RU" u="sng" dirty="0"/>
              <a:t>Воздействие</a:t>
            </a:r>
            <a:r>
              <a:rPr lang="ru-RU" dirty="0"/>
              <a:t> как преднамеренное и целенаправленное прямое </a:t>
            </a:r>
            <a:r>
              <a:rPr lang="ru-RU" dirty="0" smtClean="0"/>
              <a:t>или опосредованное </a:t>
            </a:r>
            <a:r>
              <a:rPr lang="ru-RU" dirty="0"/>
              <a:t>влияние автора речи на адресата изучается </a:t>
            </a:r>
            <a:r>
              <a:rPr lang="ru-RU" dirty="0" smtClean="0"/>
              <a:t>риторикой с </a:t>
            </a:r>
            <a:r>
              <a:rPr lang="ru-RU" dirty="0"/>
              <a:t>древнейших времен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809436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7729" y="1988840"/>
            <a:ext cx="5616624" cy="23056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solidFill>
                  <a:schemeClr val="tx1"/>
                </a:solidFill>
              </a:rPr>
              <a:t>Аристотель</a:t>
            </a:r>
            <a:r>
              <a:rPr lang="ru-RU" sz="2400" dirty="0" smtClean="0">
                <a:solidFill>
                  <a:schemeClr val="tx1"/>
                </a:solidFill>
              </a:rPr>
              <a:t> особо подчеркивал необходимость опираться на «нравы,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аргументы и страсти» (моральные принципы, логику и эмоциональную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сферу слушателей).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7"/>
          <a:stretch/>
        </p:blipFill>
        <p:spPr bwMode="auto">
          <a:xfrm>
            <a:off x="5580112" y="4149080"/>
            <a:ext cx="2577893" cy="273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80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7467600" cy="796950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Риторика в настоящем времени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785" y="620688"/>
            <a:ext cx="8496944" cy="4873752"/>
          </a:xfrm>
        </p:spPr>
        <p:txBody>
          <a:bodyPr/>
          <a:lstStyle/>
          <a:p>
            <a:r>
              <a:rPr lang="ru-RU" dirty="0"/>
              <a:t>К настоящему времени в риторике изучаются особенности речевого воздействия в разных </a:t>
            </a:r>
            <a:r>
              <a:rPr lang="ru-RU" u="sng" dirty="0"/>
              <a:t>сферах</a:t>
            </a:r>
            <a:r>
              <a:rPr lang="ru-RU" dirty="0"/>
              <a:t>: </a:t>
            </a:r>
            <a:r>
              <a:rPr lang="ru-RU" u="sng" dirty="0"/>
              <a:t>деловой, политической, юридической </a:t>
            </a:r>
            <a:r>
              <a:rPr lang="ru-RU" dirty="0"/>
              <a:t>и др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</a:t>
            </a:r>
            <a:r>
              <a:rPr lang="ru-RU" dirty="0"/>
              <a:t>учителя важно осмысление особенностей речевого воздействия, показывает описание его </a:t>
            </a:r>
            <a:r>
              <a:rPr lang="ru-RU" u="sng" dirty="0"/>
              <a:t>функций.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17660"/>
            <a:ext cx="6192688" cy="332426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stA="58000" endPos="21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23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2818656" cy="724942"/>
          </a:xfrm>
        </p:spPr>
        <p:txBody>
          <a:bodyPr/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Функции </a:t>
            </a:r>
            <a:endParaRPr lang="ru-RU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908720"/>
            <a:ext cx="8507288" cy="4873752"/>
          </a:xfrm>
        </p:spPr>
        <p:txBody>
          <a:bodyPr/>
          <a:lstStyle/>
          <a:p>
            <a:r>
              <a:rPr lang="ru-RU" u="sng" dirty="0" smtClean="0"/>
              <a:t>Воспитательная функция </a:t>
            </a:r>
            <a:r>
              <a:rPr lang="ru-RU" dirty="0"/>
              <a:t>(принятие определенных ценностей, норм, отношений, личностных стандартов</a:t>
            </a:r>
            <a:r>
              <a:rPr lang="ru-RU" dirty="0" smtClean="0"/>
              <a:t>)</a:t>
            </a:r>
          </a:p>
          <a:p>
            <a:r>
              <a:rPr lang="ru-RU" u="sng" dirty="0" smtClean="0"/>
              <a:t>Пропагандистская </a:t>
            </a:r>
            <a:r>
              <a:rPr lang="ru-RU" dirty="0" smtClean="0"/>
              <a:t> </a:t>
            </a:r>
            <a:r>
              <a:rPr lang="ru-RU" dirty="0"/>
              <a:t>(восприятие </a:t>
            </a:r>
            <a:r>
              <a:rPr lang="ru-RU" dirty="0" smtClean="0"/>
              <a:t>идей, формирование </a:t>
            </a:r>
            <a:r>
              <a:rPr lang="ru-RU" dirty="0"/>
              <a:t>убеждений</a:t>
            </a:r>
            <a:r>
              <a:rPr lang="ru-RU" dirty="0" smtClean="0"/>
              <a:t>)</a:t>
            </a:r>
          </a:p>
          <a:p>
            <a:r>
              <a:rPr lang="ru-RU" u="sng" dirty="0" smtClean="0"/>
              <a:t>Управленческая</a:t>
            </a:r>
            <a:r>
              <a:rPr lang="ru-RU" dirty="0" smtClean="0"/>
              <a:t> </a:t>
            </a:r>
            <a:r>
              <a:rPr lang="ru-RU" dirty="0"/>
              <a:t>(формирование нормативного поведения)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369212"/>
            <a:ext cx="4155694" cy="311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13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496944" cy="6624736"/>
          </a:xfrm>
        </p:spPr>
        <p:txBody>
          <a:bodyPr>
            <a:normAutofit/>
          </a:bodyPr>
          <a:lstStyle/>
          <a:p>
            <a:r>
              <a:rPr lang="ru-RU" dirty="0"/>
              <a:t>На первый взгляд, </a:t>
            </a:r>
            <a:r>
              <a:rPr lang="ru-RU" dirty="0" smtClean="0"/>
              <a:t>все перечисленные(на предыдущем слайде) </a:t>
            </a:r>
            <a:r>
              <a:rPr lang="ru-RU" dirty="0"/>
              <a:t>функции </a:t>
            </a:r>
            <a:r>
              <a:rPr lang="ru-RU" u="sng" dirty="0"/>
              <a:t>доказывают </a:t>
            </a:r>
            <a:r>
              <a:rPr lang="ru-RU" u="sng" dirty="0" smtClean="0"/>
              <a:t>важность риторического</a:t>
            </a:r>
            <a:r>
              <a:rPr lang="ru-RU" u="sng" dirty="0"/>
              <a:t>, воздействующего поведения </a:t>
            </a:r>
            <a:r>
              <a:rPr lang="ru-RU" dirty="0"/>
              <a:t>учителя прежде всего </a:t>
            </a:r>
            <a:r>
              <a:rPr lang="ru-RU" dirty="0" smtClean="0"/>
              <a:t>для решения </a:t>
            </a:r>
            <a:r>
              <a:rPr lang="ru-RU" dirty="0"/>
              <a:t>воспитательных задач.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Но </a:t>
            </a:r>
            <a:r>
              <a:rPr lang="ru-RU" dirty="0"/>
              <a:t>и в процессе обучения формирование у школьников ценностного отношения к предмету </a:t>
            </a:r>
            <a:r>
              <a:rPr lang="ru-RU" dirty="0" smtClean="0"/>
              <a:t>изучения, передача </a:t>
            </a:r>
            <a:r>
              <a:rPr lang="ru-RU" dirty="0"/>
              <a:t>им предметных идей, организация их </a:t>
            </a:r>
            <a:r>
              <a:rPr lang="ru-RU" dirty="0" smtClean="0"/>
              <a:t>целенаправленного поведения </a:t>
            </a:r>
            <a:r>
              <a:rPr lang="ru-RU" dirty="0"/>
              <a:t>обеспечивается с помощью средств речевого </a:t>
            </a:r>
            <a:r>
              <a:rPr lang="ru-RU" dirty="0" smtClean="0"/>
              <a:t>воздействия на </a:t>
            </a:r>
            <a:r>
              <a:rPr lang="ru-RU" dirty="0"/>
              <a:t>личность учащихся. Изучение таких средств — важное </a:t>
            </a:r>
            <a:r>
              <a:rPr lang="ru-RU" dirty="0" smtClean="0"/>
              <a:t>направление педагогической </a:t>
            </a:r>
            <a:r>
              <a:rPr lang="ru-RU" dirty="0"/>
              <a:t>риторики как особой области знания.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1"/>
            <a:ext cx="3960440" cy="1884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98" y="1660599"/>
            <a:ext cx="3534638" cy="1820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9773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0" y="0"/>
            <a:ext cx="7467600" cy="652934"/>
          </a:xfrm>
        </p:spPr>
        <p:txBody>
          <a:bodyPr/>
          <a:lstStyle/>
          <a:p>
            <a:r>
              <a:rPr lang="ru-RU" u="sng" dirty="0">
                <a:solidFill>
                  <a:schemeClr val="accent1">
                    <a:lumMod val="50000"/>
                  </a:schemeClr>
                </a:solidFill>
              </a:rPr>
              <a:t>Виды речевого воздействия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7"/>
          <a:stretch/>
        </p:blipFill>
        <p:spPr bwMode="auto">
          <a:xfrm>
            <a:off x="539552" y="836711"/>
            <a:ext cx="7632848" cy="562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539552" y="836712"/>
            <a:ext cx="0" cy="568863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9552" y="6525344"/>
            <a:ext cx="7632848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39552" y="836712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172400" y="836712"/>
            <a:ext cx="0" cy="568863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923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209</TotalTime>
  <Words>523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Педагогическая риторика как наука об особенностях речевой коммуникации в процессе образования </vt:lpstr>
      <vt:lpstr>Что такое педагогическая риторика?</vt:lpstr>
      <vt:lpstr>Презентация PowerPoint</vt:lpstr>
      <vt:lpstr>Насколько важна многочисленность аудитории для речи педагога?</vt:lpstr>
      <vt:lpstr>Риторика с древнейших времен</vt:lpstr>
      <vt:lpstr>Риторика в настоящем времени</vt:lpstr>
      <vt:lpstr>Функции </vt:lpstr>
      <vt:lpstr>Презентация PowerPoint</vt:lpstr>
      <vt:lpstr>Виды речевого воздействия</vt:lpstr>
      <vt:lpstr>Виды речевого воздействия</vt:lpstr>
      <vt:lpstr>Вывод</vt:lpstr>
      <vt:lpstr>Вывод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риторика как наука об особенностях речевой коммуникации в процессе образования</dc:title>
  <dc:creator>Сергей</dc:creator>
  <cp:lastModifiedBy>Сергей</cp:lastModifiedBy>
  <cp:revision>16</cp:revision>
  <dcterms:created xsi:type="dcterms:W3CDTF">2022-04-28T12:51:04Z</dcterms:created>
  <dcterms:modified xsi:type="dcterms:W3CDTF">2022-05-06T10:20:22Z</dcterms:modified>
</cp:coreProperties>
</file>