
<file path=[Content_Types].xml><?xml version="1.0" encoding="utf-8"?>
<Types xmlns="http://schemas.openxmlformats.org/package/2006/content-types">
  <Default ContentType="image/jpeg" Extension="jpeg"/>
  <Default ContentType="image/jpeg" Extension="jpg"/>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handoutMaster+xml" PartName="/ppt/handoutMasters/handout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theme+xml" PartName="/ppt/theme/theme3.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6"/>
  </p:notesMasterIdLst>
  <p:handoutMasterIdLst>
    <p:handoutMasterId r:id="rId17"/>
  </p:handoutMasterIdLst>
  <p:sldIdLst>
    <p:sldId id="257" r:id="rId2"/>
    <p:sldId id="263" r:id="rId3"/>
    <p:sldId id="264" r:id="rId4"/>
    <p:sldId id="265" r:id="rId5"/>
    <p:sldId id="267" r:id="rId6"/>
    <p:sldId id="268" r:id="rId7"/>
    <p:sldId id="269" r:id="rId8"/>
    <p:sldId id="270" r:id="rId9"/>
    <p:sldId id="271" r:id="rId10"/>
    <p:sldId id="272" r:id="rId11"/>
    <p:sldId id="273" r:id="rId12"/>
    <p:sldId id="274" r:id="rId13"/>
    <p:sldId id="262" r:id="rId14"/>
    <p:sldId id="266" r:id="rId15"/>
  </p:sldIdLst>
  <p:sldSz cx="12192000"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4529"/>
    <a:srgbClr val="2B3922"/>
    <a:srgbClr val="2E3722"/>
    <a:srgbClr val="FCF7F1"/>
    <a:srgbClr val="B8D233"/>
    <a:srgbClr val="5CC6D6"/>
    <a:srgbClr val="F8D22F"/>
    <a:srgbClr val="F03F2B"/>
    <a:srgbClr val="3488A0"/>
    <a:srgbClr val="5790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4" autoAdjust="0"/>
    <p:restoredTop sz="94660"/>
  </p:normalViewPr>
  <p:slideViewPr>
    <p:cSldViewPr snapToGrid="0">
      <p:cViewPr varScale="1">
        <p:scale>
          <a:sx n="72" d="100"/>
          <a:sy n="72" d="100"/>
        </p:scale>
        <p:origin x="534" y="78"/>
      </p:cViewPr>
      <p:guideLst/>
    </p:cSldViewPr>
  </p:slideViewPr>
  <p:notesTextViewPr>
    <p:cViewPr>
      <p:scale>
        <a:sx n="1" d="1"/>
        <a:sy n="1" d="1"/>
      </p:scale>
      <p:origin x="0" y="0"/>
    </p:cViewPr>
  </p:notesTextViewPr>
  <p:notesViewPr>
    <p:cSldViewPr snapToGrid="0">
      <p:cViewPr varScale="1">
        <p:scale>
          <a:sx n="124" d="100"/>
          <a:sy n="124" d="100"/>
        </p:scale>
        <p:origin x="495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6B5C320A-F5C8-4FD6-86FF-35D2EBF085B6}" type="datetime1">
              <a:rPr lang="ru-RU" smtClean="0"/>
              <a:t>05.05.2022</a:t>
            </a:fld>
            <a:endParaRPr lang="en-US"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7ACF5E7-ACB0-497B-A8C6-F2E617B4631D}" type="slidenum">
              <a:rPr lang="en-US" smtClean="0"/>
              <a:t>‹#›</a:t>
            </a:fld>
            <a:endParaRPr lang="en-US"/>
          </a:p>
        </p:txBody>
      </p:sp>
    </p:spTree>
    <p:extLst>
      <p:ext uri="{BB962C8B-B14F-4D97-AF65-F5344CB8AC3E}">
        <p14:creationId xmlns:p14="http://schemas.microsoft.com/office/powerpoint/2010/main" val="193853396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15C702C7-E599-40D9-B30E-0392896973B5}" type="datetime1">
              <a:rPr lang="ru-RU" smtClean="0"/>
              <a:t>05.05.2022</a:t>
            </a:fld>
            <a:endParaRPr lang="en-US"/>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
              <a:t>Щелкните, чтобы изменить стили текста образца слайда</a:t>
            </a:r>
            <a:endParaRPr lang="en-US"/>
          </a:p>
          <a:p>
            <a:pPr lvl="1" rtl="0"/>
            <a:r>
              <a:rPr lang="ru"/>
              <a:t>Второй уровень</a:t>
            </a:r>
          </a:p>
          <a:p>
            <a:pPr lvl="2" rtl="0"/>
            <a:r>
              <a:rPr lang="ru"/>
              <a:t>Третий уровень</a:t>
            </a:r>
          </a:p>
          <a:p>
            <a:pPr lvl="3" rtl="0"/>
            <a:r>
              <a:rPr lang="ru"/>
              <a:t>Четвертый уровень</a:t>
            </a:r>
          </a:p>
          <a:p>
            <a:pPr lvl="4" rtl="0"/>
            <a:r>
              <a:rPr lang="ru"/>
              <a:t>Пятый уровень</a:t>
            </a:r>
            <a:endParaRPr lang="en-US"/>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37A705E3-E620-489D-9973-6221209A4B3B}" type="slidenum">
              <a:rPr lang="en-US" smtClean="0"/>
              <a:t>‹#›</a:t>
            </a:fld>
            <a:endParaRPr lang="en-US"/>
          </a:p>
        </p:txBody>
      </p:sp>
    </p:spTree>
    <p:extLst>
      <p:ext uri="{BB962C8B-B14F-4D97-AF65-F5344CB8AC3E}">
        <p14:creationId xmlns:p14="http://schemas.microsoft.com/office/powerpoint/2010/main" val="388958183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useBgFill="1">
        <p:nvSpPr>
          <p:cNvPr id="10" name="Прямоугольник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Прямоугольник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Прямоугольник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Группа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Прямая соединительная линия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Заголовок 1"/>
          <p:cNvSpPr>
            <a:spLocks noGrp="1"/>
          </p:cNvSpPr>
          <p:nvPr>
            <p:ph type="ctrTitle"/>
          </p:nvPr>
        </p:nvSpPr>
        <p:spPr>
          <a:xfrm>
            <a:off x="1629103" y="2244830"/>
            <a:ext cx="8933796" cy="2437232"/>
          </a:xfrm>
        </p:spPr>
        <p:txBody>
          <a:bodyPr tIns="45720" bIns="45720" rtlCol="0" anchor="ctr">
            <a:normAutofit/>
          </a:bodyPr>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pPr rtl="0"/>
            <a:r>
              <a:rPr lang="ru-RU"/>
              <a:t>Образец заголовка</a:t>
            </a:r>
            <a:endParaRPr lang="en-US" dirty="0"/>
          </a:p>
        </p:txBody>
      </p:sp>
      <p:sp>
        <p:nvSpPr>
          <p:cNvPr id="3" name="Подзаголовок 2"/>
          <p:cNvSpPr>
            <a:spLocks noGrp="1"/>
          </p:cNvSpPr>
          <p:nvPr>
            <p:ph type="subTitle" idx="1"/>
          </p:nvPr>
        </p:nvSpPr>
        <p:spPr>
          <a:xfrm>
            <a:off x="1629101" y="4682062"/>
            <a:ext cx="8936846" cy="457201"/>
          </a:xfrm>
        </p:spPr>
        <p:txBody>
          <a:bodyPr rtlCol="0">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u-RU"/>
              <a:t>Образец подзаголовка</a:t>
            </a:r>
            <a:endParaRPr lang="en-US" dirty="0"/>
          </a:p>
        </p:txBody>
      </p:sp>
      <p:sp>
        <p:nvSpPr>
          <p:cNvPr id="20" name="Дата 19"/>
          <p:cNvSpPr>
            <a:spLocks noGrp="1"/>
          </p:cNvSpPr>
          <p:nvPr>
            <p:ph type="dt" sz="half" idx="10"/>
          </p:nvPr>
        </p:nvSpPr>
        <p:spPr>
          <a:xfrm>
            <a:off x="5318760" y="1341256"/>
            <a:ext cx="1554480" cy="485546"/>
          </a:xfrm>
        </p:spPr>
        <p:txBody>
          <a:bodyPr rtlCol="0"/>
          <a:lstStyle>
            <a:lvl1pPr algn="ctr">
              <a:defRPr sz="1300" spc="0" baseline="0">
                <a:solidFill>
                  <a:srgbClr val="FFFFFF"/>
                </a:solidFill>
                <a:latin typeface="+mn-lt"/>
              </a:defRPr>
            </a:lvl1pPr>
          </a:lstStyle>
          <a:p>
            <a:pPr rtl="0"/>
            <a:fld id="{6506E9A3-1561-45B7-908B-DACC52528ABB}" type="datetime1">
              <a:rPr lang="ru-RU" smtClean="0"/>
              <a:t>05.05.2022</a:t>
            </a:fld>
            <a:endParaRPr lang="en-US" dirty="0"/>
          </a:p>
        </p:txBody>
      </p:sp>
      <p:sp>
        <p:nvSpPr>
          <p:cNvPr id="21" name="Нижний колонтитул 20"/>
          <p:cNvSpPr>
            <a:spLocks noGrp="1"/>
          </p:cNvSpPr>
          <p:nvPr>
            <p:ph type="ftr" sz="quarter" idx="11"/>
          </p:nvPr>
        </p:nvSpPr>
        <p:spPr>
          <a:xfrm>
            <a:off x="1629100" y="5177408"/>
            <a:ext cx="5730295" cy="228600"/>
          </a:xfrm>
        </p:spPr>
        <p:txBody>
          <a:bodyPr rtlCol="0"/>
          <a:lstStyle>
            <a:lvl1pPr algn="l">
              <a:defRPr>
                <a:solidFill>
                  <a:schemeClr val="tx1">
                    <a:lumMod val="85000"/>
                    <a:lumOff val="15000"/>
                  </a:schemeClr>
                </a:solidFill>
              </a:defRPr>
            </a:lvl1pPr>
          </a:lstStyle>
          <a:p>
            <a:pPr rtl="0"/>
            <a:endParaRPr lang="en-US" dirty="0"/>
          </a:p>
        </p:txBody>
      </p:sp>
      <p:sp>
        <p:nvSpPr>
          <p:cNvPr id="22" name="Номер слайда 21"/>
          <p:cNvSpPr>
            <a:spLocks noGrp="1"/>
          </p:cNvSpPr>
          <p:nvPr>
            <p:ph type="sldNum" sz="quarter" idx="12"/>
          </p:nvPr>
        </p:nvSpPr>
        <p:spPr>
          <a:xfrm>
            <a:off x="8606920" y="5177408"/>
            <a:ext cx="1955980" cy="228600"/>
          </a:xfrm>
        </p:spPr>
        <p:txBody>
          <a:bodyPr rtlCol="0"/>
          <a:lstStyle>
            <a:lvl1pPr>
              <a:defRPr>
                <a:solidFill>
                  <a:schemeClr val="tx1">
                    <a:lumMod val="85000"/>
                    <a:lumOff val="15000"/>
                  </a:schemeClr>
                </a:solidFill>
              </a:defRPr>
            </a:lvl1pPr>
          </a:lstStyle>
          <a:p>
            <a:pPr rtl="0"/>
            <a:fld id="{34B7E4EF-A1BD-40F4-AB7B-04F084DD991D}" type="slidenum">
              <a:rPr lang="en-US" smtClean="0"/>
              <a:t>‹#›</a:t>
            </a:fld>
            <a:endParaRPr lang="en-US" dirty="0"/>
          </a:p>
        </p:txBody>
      </p:sp>
    </p:spTree>
    <p:extLst>
      <p:ext uri="{BB962C8B-B14F-4D97-AF65-F5344CB8AC3E}">
        <p14:creationId xmlns:p14="http://schemas.microsoft.com/office/powerpoint/2010/main" val="4147770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lang="en-US" dirty="0"/>
          </a:p>
        </p:txBody>
      </p:sp>
      <p:sp>
        <p:nvSpPr>
          <p:cNvPr id="3" name="Вертикальный текст 2"/>
          <p:cNvSpPr>
            <a:spLocks noGrp="1"/>
          </p:cNvSpPr>
          <p:nvPr>
            <p:ph type="body" orient="vert" idx="1"/>
          </p:nvPr>
        </p:nvSpPr>
        <p:spPr/>
        <p:txBody>
          <a:bodyPr vert="eaVert"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4" name="Дата 3"/>
          <p:cNvSpPr>
            <a:spLocks noGrp="1"/>
          </p:cNvSpPr>
          <p:nvPr>
            <p:ph type="dt" sz="half" idx="10"/>
          </p:nvPr>
        </p:nvSpPr>
        <p:spPr/>
        <p:txBody>
          <a:bodyPr rtlCol="0"/>
          <a:lstStyle/>
          <a:p>
            <a:pPr rtl="0"/>
            <a:fld id="{3E92B999-6CB2-48D4-8AF6-3D1A5D13436B}" type="datetime1">
              <a:rPr lang="ru-RU" smtClean="0"/>
              <a:t>05.05.2022</a:t>
            </a:fld>
            <a:endParaRPr lang="en-US"/>
          </a:p>
        </p:txBody>
      </p:sp>
      <p:sp>
        <p:nvSpPr>
          <p:cNvPr id="5" name="Нижний колонтитул 4"/>
          <p:cNvSpPr>
            <a:spLocks noGrp="1"/>
          </p:cNvSpPr>
          <p:nvPr>
            <p:ph type="ftr" sz="quarter" idx="11"/>
          </p:nvPr>
        </p:nvSpPr>
        <p:spPr/>
        <p:txBody>
          <a:bodyPr rtlCol="0"/>
          <a:lstStyle/>
          <a:p>
            <a:pPr rtl="0"/>
            <a:endParaRPr lang="en-US"/>
          </a:p>
        </p:txBody>
      </p:sp>
      <p:sp>
        <p:nvSpPr>
          <p:cNvPr id="6" name="Номер слайда 5"/>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4023329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991600" y="762000"/>
            <a:ext cx="2362200" cy="5257800"/>
          </a:xfrm>
        </p:spPr>
        <p:txBody>
          <a:bodyPr vert="eaVert" rtlCol="0"/>
          <a:lstStyle/>
          <a:p>
            <a:pPr rtl="0"/>
            <a:r>
              <a:rPr lang="ru-RU"/>
              <a:t>Образец заголовка</a:t>
            </a:r>
            <a:endParaRPr lang="en-US" dirty="0"/>
          </a:p>
        </p:txBody>
      </p:sp>
      <p:sp>
        <p:nvSpPr>
          <p:cNvPr id="3" name="Вертикальный текст 2"/>
          <p:cNvSpPr>
            <a:spLocks noGrp="1"/>
          </p:cNvSpPr>
          <p:nvPr>
            <p:ph type="body" orient="vert" idx="1"/>
          </p:nvPr>
        </p:nvSpPr>
        <p:spPr>
          <a:xfrm>
            <a:off x="838200" y="762000"/>
            <a:ext cx="8077200" cy="5257800"/>
          </a:xfrm>
        </p:spPr>
        <p:txBody>
          <a:bodyPr vert="eaVert"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4" name="Дата 3"/>
          <p:cNvSpPr>
            <a:spLocks noGrp="1"/>
          </p:cNvSpPr>
          <p:nvPr>
            <p:ph type="dt" sz="half" idx="10"/>
          </p:nvPr>
        </p:nvSpPr>
        <p:spPr/>
        <p:txBody>
          <a:bodyPr rtlCol="0"/>
          <a:lstStyle/>
          <a:p>
            <a:pPr rtl="0"/>
            <a:fld id="{B52C98DB-1092-48C4-AD4E-BD3E9D2E2345}" type="datetime1">
              <a:rPr lang="ru-RU" smtClean="0"/>
              <a:t>05.05.2022</a:t>
            </a:fld>
            <a:endParaRPr lang="en-US"/>
          </a:p>
        </p:txBody>
      </p:sp>
      <p:sp>
        <p:nvSpPr>
          <p:cNvPr id="5" name="Нижний колонтитул 4"/>
          <p:cNvSpPr>
            <a:spLocks noGrp="1"/>
          </p:cNvSpPr>
          <p:nvPr>
            <p:ph type="ftr" sz="quarter" idx="11"/>
          </p:nvPr>
        </p:nvSpPr>
        <p:spPr/>
        <p:txBody>
          <a:bodyPr rtlCol="0"/>
          <a:lstStyle/>
          <a:p>
            <a:pPr rtl="0"/>
            <a:endParaRPr lang="en-US"/>
          </a:p>
        </p:txBody>
      </p:sp>
      <p:sp>
        <p:nvSpPr>
          <p:cNvPr id="6" name="Номер слайда 5"/>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151007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lang="en-US" dirty="0"/>
          </a:p>
        </p:txBody>
      </p:sp>
      <p:sp>
        <p:nvSpPr>
          <p:cNvPr id="3" name="Объект 2"/>
          <p:cNvSpPr>
            <a:spLocks noGrp="1"/>
          </p:cNvSpPr>
          <p:nvPr>
            <p:ph idx="1"/>
          </p:nvPr>
        </p:nvSpPr>
        <p:spPr/>
        <p:txBody>
          <a:bodyPr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4" name="Дата 3"/>
          <p:cNvSpPr>
            <a:spLocks noGrp="1"/>
          </p:cNvSpPr>
          <p:nvPr>
            <p:ph type="dt" sz="half" idx="10"/>
          </p:nvPr>
        </p:nvSpPr>
        <p:spPr/>
        <p:txBody>
          <a:bodyPr rtlCol="0"/>
          <a:lstStyle/>
          <a:p>
            <a:pPr rtl="0"/>
            <a:fld id="{629C2F20-7994-4D1E-A01C-96ECBA4612EB}" type="datetime1">
              <a:rPr lang="ru-RU" smtClean="0"/>
              <a:t>05.05.2022</a:t>
            </a:fld>
            <a:endParaRPr lang="en-US"/>
          </a:p>
        </p:txBody>
      </p:sp>
      <p:sp>
        <p:nvSpPr>
          <p:cNvPr id="5" name="Нижний колонтитул 4"/>
          <p:cNvSpPr>
            <a:spLocks noGrp="1"/>
          </p:cNvSpPr>
          <p:nvPr>
            <p:ph type="ftr" sz="quarter" idx="11"/>
          </p:nvPr>
        </p:nvSpPr>
        <p:spPr/>
        <p:txBody>
          <a:bodyPr rtlCol="0"/>
          <a:lstStyle/>
          <a:p>
            <a:pPr rtl="0"/>
            <a:endParaRPr lang="en-US"/>
          </a:p>
        </p:txBody>
      </p:sp>
      <p:sp>
        <p:nvSpPr>
          <p:cNvPr id="6" name="Номер слайда 5"/>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2153708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5" name="Прямоугольник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useBgFill="1">
        <p:nvSpPr>
          <p:cNvPr id="23" name="Прямоугольник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Прямоугольник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Прямоугольник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a:xfrm>
            <a:off x="1629156" y="2275165"/>
            <a:ext cx="8933688" cy="2406895"/>
          </a:xfrm>
        </p:spPr>
        <p:txBody>
          <a:bodyPr rtlCol="0"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pPr rtl="0"/>
            <a:r>
              <a:rPr lang="ru-RU"/>
              <a:t>Образец заголовка</a:t>
            </a:r>
            <a:endParaRPr lang="en-US" dirty="0"/>
          </a:p>
        </p:txBody>
      </p:sp>
      <p:grpSp>
        <p:nvGrpSpPr>
          <p:cNvPr id="16" name="Группа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Прямая соединительная линия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Текст 2"/>
          <p:cNvSpPr>
            <a:spLocks noGrp="1"/>
          </p:cNvSpPr>
          <p:nvPr>
            <p:ph type="body" idx="1"/>
          </p:nvPr>
        </p:nvSpPr>
        <p:spPr>
          <a:xfrm>
            <a:off x="1629156" y="4682062"/>
            <a:ext cx="8939784" cy="457200"/>
          </a:xfrm>
        </p:spPr>
        <p:txBody>
          <a:bodyPr rtlCol="0"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a:t>Образец текста</a:t>
            </a:r>
          </a:p>
        </p:txBody>
      </p:sp>
      <p:sp>
        <p:nvSpPr>
          <p:cNvPr id="4" name="Дата 3"/>
          <p:cNvSpPr>
            <a:spLocks noGrp="1"/>
          </p:cNvSpPr>
          <p:nvPr>
            <p:ph type="dt" sz="half" idx="10"/>
          </p:nvPr>
        </p:nvSpPr>
        <p:spPr>
          <a:xfrm>
            <a:off x="5318760" y="1344502"/>
            <a:ext cx="1554480" cy="498781"/>
          </a:xfrm>
        </p:spPr>
        <p:txBody>
          <a:bodyPr rtlCol="0"/>
          <a:lstStyle>
            <a:lvl1pPr algn="ctr">
              <a:defRPr lang="en-US" sz="1300" kern="1200" spc="0" baseline="0">
                <a:solidFill>
                  <a:srgbClr val="FFFFFF"/>
                </a:solidFill>
                <a:latin typeface="+mn-lt"/>
                <a:ea typeface="+mn-ea"/>
                <a:cs typeface="+mn-cs"/>
              </a:defRPr>
            </a:lvl1pPr>
          </a:lstStyle>
          <a:p>
            <a:pPr rtl="0"/>
            <a:fld id="{7B2CE4EA-3B49-4A00-ADF3-7C7272A626C1}" type="datetime1">
              <a:rPr lang="ru-RU" smtClean="0"/>
              <a:t>05.05.2022</a:t>
            </a:fld>
            <a:endParaRPr lang="en-US" dirty="0"/>
          </a:p>
        </p:txBody>
      </p:sp>
      <p:sp>
        <p:nvSpPr>
          <p:cNvPr id="5" name="Нижний колонтитул 4"/>
          <p:cNvSpPr>
            <a:spLocks noGrp="1"/>
          </p:cNvSpPr>
          <p:nvPr>
            <p:ph type="ftr" sz="quarter" idx="11"/>
          </p:nvPr>
        </p:nvSpPr>
        <p:spPr>
          <a:xfrm>
            <a:off x="1629157" y="5177408"/>
            <a:ext cx="5660134" cy="228600"/>
          </a:xfrm>
        </p:spPr>
        <p:txBody>
          <a:bodyPr rtlCol="0"/>
          <a:lstStyle>
            <a:lvl1pPr algn="l">
              <a:defRPr>
                <a:solidFill>
                  <a:schemeClr val="tx1">
                    <a:lumMod val="85000"/>
                    <a:lumOff val="15000"/>
                  </a:schemeClr>
                </a:solidFill>
              </a:defRPr>
            </a:lvl1pPr>
          </a:lstStyle>
          <a:p>
            <a:pPr rtl="0"/>
            <a:endParaRPr lang="en-US" dirty="0"/>
          </a:p>
        </p:txBody>
      </p:sp>
      <p:sp>
        <p:nvSpPr>
          <p:cNvPr id="6" name="Номер слайда 5"/>
          <p:cNvSpPr>
            <a:spLocks noGrp="1"/>
          </p:cNvSpPr>
          <p:nvPr>
            <p:ph type="sldNum" sz="quarter" idx="12"/>
          </p:nvPr>
        </p:nvSpPr>
        <p:spPr>
          <a:xfrm>
            <a:off x="8604504" y="5177408"/>
            <a:ext cx="1958339" cy="228600"/>
          </a:xfrm>
        </p:spPr>
        <p:txBody>
          <a:bodyPr rtlCol="0"/>
          <a:lstStyle>
            <a:lvl1pPr>
              <a:defRPr>
                <a:solidFill>
                  <a:schemeClr val="tx1">
                    <a:lumMod val="85000"/>
                    <a:lumOff val="15000"/>
                  </a:schemeClr>
                </a:solidFill>
              </a:defRPr>
            </a:lvl1pPr>
          </a:lstStyle>
          <a:p>
            <a:pPr rtl="0"/>
            <a:fld id="{34B7E4EF-A1BD-40F4-AB7B-04F084DD991D}" type="slidenum">
              <a:rPr lang="en-US" smtClean="0"/>
              <a:t>‹#›</a:t>
            </a:fld>
            <a:endParaRPr lang="en-US" dirty="0"/>
          </a:p>
        </p:txBody>
      </p:sp>
    </p:spTree>
    <p:extLst>
      <p:ext uri="{BB962C8B-B14F-4D97-AF65-F5344CB8AC3E}">
        <p14:creationId xmlns:p14="http://schemas.microsoft.com/office/powerpoint/2010/main" val="606071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rtlCol="0"/>
          <a:lstStyle/>
          <a:p>
            <a:pPr rtl="0"/>
            <a:r>
              <a:rPr lang="ru-RU"/>
              <a:t>Образец заголовка</a:t>
            </a:r>
            <a:endParaRPr lang="en-US" dirty="0"/>
          </a:p>
        </p:txBody>
      </p:sp>
      <p:sp>
        <p:nvSpPr>
          <p:cNvPr id="3" name="Объект 2"/>
          <p:cNvSpPr>
            <a:spLocks noGrp="1"/>
          </p:cNvSpPr>
          <p:nvPr>
            <p:ph sz="half" idx="1"/>
          </p:nvPr>
        </p:nvSpPr>
        <p:spPr>
          <a:xfrm>
            <a:off x="1066800" y="2103120"/>
            <a:ext cx="466344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4" name="Объект 3"/>
          <p:cNvSpPr>
            <a:spLocks noGrp="1"/>
          </p:cNvSpPr>
          <p:nvPr>
            <p:ph sz="half" idx="2"/>
          </p:nvPr>
        </p:nvSpPr>
        <p:spPr>
          <a:xfrm>
            <a:off x="6461760" y="2103120"/>
            <a:ext cx="466344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5" name="Дата 4"/>
          <p:cNvSpPr>
            <a:spLocks noGrp="1"/>
          </p:cNvSpPr>
          <p:nvPr>
            <p:ph type="dt" sz="half" idx="10"/>
          </p:nvPr>
        </p:nvSpPr>
        <p:spPr/>
        <p:txBody>
          <a:bodyPr rtlCol="0"/>
          <a:lstStyle/>
          <a:p>
            <a:pPr rtl="0"/>
            <a:fld id="{9A16848F-27AD-43B9-904C-1CF05D24EB3C}" type="datetime1">
              <a:rPr lang="ru-RU" smtClean="0"/>
              <a:t>05.05.2022</a:t>
            </a:fld>
            <a:endParaRPr lang="en-US"/>
          </a:p>
        </p:txBody>
      </p:sp>
      <p:sp>
        <p:nvSpPr>
          <p:cNvPr id="6" name="Нижний колонтитул 5"/>
          <p:cNvSpPr>
            <a:spLocks noGrp="1"/>
          </p:cNvSpPr>
          <p:nvPr>
            <p:ph type="ftr" sz="quarter" idx="11"/>
          </p:nvPr>
        </p:nvSpPr>
        <p:spPr/>
        <p:txBody>
          <a:bodyPr rtlCol="0"/>
          <a:lstStyle/>
          <a:p>
            <a:pPr rtl="0"/>
            <a:endParaRPr lang="en-US"/>
          </a:p>
        </p:txBody>
      </p:sp>
      <p:sp>
        <p:nvSpPr>
          <p:cNvPr id="7" name="Номер слайда 6"/>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2744672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lang="en-US" dirty="0"/>
          </a:p>
        </p:txBody>
      </p:sp>
      <p:sp>
        <p:nvSpPr>
          <p:cNvPr id="3" name="Текст 2"/>
          <p:cNvSpPr>
            <a:spLocks noGrp="1"/>
          </p:cNvSpPr>
          <p:nvPr>
            <p:ph type="body" idx="1"/>
          </p:nvPr>
        </p:nvSpPr>
        <p:spPr>
          <a:xfrm>
            <a:off x="1069848" y="2074334"/>
            <a:ext cx="4663440" cy="640080"/>
          </a:xfrm>
        </p:spPr>
        <p:txBody>
          <a:bodyPr rtlCol="0"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a:t>Образец текста</a:t>
            </a:r>
          </a:p>
        </p:txBody>
      </p:sp>
      <p:sp>
        <p:nvSpPr>
          <p:cNvPr id="4" name="Объект 3"/>
          <p:cNvSpPr>
            <a:spLocks noGrp="1"/>
          </p:cNvSpPr>
          <p:nvPr>
            <p:ph sz="half" idx="2"/>
          </p:nvPr>
        </p:nvSpPr>
        <p:spPr>
          <a:xfrm>
            <a:off x="1069848" y="2792472"/>
            <a:ext cx="4663440" cy="3163825"/>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
          </a:p>
        </p:txBody>
      </p:sp>
      <p:sp>
        <p:nvSpPr>
          <p:cNvPr id="5" name="Текст 4"/>
          <p:cNvSpPr>
            <a:spLocks noGrp="1"/>
          </p:cNvSpPr>
          <p:nvPr>
            <p:ph type="body" sz="quarter" idx="3"/>
          </p:nvPr>
        </p:nvSpPr>
        <p:spPr>
          <a:xfrm>
            <a:off x="6458712" y="2074334"/>
            <a:ext cx="4663440" cy="640080"/>
          </a:xfrm>
        </p:spPr>
        <p:txBody>
          <a:bodyPr rtlCol="0"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a:t>Образец текста</a:t>
            </a:r>
          </a:p>
        </p:txBody>
      </p:sp>
      <p:sp>
        <p:nvSpPr>
          <p:cNvPr id="6" name="Объект 5"/>
          <p:cNvSpPr>
            <a:spLocks noGrp="1"/>
          </p:cNvSpPr>
          <p:nvPr>
            <p:ph sz="quarter" idx="4"/>
          </p:nvPr>
        </p:nvSpPr>
        <p:spPr>
          <a:xfrm>
            <a:off x="6458712" y="2792471"/>
            <a:ext cx="4663440" cy="3164509"/>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
          </a:p>
        </p:txBody>
      </p:sp>
      <p:sp>
        <p:nvSpPr>
          <p:cNvPr id="7" name="Дата 6"/>
          <p:cNvSpPr>
            <a:spLocks noGrp="1"/>
          </p:cNvSpPr>
          <p:nvPr>
            <p:ph type="dt" sz="half" idx="10"/>
          </p:nvPr>
        </p:nvSpPr>
        <p:spPr/>
        <p:txBody>
          <a:bodyPr rtlCol="0"/>
          <a:lstStyle/>
          <a:p>
            <a:pPr rtl="0"/>
            <a:fld id="{23090412-2DE5-405A-816E-F08FB54EB168}" type="datetime1">
              <a:rPr lang="ru-RU" smtClean="0"/>
              <a:t>05.05.2022</a:t>
            </a:fld>
            <a:endParaRPr lang="en-US"/>
          </a:p>
        </p:txBody>
      </p:sp>
      <p:sp>
        <p:nvSpPr>
          <p:cNvPr id="8" name="Нижний колонтитул 7"/>
          <p:cNvSpPr>
            <a:spLocks noGrp="1"/>
          </p:cNvSpPr>
          <p:nvPr>
            <p:ph type="ftr" sz="quarter" idx="11"/>
          </p:nvPr>
        </p:nvSpPr>
        <p:spPr/>
        <p:txBody>
          <a:bodyPr rtlCol="0"/>
          <a:lstStyle/>
          <a:p>
            <a:pPr rtl="0"/>
            <a:endParaRPr lang="en-US"/>
          </a:p>
        </p:txBody>
      </p:sp>
      <p:sp>
        <p:nvSpPr>
          <p:cNvPr id="9" name="Номер слайда 8"/>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2929960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lang="en-US" dirty="0"/>
          </a:p>
        </p:txBody>
      </p:sp>
      <p:sp>
        <p:nvSpPr>
          <p:cNvPr id="3" name="Дата 2"/>
          <p:cNvSpPr>
            <a:spLocks noGrp="1"/>
          </p:cNvSpPr>
          <p:nvPr>
            <p:ph type="dt" sz="half" idx="10"/>
          </p:nvPr>
        </p:nvSpPr>
        <p:spPr/>
        <p:txBody>
          <a:bodyPr rtlCol="0"/>
          <a:lstStyle/>
          <a:p>
            <a:pPr rtl="0"/>
            <a:fld id="{F4C2D7CB-4DC1-4BB7-BF00-4C36160857E0}" type="datetime1">
              <a:rPr lang="ru-RU" smtClean="0"/>
              <a:t>05.05.2022</a:t>
            </a:fld>
            <a:endParaRPr lang="en-US"/>
          </a:p>
        </p:txBody>
      </p:sp>
      <p:sp>
        <p:nvSpPr>
          <p:cNvPr id="4" name="Нижний колонтитул 3"/>
          <p:cNvSpPr>
            <a:spLocks noGrp="1"/>
          </p:cNvSpPr>
          <p:nvPr>
            <p:ph type="ftr" sz="quarter" idx="11"/>
          </p:nvPr>
        </p:nvSpPr>
        <p:spPr/>
        <p:txBody>
          <a:bodyPr rtlCol="0"/>
          <a:lstStyle/>
          <a:p>
            <a:pPr rtl="0"/>
            <a:endParaRPr lang="en-US"/>
          </a:p>
        </p:txBody>
      </p:sp>
      <p:sp>
        <p:nvSpPr>
          <p:cNvPr id="5" name="Номер слайда 4"/>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2667413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fld id="{4060D38F-E364-4ED4-9BF4-D7F00FFBE76A}" type="datetime1">
              <a:rPr lang="ru-RU" smtClean="0"/>
              <a:t>05.05.2022</a:t>
            </a:fld>
            <a:endParaRPr lang="en-US"/>
          </a:p>
        </p:txBody>
      </p:sp>
      <p:sp>
        <p:nvSpPr>
          <p:cNvPr id="3" name="Нижний колонтитул 2"/>
          <p:cNvSpPr>
            <a:spLocks noGrp="1"/>
          </p:cNvSpPr>
          <p:nvPr>
            <p:ph type="ftr" sz="quarter" idx="11"/>
          </p:nvPr>
        </p:nvSpPr>
        <p:spPr/>
        <p:txBody>
          <a:bodyPr rtlCol="0"/>
          <a:lstStyle/>
          <a:p>
            <a:pPr rtl="0"/>
            <a:endParaRPr lang="en-US"/>
          </a:p>
        </p:txBody>
      </p:sp>
      <p:sp>
        <p:nvSpPr>
          <p:cNvPr id="4" name="Номер слайда 3"/>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90724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0" name="Прямоугольник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Прямоугольник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a:xfrm>
            <a:off x="8458200" y="607392"/>
            <a:ext cx="3161963" cy="1645920"/>
          </a:xfrm>
        </p:spPr>
        <p:txBody>
          <a:bodyPr rtlCol="0"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pPr rtl="0"/>
            <a:r>
              <a:rPr lang="ru-RU"/>
              <a:t>Образец заголовка</a:t>
            </a:r>
            <a:endParaRPr lang="en-US" dirty="0"/>
          </a:p>
        </p:txBody>
      </p:sp>
      <p:sp>
        <p:nvSpPr>
          <p:cNvPr id="3" name="Объект 2"/>
          <p:cNvSpPr>
            <a:spLocks noGrp="1"/>
          </p:cNvSpPr>
          <p:nvPr>
            <p:ph idx="1"/>
          </p:nvPr>
        </p:nvSpPr>
        <p:spPr>
          <a:xfrm>
            <a:off x="685800" y="609600"/>
            <a:ext cx="6858000" cy="5334000"/>
          </a:xfrm>
        </p:spPr>
        <p:txBody>
          <a:bodyPr rtlCol="0"/>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4" name="Текст 3"/>
          <p:cNvSpPr>
            <a:spLocks noGrp="1"/>
          </p:cNvSpPr>
          <p:nvPr>
            <p:ph type="body" sz="half" idx="2"/>
          </p:nvPr>
        </p:nvSpPr>
        <p:spPr>
          <a:xfrm>
            <a:off x="8458200" y="2336800"/>
            <a:ext cx="3161963" cy="3606800"/>
          </a:xfrm>
        </p:spPr>
        <p:txBody>
          <a:bodyPr rtlCol="0">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a:t>Образец текста</a:t>
            </a:r>
          </a:p>
        </p:txBody>
      </p:sp>
      <p:sp>
        <p:nvSpPr>
          <p:cNvPr id="8" name="Дата 7"/>
          <p:cNvSpPr>
            <a:spLocks noGrp="1"/>
          </p:cNvSpPr>
          <p:nvPr>
            <p:ph type="dt" sz="half" idx="10"/>
          </p:nvPr>
        </p:nvSpPr>
        <p:spPr>
          <a:xfrm>
            <a:off x="5588000" y="6035040"/>
            <a:ext cx="1955800" cy="365760"/>
          </a:xfrm>
        </p:spPr>
        <p:txBody>
          <a:bodyPr rtlCol="0"/>
          <a:lstStyle>
            <a:lvl1pPr>
              <a:defRPr>
                <a:solidFill>
                  <a:schemeClr val="tx1">
                    <a:lumMod val="85000"/>
                    <a:lumOff val="15000"/>
                  </a:schemeClr>
                </a:solidFill>
              </a:defRPr>
            </a:lvl1pPr>
          </a:lstStyle>
          <a:p>
            <a:pPr rtl="0"/>
            <a:fld id="{F183FEFD-AB08-4CB5-AE4D-2F6B12D8E3B0}" type="datetime1">
              <a:rPr lang="ru-RU" smtClean="0"/>
              <a:t>05.05.2022</a:t>
            </a:fld>
            <a:endParaRPr lang="en-US"/>
          </a:p>
        </p:txBody>
      </p:sp>
      <p:sp>
        <p:nvSpPr>
          <p:cNvPr id="9" name="Нижний колонтитул 8"/>
          <p:cNvSpPr>
            <a:spLocks noGrp="1"/>
          </p:cNvSpPr>
          <p:nvPr>
            <p:ph type="ftr" sz="quarter" idx="11"/>
          </p:nvPr>
        </p:nvSpPr>
        <p:spPr>
          <a:xfrm>
            <a:off x="685801" y="6035040"/>
            <a:ext cx="4584700" cy="365760"/>
          </a:xfrm>
        </p:spPr>
        <p:txBody>
          <a:bodyPr rtlCol="0"/>
          <a:lstStyle>
            <a:lvl1pPr algn="l">
              <a:defRPr/>
            </a:lvl1pPr>
          </a:lstStyle>
          <a:p>
            <a:pPr rtl="0"/>
            <a:endParaRPr lang="en-US"/>
          </a:p>
        </p:txBody>
      </p:sp>
      <p:sp>
        <p:nvSpPr>
          <p:cNvPr id="11" name="Номер слайда 10"/>
          <p:cNvSpPr>
            <a:spLocks noGrp="1"/>
          </p:cNvSpPr>
          <p:nvPr>
            <p:ph type="sldNum" sz="quarter" idx="12"/>
          </p:nvPr>
        </p:nvSpPr>
        <p:spPr>
          <a:xfrm>
            <a:off x="10396728" y="6035040"/>
            <a:ext cx="1223435" cy="365760"/>
          </a:xfrm>
        </p:spPr>
        <p:txBody>
          <a:bodyPr rtlCol="0"/>
          <a:lstStyle>
            <a:lvl1pPr>
              <a:defRPr>
                <a:solidFill>
                  <a:schemeClr val="tx1">
                    <a:lumMod val="85000"/>
                    <a:lumOff val="15000"/>
                  </a:schemeClr>
                </a:solidFill>
              </a:defRPr>
            </a:lvl1pPr>
          </a:lstStyle>
          <a:p>
            <a:pPr rtl="0"/>
            <a:fld id="{34B7E4EF-A1BD-40F4-AB7B-04F084DD991D}" type="slidenum">
              <a:rPr lang="en-US" smtClean="0"/>
              <a:t>‹#›</a:t>
            </a:fld>
            <a:endParaRPr lang="en-US"/>
          </a:p>
        </p:txBody>
      </p:sp>
    </p:spTree>
    <p:extLst>
      <p:ext uri="{BB962C8B-B14F-4D97-AF65-F5344CB8AC3E}">
        <p14:creationId xmlns:p14="http://schemas.microsoft.com/office/powerpoint/2010/main" val="248860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Прямоугольник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Рисунок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a:t>Вставка рисунка</a:t>
            </a:r>
            <a:endParaRPr lang="en-US" dirty="0"/>
          </a:p>
        </p:txBody>
      </p:sp>
      <p:sp>
        <p:nvSpPr>
          <p:cNvPr id="5" name="Дата 4"/>
          <p:cNvSpPr>
            <a:spLocks noGrp="1"/>
          </p:cNvSpPr>
          <p:nvPr>
            <p:ph type="dt" sz="half" idx="10"/>
          </p:nvPr>
        </p:nvSpPr>
        <p:spPr>
          <a:xfrm>
            <a:off x="5662337" y="6035040"/>
            <a:ext cx="2071963" cy="365760"/>
          </a:xfrm>
        </p:spPr>
        <p:txBody>
          <a:bodyPr rtlCol="0"/>
          <a:lstStyle>
            <a:lvl1pPr>
              <a:defRPr b="1">
                <a:solidFill>
                  <a:srgbClr val="FFFFFF"/>
                </a:solidFill>
                <a:effectLst>
                  <a:outerShdw blurRad="19050" dist="6350" dir="2700000" algn="tl" rotWithShape="0">
                    <a:prstClr val="black">
                      <a:alpha val="40000"/>
                    </a:prstClr>
                  </a:outerShdw>
                </a:effectLst>
              </a:defRPr>
            </a:lvl1pPr>
          </a:lstStyle>
          <a:p>
            <a:pPr rtl="0"/>
            <a:fld id="{EBEA1583-5CEF-4E36-A7FC-D34B7E954D76}" type="datetime1">
              <a:rPr lang="ru-RU" smtClean="0"/>
              <a:t>05.05.2022</a:t>
            </a:fld>
            <a:endParaRPr lang="en-US" dirty="0"/>
          </a:p>
        </p:txBody>
      </p:sp>
      <p:sp>
        <p:nvSpPr>
          <p:cNvPr id="6" name="Нижний колонтитул 5"/>
          <p:cNvSpPr>
            <a:spLocks noGrp="1"/>
          </p:cNvSpPr>
          <p:nvPr>
            <p:ph type="ftr" sz="quarter" idx="11"/>
          </p:nvPr>
        </p:nvSpPr>
        <p:spPr>
          <a:xfrm>
            <a:off x="612648" y="6035040"/>
            <a:ext cx="4588002" cy="365760"/>
          </a:xfrm>
        </p:spPr>
        <p:txBody>
          <a:bodyPr rtlCol="0"/>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rtl="0"/>
            <a:endParaRPr lang="en-US" dirty="0"/>
          </a:p>
        </p:txBody>
      </p:sp>
      <p:sp>
        <p:nvSpPr>
          <p:cNvPr id="7" name="Номер слайда 6"/>
          <p:cNvSpPr>
            <a:spLocks noGrp="1"/>
          </p:cNvSpPr>
          <p:nvPr>
            <p:ph type="sldNum" sz="quarter" idx="12"/>
          </p:nvPr>
        </p:nvSpPr>
        <p:spPr>
          <a:xfrm>
            <a:off x="10396728" y="6035040"/>
            <a:ext cx="1225296" cy="365760"/>
          </a:xfrm>
        </p:spPr>
        <p:txBody>
          <a:bodyPr rtlCol="0"/>
          <a:lstStyle/>
          <a:p>
            <a:pPr rtl="0"/>
            <a:fld id="{34B7E4EF-A1BD-40F4-AB7B-04F084DD991D}" type="slidenum">
              <a:rPr lang="en-US" smtClean="0"/>
              <a:t>‹#›</a:t>
            </a:fld>
            <a:endParaRPr lang="en-US"/>
          </a:p>
        </p:txBody>
      </p:sp>
      <p:sp>
        <p:nvSpPr>
          <p:cNvPr id="12" name="Прямоугольник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a:xfrm>
            <a:off x="8477250" y="603504"/>
            <a:ext cx="3144774" cy="1645920"/>
          </a:xfrm>
        </p:spPr>
        <p:txBody>
          <a:bodyPr rtlCol="0" anchor="b">
            <a:noAutofit/>
          </a:bodyPr>
          <a:lstStyle>
            <a:lvl1pPr algn="l">
              <a:lnSpc>
                <a:spcPct val="100000"/>
              </a:lnSpc>
              <a:defRPr sz="3200" b="0">
                <a:solidFill>
                  <a:schemeClr val="tx1"/>
                </a:solidFill>
                <a:latin typeface="+mj-lt"/>
              </a:defRPr>
            </a:lvl1pPr>
          </a:lstStyle>
          <a:p>
            <a:pPr rtl="0"/>
            <a:r>
              <a:rPr lang="ru-RU"/>
              <a:t>Образец заголовка</a:t>
            </a:r>
            <a:endParaRPr lang="en-US" dirty="0"/>
          </a:p>
        </p:txBody>
      </p:sp>
      <p:sp>
        <p:nvSpPr>
          <p:cNvPr id="4" name="Текст 3"/>
          <p:cNvSpPr>
            <a:spLocks noGrp="1"/>
          </p:cNvSpPr>
          <p:nvPr>
            <p:ph type="body" sz="half" idx="2"/>
          </p:nvPr>
        </p:nvSpPr>
        <p:spPr>
          <a:xfrm>
            <a:off x="8477250" y="2386584"/>
            <a:ext cx="3144774" cy="3511296"/>
          </a:xfrm>
        </p:spPr>
        <p:txBody>
          <a:bodyPr rtlCol="0">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a:t>Образец текста</a:t>
            </a:r>
          </a:p>
        </p:txBody>
      </p:sp>
    </p:spTree>
    <p:extLst>
      <p:ext uri="{BB962C8B-B14F-4D97-AF65-F5344CB8AC3E}">
        <p14:creationId xmlns:p14="http://schemas.microsoft.com/office/powerpoint/2010/main" val="2678223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Прямоугольник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7" name="Прямоугольник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Прямоугольник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Заголовок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pPr rtl="0"/>
            <a:r>
              <a:rPr lang="ru" dirty="0"/>
              <a:t>Стиль образца заголовка</a:t>
            </a:r>
            <a:endParaRPr lang="en-US" dirty="0"/>
          </a:p>
        </p:txBody>
      </p:sp>
      <p:sp>
        <p:nvSpPr>
          <p:cNvPr id="3" name="Текст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rtl="0"/>
            <a:r>
              <a:rPr lang="ru"/>
              <a:t>Щелкните, чтобы изменить стили текста образца слайда</a:t>
            </a:r>
          </a:p>
          <a:p>
            <a:pPr lvl="1" rtl="0"/>
            <a:r>
              <a:rPr lang="ru"/>
              <a:t>Второй уровень</a:t>
            </a:r>
          </a:p>
          <a:p>
            <a:pPr lvl="2" rtl="0"/>
            <a:r>
              <a:rPr lang="ru"/>
              <a:t>Третий уровень</a:t>
            </a:r>
          </a:p>
          <a:p>
            <a:pPr lvl="3" rtl="0"/>
            <a:r>
              <a:rPr lang="ru"/>
              <a:t>Четвертый уровень</a:t>
            </a:r>
          </a:p>
          <a:p>
            <a:pPr lvl="4" rtl="0"/>
            <a:r>
              <a:rPr lang="ru"/>
              <a:t>Пятый уровень</a:t>
            </a:r>
            <a:endParaRPr lang="en-US" dirty="0"/>
          </a:p>
        </p:txBody>
      </p:sp>
      <p:sp>
        <p:nvSpPr>
          <p:cNvPr id="4" name="Дата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pPr rtl="0"/>
            <a:fld id="{1068A786-B8BF-4988-ACBA-DD9B5BC8D522}" type="datetime1">
              <a:rPr lang="ru-RU" smtClean="0"/>
              <a:t>05.05.2022</a:t>
            </a:fld>
            <a:endParaRPr lang="en-US" dirty="0"/>
          </a:p>
        </p:txBody>
      </p:sp>
      <p:sp>
        <p:nvSpPr>
          <p:cNvPr id="5" name="Нижний колонтитул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pPr rtl="0"/>
            <a:endParaRPr lang="en-US" dirty="0"/>
          </a:p>
        </p:txBody>
      </p:sp>
      <p:sp>
        <p:nvSpPr>
          <p:cNvPr id="6" name="Номер слайда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pPr rtl="0"/>
            <a:fld id="{34B7E4EF-A1BD-40F4-AB7B-04F084DD991D}" type="slidenum">
              <a:rPr lang="en-US" smtClean="0"/>
              <a:t>‹#›</a:t>
            </a:fld>
            <a:endParaRPr lang="en-US"/>
          </a:p>
        </p:txBody>
      </p:sp>
    </p:spTree>
    <p:extLst>
      <p:ext uri="{BB962C8B-B14F-4D97-AF65-F5344CB8AC3E}">
        <p14:creationId xmlns:p14="http://schemas.microsoft.com/office/powerpoint/2010/main" val="381157763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65" r:id="rId5"/>
    <p:sldLayoutId id="2147483671" r:id="rId6"/>
    <p:sldLayoutId id="2147483672" r:id="rId7"/>
    <p:sldLayoutId id="2147483662" r:id="rId8"/>
    <p:sldLayoutId id="2147483663" r:id="rId9"/>
    <p:sldLayoutId id="2147483664" r:id="rId10"/>
    <p:sldLayoutId id="2147483666" r:id="rId11"/>
  </p:sldLayoutIdLst>
  <p:hf sldNum="0" hdr="0" ftr="0"/>
  <p:txStyles>
    <p:titleStyle>
      <a:lvl1pPr algn="l" defTabSz="914400"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34.jpeg"/></Relationships>
</file>

<file path=ppt/slides/_rels/slide1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14.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arget="../media/image5.jpeg" Type="http://schemas.openxmlformats.org/officeDocument/2006/relationships/image"/><Relationship Id="rId1" Target="../slideLayouts/slideLayout2.xml" Type="http://schemas.openxmlformats.org/officeDocument/2006/relationships/slideLayout"/></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9.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Рисунок 5" descr="Крупный план логотипа&#10;&#10;Автоматически созданное описание">
            <a:extLst>
              <a:ext uri="{FF2B5EF4-FFF2-40B4-BE49-F238E27FC236}">
                <a16:creationId xmlns:a16="http://schemas.microsoft.com/office/drawing/2014/main" id="{8045422F-7258-40AC-BD2E-2469AA448922}"/>
              </a:ext>
            </a:extLst>
          </p:cNvPr>
          <p:cNvPicPr>
            <a:picLocks noChangeAspect="1"/>
          </p:cNvPicPr>
          <p:nvPr/>
        </p:nvPicPr>
        <p:blipFill rotWithShape="1">
          <a:blip r:embed="rId2">
            <a:extLst>
              <a:ext uri="{28A0092B-C50C-407E-A947-70E740481C1C}">
                <a14:useLocalDpi xmlns:a14="http://schemas.microsoft.com/office/drawing/2010/main" val="0"/>
              </a:ext>
            </a:extLst>
          </a:blip>
          <a:srcRect r="-1"/>
          <a:stretch/>
        </p:blipFill>
        <p:spPr>
          <a:xfrm>
            <a:off x="20" y="10"/>
            <a:ext cx="12191979" cy="6857990"/>
          </a:xfrm>
          <a:prstGeom prst="rect">
            <a:avLst/>
          </a:prstGeom>
        </p:spPr>
      </p:pic>
      <p:sp>
        <p:nvSpPr>
          <p:cNvPr id="82" name="Прямоугольник 81">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5067"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84" name="Прямоугольник 83">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61010" y="1975104"/>
            <a:ext cx="5120640" cy="2907792"/>
          </a:xfrm>
          <a:prstGeom prst="rect">
            <a:avLst/>
          </a:prstGeom>
          <a:noFill/>
          <a:ln w="6350" cap="sq" cmpd="sng" algn="ctr">
            <a:solidFill>
              <a:schemeClr val="tx1"/>
            </a:solidFill>
            <a:prstDash val="solid"/>
            <a:miter lim="800000"/>
          </a:ln>
          <a:effectLst>
            <a:softEdge rad="0"/>
          </a:effectLst>
        </p:spPr>
      </p:sp>
      <p:sp>
        <p:nvSpPr>
          <p:cNvPr id="2" name="Заголовок 1">
            <a:extLst>
              <a:ext uri="{FF2B5EF4-FFF2-40B4-BE49-F238E27FC236}">
                <a16:creationId xmlns:a16="http://schemas.microsoft.com/office/drawing/2014/main" id="{18C3B467-088C-4F3D-A9A7-105C4E1E20CD}"/>
              </a:ext>
            </a:extLst>
          </p:cNvPr>
          <p:cNvSpPr>
            <a:spLocks noGrp="1"/>
          </p:cNvSpPr>
          <p:nvPr>
            <p:ph type="ctrTitle"/>
          </p:nvPr>
        </p:nvSpPr>
        <p:spPr>
          <a:xfrm>
            <a:off x="6033793" y="1975104"/>
            <a:ext cx="4947857" cy="2011261"/>
          </a:xfrm>
        </p:spPr>
        <p:txBody>
          <a:bodyPr rtlCol="0">
            <a:normAutofit fontScale="90000"/>
          </a:bodyPr>
          <a:lstStyle/>
          <a:p>
            <a:r>
              <a:rPr lang="ru-RU" sz="4400" dirty="0">
                <a:solidFill>
                  <a:schemeClr val="tx1"/>
                </a:solidFill>
              </a:rPr>
              <a:t>Насыщение двигательной среды  учреждения</a:t>
            </a:r>
            <a:endParaRPr lang="ru" sz="4400" dirty="0">
              <a:solidFill>
                <a:schemeClr val="tx1"/>
              </a:solidFill>
            </a:endParaRPr>
          </a:p>
        </p:txBody>
      </p:sp>
      <p:sp>
        <p:nvSpPr>
          <p:cNvPr id="3" name="Подзаголовок 2">
            <a:extLst>
              <a:ext uri="{FF2B5EF4-FFF2-40B4-BE49-F238E27FC236}">
                <a16:creationId xmlns:a16="http://schemas.microsoft.com/office/drawing/2014/main" id="{C8722DDC-8EEE-4A06-8DFE-B44871EAA2CF}"/>
              </a:ext>
            </a:extLst>
          </p:cNvPr>
          <p:cNvSpPr>
            <a:spLocks noGrp="1"/>
          </p:cNvSpPr>
          <p:nvPr>
            <p:ph type="subTitle" idx="1"/>
          </p:nvPr>
        </p:nvSpPr>
        <p:spPr>
          <a:xfrm>
            <a:off x="6033793" y="4152936"/>
            <a:ext cx="4775075" cy="729959"/>
          </a:xfrm>
        </p:spPr>
        <p:txBody>
          <a:bodyPr rtlCol="0">
            <a:normAutofit lnSpcReduction="10000"/>
          </a:bodyPr>
          <a:lstStyle/>
          <a:p>
            <a:pPr rtl="0">
              <a:spcAft>
                <a:spcPts val="600"/>
              </a:spcAft>
            </a:pPr>
            <a:r>
              <a:rPr lang="ru-RU" dirty="0">
                <a:solidFill>
                  <a:schemeClr val="tx1"/>
                </a:solidFill>
              </a:rPr>
              <a:t>П</a:t>
            </a:r>
            <a:r>
              <a:rPr lang="ru" dirty="0">
                <a:solidFill>
                  <a:schemeClr val="tx1"/>
                </a:solidFill>
              </a:rPr>
              <a:t>одготовила:</a:t>
            </a:r>
          </a:p>
          <a:p>
            <a:pPr rtl="0">
              <a:spcAft>
                <a:spcPts val="600"/>
              </a:spcAft>
            </a:pPr>
            <a:r>
              <a:rPr lang="ru-RU" dirty="0">
                <a:solidFill>
                  <a:schemeClr val="tx1"/>
                </a:solidFill>
              </a:rPr>
              <a:t>Старший воспитатель Липина Т.П.</a:t>
            </a:r>
            <a:endParaRPr lang="ru" dirty="0">
              <a:solidFill>
                <a:schemeClr val="tx1"/>
              </a:solidFill>
            </a:endParaRPr>
          </a:p>
        </p:txBody>
      </p:sp>
    </p:spTree>
    <p:extLst>
      <p:ext uri="{BB962C8B-B14F-4D97-AF65-F5344CB8AC3E}">
        <p14:creationId xmlns:p14="http://schemas.microsoft.com/office/powerpoint/2010/main" val="258428075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E6A5F8-91F0-4931-8338-7FE4F61D32CA}"/>
              </a:ext>
            </a:extLst>
          </p:cNvPr>
          <p:cNvSpPr>
            <a:spLocks noGrp="1"/>
          </p:cNvSpPr>
          <p:nvPr>
            <p:ph type="title"/>
          </p:nvPr>
        </p:nvSpPr>
        <p:spPr/>
        <p:txBody>
          <a:bodyPr>
            <a:normAutofit fontScale="90000"/>
          </a:bodyPr>
          <a:lstStyle/>
          <a:p>
            <a:pPr algn="ctr"/>
            <a:r>
              <a:rPr lang="ru-RU" b="1" dirty="0"/>
              <a:t>Для профилактики плоскостопия и развития мелкой моторики рук</a:t>
            </a:r>
            <a:br>
              <a:rPr lang="ru-RU" dirty="0"/>
            </a:br>
            <a:endParaRPr lang="ru-RU" dirty="0"/>
          </a:p>
        </p:txBody>
      </p:sp>
      <p:pic>
        <p:nvPicPr>
          <p:cNvPr id="5" name="Объект 4">
            <a:extLst>
              <a:ext uri="{FF2B5EF4-FFF2-40B4-BE49-F238E27FC236}">
                <a16:creationId xmlns:a16="http://schemas.microsoft.com/office/drawing/2014/main" id="{0327224B-4A11-4082-821C-1016B3EF864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24505" y="1659636"/>
            <a:ext cx="2959307" cy="2219480"/>
          </a:xfrm>
        </p:spPr>
      </p:pic>
      <p:pic>
        <p:nvPicPr>
          <p:cNvPr id="7" name="Рисунок 6">
            <a:extLst>
              <a:ext uri="{FF2B5EF4-FFF2-40B4-BE49-F238E27FC236}">
                <a16:creationId xmlns:a16="http://schemas.microsoft.com/office/drawing/2014/main" id="{0040174D-0854-4576-A1B5-9CF53A9E9B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72104" y="1912621"/>
            <a:ext cx="3057939" cy="2293454"/>
          </a:xfrm>
          <a:prstGeom prst="rect">
            <a:avLst/>
          </a:prstGeom>
        </p:spPr>
      </p:pic>
      <p:pic>
        <p:nvPicPr>
          <p:cNvPr id="4" name="Рисунок 3">
            <a:extLst>
              <a:ext uri="{FF2B5EF4-FFF2-40B4-BE49-F238E27FC236}">
                <a16:creationId xmlns:a16="http://schemas.microsoft.com/office/drawing/2014/main" id="{C737D18F-F1E1-4F9C-A31F-34D38E026B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8939449" y="2041465"/>
            <a:ext cx="3054627" cy="2290970"/>
          </a:xfrm>
          <a:prstGeom prst="rect">
            <a:avLst/>
          </a:prstGeom>
        </p:spPr>
      </p:pic>
      <p:pic>
        <p:nvPicPr>
          <p:cNvPr id="8" name="Рисунок 7">
            <a:extLst>
              <a:ext uri="{FF2B5EF4-FFF2-40B4-BE49-F238E27FC236}">
                <a16:creationId xmlns:a16="http://schemas.microsoft.com/office/drawing/2014/main" id="{98158DC2-E2F8-4289-B794-0B16E67E9C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30957" y="4001300"/>
            <a:ext cx="2906118" cy="2179589"/>
          </a:xfrm>
          <a:prstGeom prst="rect">
            <a:avLst/>
          </a:prstGeom>
        </p:spPr>
      </p:pic>
      <p:pic>
        <p:nvPicPr>
          <p:cNvPr id="10" name="Рисунок 9">
            <a:extLst>
              <a:ext uri="{FF2B5EF4-FFF2-40B4-BE49-F238E27FC236}">
                <a16:creationId xmlns:a16="http://schemas.microsoft.com/office/drawing/2014/main" id="{465C31D2-D31E-421D-A381-EE816D0C35E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11132" y="4035815"/>
            <a:ext cx="2906119" cy="2179589"/>
          </a:xfrm>
          <a:prstGeom prst="rect">
            <a:avLst/>
          </a:prstGeom>
        </p:spPr>
      </p:pic>
    </p:spTree>
    <p:extLst>
      <p:ext uri="{BB962C8B-B14F-4D97-AF65-F5344CB8AC3E}">
        <p14:creationId xmlns:p14="http://schemas.microsoft.com/office/powerpoint/2010/main" val="4217347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3221A5-054F-4375-8D1F-6E59EFF07E00}"/>
              </a:ext>
            </a:extLst>
          </p:cNvPr>
          <p:cNvSpPr>
            <a:spLocks noGrp="1"/>
          </p:cNvSpPr>
          <p:nvPr>
            <p:ph type="title"/>
          </p:nvPr>
        </p:nvSpPr>
        <p:spPr/>
        <p:txBody>
          <a:bodyPr/>
          <a:lstStyle/>
          <a:p>
            <a:pPr algn="ctr"/>
            <a:r>
              <a:rPr lang="ru-RU" b="1" dirty="0"/>
              <a:t>Для игр и упражнений с прыжками</a:t>
            </a:r>
            <a:br>
              <a:rPr lang="ru-RU" dirty="0"/>
            </a:br>
            <a:endParaRPr lang="ru-RU" dirty="0"/>
          </a:p>
        </p:txBody>
      </p:sp>
      <p:pic>
        <p:nvPicPr>
          <p:cNvPr id="5" name="Объект 4">
            <a:extLst>
              <a:ext uri="{FF2B5EF4-FFF2-40B4-BE49-F238E27FC236}">
                <a16:creationId xmlns:a16="http://schemas.microsoft.com/office/drawing/2014/main" id="{0A06DC95-DA25-4243-9A74-F463C45E2AD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501906" y="2189886"/>
            <a:ext cx="4201215" cy="3150909"/>
          </a:xfrm>
        </p:spPr>
      </p:pic>
      <p:pic>
        <p:nvPicPr>
          <p:cNvPr id="4" name="Рисунок 3">
            <a:extLst>
              <a:ext uri="{FF2B5EF4-FFF2-40B4-BE49-F238E27FC236}">
                <a16:creationId xmlns:a16="http://schemas.microsoft.com/office/drawing/2014/main" id="{5D50F2E5-9F78-4562-827A-E5C7D78EA6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202558" y="2189885"/>
            <a:ext cx="4201213" cy="3150909"/>
          </a:xfrm>
          <a:prstGeom prst="rect">
            <a:avLst/>
          </a:prstGeom>
        </p:spPr>
      </p:pic>
      <p:pic>
        <p:nvPicPr>
          <p:cNvPr id="7" name="Рисунок 6">
            <a:extLst>
              <a:ext uri="{FF2B5EF4-FFF2-40B4-BE49-F238E27FC236}">
                <a16:creationId xmlns:a16="http://schemas.microsoft.com/office/drawing/2014/main" id="{C6B40688-6A67-416C-9863-C6F7984495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7820120" y="2189887"/>
            <a:ext cx="4201214" cy="3150910"/>
          </a:xfrm>
          <a:prstGeom prst="rect">
            <a:avLst/>
          </a:prstGeom>
        </p:spPr>
      </p:pic>
    </p:spTree>
    <p:extLst>
      <p:ext uri="{BB962C8B-B14F-4D97-AF65-F5344CB8AC3E}">
        <p14:creationId xmlns:p14="http://schemas.microsoft.com/office/powerpoint/2010/main" val="1338905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890D844-3CF8-4AD2-A85C-35D553407179}"/>
              </a:ext>
            </a:extLst>
          </p:cNvPr>
          <p:cNvSpPr>
            <a:spLocks noGrp="1"/>
          </p:cNvSpPr>
          <p:nvPr>
            <p:ph type="title"/>
          </p:nvPr>
        </p:nvSpPr>
        <p:spPr/>
        <p:txBody>
          <a:bodyPr>
            <a:normAutofit fontScale="90000"/>
          </a:bodyPr>
          <a:lstStyle/>
          <a:p>
            <a:pPr algn="ctr"/>
            <a:r>
              <a:rPr lang="ru-RU" b="1" dirty="0"/>
              <a:t>Для игр и упражнений с бросанием, ловлей, метанием</a:t>
            </a:r>
            <a:br>
              <a:rPr lang="ru-RU" dirty="0"/>
            </a:br>
            <a:endParaRPr lang="ru-RU" dirty="0"/>
          </a:p>
        </p:txBody>
      </p:sp>
      <p:pic>
        <p:nvPicPr>
          <p:cNvPr id="5" name="Объект 4">
            <a:extLst>
              <a:ext uri="{FF2B5EF4-FFF2-40B4-BE49-F238E27FC236}">
                <a16:creationId xmlns:a16="http://schemas.microsoft.com/office/drawing/2014/main" id="{62F9F6F9-234C-466C-ADE5-03F2598E61F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466645" y="2277421"/>
            <a:ext cx="3070880" cy="2303160"/>
          </a:xfrm>
        </p:spPr>
      </p:pic>
      <p:pic>
        <p:nvPicPr>
          <p:cNvPr id="7" name="Рисунок 6">
            <a:extLst>
              <a:ext uri="{FF2B5EF4-FFF2-40B4-BE49-F238E27FC236}">
                <a16:creationId xmlns:a16="http://schemas.microsoft.com/office/drawing/2014/main" id="{61441411-6070-4167-BA76-7EAB0A4E8B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3178824" y="2277420"/>
            <a:ext cx="3070881" cy="2303161"/>
          </a:xfrm>
          <a:prstGeom prst="rect">
            <a:avLst/>
          </a:prstGeom>
        </p:spPr>
      </p:pic>
      <p:pic>
        <p:nvPicPr>
          <p:cNvPr id="9" name="Рисунок 8">
            <a:extLst>
              <a:ext uri="{FF2B5EF4-FFF2-40B4-BE49-F238E27FC236}">
                <a16:creationId xmlns:a16="http://schemas.microsoft.com/office/drawing/2014/main" id="{CE9A5AAE-2A23-4A3F-B7CD-B4CC8AA5B1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942297" y="2277420"/>
            <a:ext cx="3070881" cy="2303161"/>
          </a:xfrm>
          <a:prstGeom prst="rect">
            <a:avLst/>
          </a:prstGeom>
        </p:spPr>
      </p:pic>
      <p:pic>
        <p:nvPicPr>
          <p:cNvPr id="11" name="Рисунок 10">
            <a:extLst>
              <a:ext uri="{FF2B5EF4-FFF2-40B4-BE49-F238E27FC236}">
                <a16:creationId xmlns:a16="http://schemas.microsoft.com/office/drawing/2014/main" id="{A4DB3189-E17C-4DC8-8FCA-0D4879E9580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8654474" y="2277421"/>
            <a:ext cx="3070881" cy="2303160"/>
          </a:xfrm>
          <a:prstGeom prst="rect">
            <a:avLst/>
          </a:prstGeom>
        </p:spPr>
      </p:pic>
    </p:spTree>
    <p:extLst>
      <p:ext uri="{BB962C8B-B14F-4D97-AF65-F5344CB8AC3E}">
        <p14:creationId xmlns:p14="http://schemas.microsoft.com/office/powerpoint/2010/main" val="31880840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43C36C9-CB04-4060-AA4F-82772FE1B009}"/>
              </a:ext>
            </a:extLst>
          </p:cNvPr>
          <p:cNvSpPr>
            <a:spLocks noGrp="1"/>
          </p:cNvSpPr>
          <p:nvPr>
            <p:ph type="title"/>
          </p:nvPr>
        </p:nvSpPr>
        <p:spPr>
          <a:xfrm>
            <a:off x="1066800" y="393912"/>
            <a:ext cx="10058400" cy="1368627"/>
          </a:xfrm>
        </p:spPr>
        <p:txBody>
          <a:bodyPr>
            <a:noAutofit/>
          </a:bodyPr>
          <a:lstStyle/>
          <a:p>
            <a:pPr algn="ctr"/>
            <a:r>
              <a:rPr lang="ru-RU" sz="3600" b="1" dirty="0"/>
              <a:t>Нестандартное оборудование</a:t>
            </a:r>
          </a:p>
        </p:txBody>
      </p:sp>
      <p:pic>
        <p:nvPicPr>
          <p:cNvPr id="5" name="Объект 4">
            <a:extLst>
              <a:ext uri="{FF2B5EF4-FFF2-40B4-BE49-F238E27FC236}">
                <a16:creationId xmlns:a16="http://schemas.microsoft.com/office/drawing/2014/main" id="{1DB66BBD-3FB1-4EC7-A789-ABC24F0DE03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8383900" y="2032462"/>
            <a:ext cx="3479802" cy="2609851"/>
          </a:xfrm>
        </p:spPr>
      </p:pic>
      <p:pic>
        <p:nvPicPr>
          <p:cNvPr id="9" name="Рисунок 8">
            <a:extLst>
              <a:ext uri="{FF2B5EF4-FFF2-40B4-BE49-F238E27FC236}">
                <a16:creationId xmlns:a16="http://schemas.microsoft.com/office/drawing/2014/main" id="{45AA7545-5967-4ED5-ADFF-9C87869126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316567" y="2026111"/>
            <a:ext cx="3429000" cy="2571750"/>
          </a:xfrm>
          <a:prstGeom prst="rect">
            <a:avLst/>
          </a:prstGeom>
        </p:spPr>
      </p:pic>
      <p:pic>
        <p:nvPicPr>
          <p:cNvPr id="10" name="Рисунок 9">
            <a:extLst>
              <a:ext uri="{FF2B5EF4-FFF2-40B4-BE49-F238E27FC236}">
                <a16:creationId xmlns:a16="http://schemas.microsoft.com/office/drawing/2014/main" id="{456D1D23-25B4-4CE2-911B-DDF113F21B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96637" y="1597486"/>
            <a:ext cx="3684104" cy="2763078"/>
          </a:xfrm>
          <a:prstGeom prst="rect">
            <a:avLst/>
          </a:prstGeom>
        </p:spPr>
      </p:pic>
      <p:pic>
        <p:nvPicPr>
          <p:cNvPr id="7" name="Рисунок 6">
            <a:extLst>
              <a:ext uri="{FF2B5EF4-FFF2-40B4-BE49-F238E27FC236}">
                <a16:creationId xmlns:a16="http://schemas.microsoft.com/office/drawing/2014/main" id="{74FC152B-4E15-4F06-AA1F-CC063D854A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49232" y="4166824"/>
            <a:ext cx="3063018" cy="2297264"/>
          </a:xfrm>
          <a:prstGeom prst="rect">
            <a:avLst/>
          </a:prstGeom>
        </p:spPr>
      </p:pic>
    </p:spTree>
    <p:extLst>
      <p:ext uri="{BB962C8B-B14F-4D97-AF65-F5344CB8AC3E}">
        <p14:creationId xmlns:p14="http://schemas.microsoft.com/office/powerpoint/2010/main" val="3746167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D89294A-7CA2-4D2F-891C-832360910FC2}"/>
              </a:ext>
            </a:extLst>
          </p:cNvPr>
          <p:cNvSpPr>
            <a:spLocks noGrp="1"/>
          </p:cNvSpPr>
          <p:nvPr>
            <p:ph type="title"/>
          </p:nvPr>
        </p:nvSpPr>
        <p:spPr>
          <a:xfrm>
            <a:off x="3392556" y="542510"/>
            <a:ext cx="7933350" cy="2492237"/>
          </a:xfrm>
        </p:spPr>
        <p:txBody>
          <a:bodyPr>
            <a:noAutofit/>
          </a:bodyPr>
          <a:lstStyle/>
          <a:p>
            <a:pPr>
              <a:defRPr/>
            </a:pPr>
            <a:r>
              <a:rPr lang="ru-RU" sz="2400" i="1" dirty="0">
                <a:solidFill>
                  <a:schemeClr val="tx1"/>
                </a:solidFill>
              </a:rPr>
              <a:t>Гимнастика, физические упражнения, ходьба должны прочно войти в повседневный быт каждого, кто хочет сохранить работоспособность, здоровье, полноценную и радостную жизнь.</a:t>
            </a:r>
            <a:br>
              <a:rPr lang="en-US" sz="2400" i="1" dirty="0">
                <a:solidFill>
                  <a:schemeClr val="accent6">
                    <a:lumMod val="75000"/>
                  </a:schemeClr>
                </a:solidFill>
              </a:rPr>
            </a:br>
            <a:br>
              <a:rPr lang="en-US" sz="2400" i="1" dirty="0">
                <a:solidFill>
                  <a:schemeClr val="accent6">
                    <a:lumMod val="75000"/>
                  </a:schemeClr>
                </a:solidFill>
              </a:rPr>
            </a:br>
            <a:r>
              <a:rPr lang="en-US" sz="2400" i="1" dirty="0">
                <a:solidFill>
                  <a:schemeClr val="accent6">
                    <a:lumMod val="75000"/>
                  </a:schemeClr>
                </a:solidFill>
              </a:rPr>
              <a:t>                                                        </a:t>
            </a:r>
            <a:r>
              <a:rPr lang="ru-RU" sz="2400" i="1" dirty="0">
                <a:solidFill>
                  <a:schemeClr val="accent6">
                    <a:lumMod val="75000"/>
                  </a:schemeClr>
                </a:solidFill>
              </a:rPr>
              <a:t>Гиппократ</a:t>
            </a:r>
            <a:br>
              <a:rPr lang="en-US" sz="2400" i="1" dirty="0">
                <a:solidFill>
                  <a:schemeClr val="accent6">
                    <a:lumMod val="75000"/>
                  </a:schemeClr>
                </a:solidFill>
              </a:rPr>
            </a:br>
            <a:endParaRPr lang="ru-RU" sz="2400" dirty="0"/>
          </a:p>
        </p:txBody>
      </p:sp>
      <p:pic>
        <p:nvPicPr>
          <p:cNvPr id="5" name="Рисунок 4">
            <a:extLst>
              <a:ext uri="{FF2B5EF4-FFF2-40B4-BE49-F238E27FC236}">
                <a16:creationId xmlns:a16="http://schemas.microsoft.com/office/drawing/2014/main" id="{8005DB52-4BA0-4C71-A285-A38C1778E9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5575" y="3034747"/>
            <a:ext cx="5539409" cy="3115918"/>
          </a:xfrm>
          <a:prstGeom prst="rect">
            <a:avLst/>
          </a:prstGeom>
        </p:spPr>
      </p:pic>
    </p:spTree>
    <p:extLst>
      <p:ext uri="{BB962C8B-B14F-4D97-AF65-F5344CB8AC3E}">
        <p14:creationId xmlns:p14="http://schemas.microsoft.com/office/powerpoint/2010/main" val="3919031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1401A0-C540-476F-9E60-EA03EE941393}"/>
              </a:ext>
            </a:extLst>
          </p:cNvPr>
          <p:cNvSpPr>
            <a:spLocks noGrp="1"/>
          </p:cNvSpPr>
          <p:nvPr>
            <p:ph type="title"/>
          </p:nvPr>
        </p:nvSpPr>
        <p:spPr>
          <a:xfrm>
            <a:off x="1066800" y="642593"/>
            <a:ext cx="10058400" cy="2643945"/>
          </a:xfrm>
        </p:spPr>
        <p:txBody>
          <a:bodyPr>
            <a:normAutofit/>
          </a:bodyPr>
          <a:lstStyle/>
          <a:p>
            <a:pPr algn="r"/>
            <a:r>
              <a:rPr lang="ru-RU" sz="2700" dirty="0"/>
              <a:t>«Чтобы сделать ребенка умным и рассудительным, сделайте его крепким и здоровым: пусть он работает, действует, бегает, кричит, пусть он находится в постоянном движении».</a:t>
            </a:r>
            <a:br>
              <a:rPr lang="ru-RU" sz="2700" dirty="0"/>
            </a:br>
            <a:r>
              <a:rPr lang="ru-RU" sz="2700" dirty="0"/>
              <a:t>Жан Жак Руссо</a:t>
            </a:r>
            <a:br>
              <a:rPr lang="ru-RU" dirty="0"/>
            </a:br>
            <a:endParaRPr lang="ru-RU" dirty="0"/>
          </a:p>
        </p:txBody>
      </p:sp>
      <p:pic>
        <p:nvPicPr>
          <p:cNvPr id="5" name="Picture 4" descr="C:\Users\Root\Desktop\картинки\i (2).jpg">
            <a:extLst>
              <a:ext uri="{FF2B5EF4-FFF2-40B4-BE49-F238E27FC236}">
                <a16:creationId xmlns:a16="http://schemas.microsoft.com/office/drawing/2014/main" id="{53ED2FB3-93F2-44F9-AA5C-33CD6AAA3CB4}"/>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42161" y="2292834"/>
            <a:ext cx="4439477" cy="3922573"/>
          </a:xfrm>
          <a:prstGeom prst="ellipse">
            <a:avLst/>
          </a:prstGeom>
          <a:ln>
            <a:noFill/>
          </a:ln>
          <a:effectLst>
            <a:softEdge rad="112500"/>
          </a:effectLst>
        </p:spPr>
        <p:style>
          <a:lnRef idx="0">
            <a:scrgbClr r="0" g="0" b="0"/>
          </a:lnRef>
          <a:fillRef idx="1003">
            <a:schemeClr val="lt2"/>
          </a:fillRef>
          <a:effectRef idx="0">
            <a:scrgbClr r="0" g="0" b="0"/>
          </a:effectRef>
          <a:fontRef idx="major"/>
        </p:style>
      </p:pic>
    </p:spTree>
    <p:extLst>
      <p:ext uri="{BB962C8B-B14F-4D97-AF65-F5344CB8AC3E}">
        <p14:creationId xmlns:p14="http://schemas.microsoft.com/office/powerpoint/2010/main" val="1464722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94D484-E11D-4685-9E08-9B493DEC68AA}"/>
              </a:ext>
            </a:extLst>
          </p:cNvPr>
          <p:cNvSpPr>
            <a:spLocks noGrp="1"/>
          </p:cNvSpPr>
          <p:nvPr>
            <p:ph type="title"/>
          </p:nvPr>
        </p:nvSpPr>
        <p:spPr/>
        <p:txBody>
          <a:bodyPr/>
          <a:lstStyle/>
          <a:p>
            <a:pPr algn="ctr"/>
            <a:r>
              <a:rPr lang="ru-RU" dirty="0"/>
              <a:t>ФГОС ДО</a:t>
            </a:r>
          </a:p>
        </p:txBody>
      </p:sp>
      <p:sp>
        <p:nvSpPr>
          <p:cNvPr id="3" name="Объект 2">
            <a:extLst>
              <a:ext uri="{FF2B5EF4-FFF2-40B4-BE49-F238E27FC236}">
                <a16:creationId xmlns:a16="http://schemas.microsoft.com/office/drawing/2014/main" id="{AE51B3FC-F521-4238-97EE-7016F8D3D42A}"/>
              </a:ext>
            </a:extLst>
          </p:cNvPr>
          <p:cNvSpPr>
            <a:spLocks noGrp="1"/>
          </p:cNvSpPr>
          <p:nvPr>
            <p:ph idx="1"/>
          </p:nvPr>
        </p:nvSpPr>
        <p:spPr>
          <a:xfrm>
            <a:off x="1066800" y="1590261"/>
            <a:ext cx="10058400" cy="4362483"/>
          </a:xfrm>
        </p:spPr>
        <p:txBody>
          <a:bodyPr/>
          <a:lstStyle/>
          <a:p>
            <a:pPr marL="45720" indent="0" algn="just">
              <a:buNone/>
            </a:pPr>
            <a:r>
              <a:rPr lang="ru-RU" sz="2000" dirty="0"/>
              <a:t>Определил требования к  развивающей предметно – пространственной среде ДОУ,  которая должна создавать оптимально  насыщенную ( без чрезмерного обилия и без недостатка) целостную, многофункциональную, трансформирующуюся среду и обеспечивать реализацию основной общеобразовательной программы в совместной деятельности взрослого и детей и самостоятельной деятельности детей, в том числе и физкультурного зала с его многочисленным оборудованием.</a:t>
            </a:r>
          </a:p>
          <a:p>
            <a:pPr marL="45720" indent="0" algn="just">
              <a:buNone/>
            </a:pPr>
            <a:r>
              <a:rPr lang="ru-RU" sz="2000" dirty="0"/>
              <a:t>        При создании предметной среды необходимо руководствоваться следующими принципами, определёнными во ФГОС ДО:</a:t>
            </a:r>
          </a:p>
          <a:p>
            <a:endParaRPr lang="ru-RU" dirty="0"/>
          </a:p>
        </p:txBody>
      </p:sp>
      <p:pic>
        <p:nvPicPr>
          <p:cNvPr id="5" name="Рисунок 4">
            <a:extLst>
              <a:ext uri="{FF2B5EF4-FFF2-40B4-BE49-F238E27FC236}">
                <a16:creationId xmlns:a16="http://schemas.microsoft.com/office/drawing/2014/main" id="{5096315E-DD2C-4115-B941-83A1ACF69C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8226" y="4426226"/>
            <a:ext cx="2570922" cy="1928192"/>
          </a:xfrm>
          <a:prstGeom prst="rect">
            <a:avLst/>
          </a:prstGeom>
        </p:spPr>
      </p:pic>
    </p:spTree>
    <p:extLst>
      <p:ext uri="{BB962C8B-B14F-4D97-AF65-F5344CB8AC3E}">
        <p14:creationId xmlns:p14="http://schemas.microsoft.com/office/powerpoint/2010/main" val="2836365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Скругленная прямоугольная выноска 3">
            <a:extLst>
              <a:ext uri="{FF2B5EF4-FFF2-40B4-BE49-F238E27FC236}">
                <a16:creationId xmlns:a16="http://schemas.microsoft.com/office/drawing/2014/main" id="{624A3DE2-D922-461F-AB49-672A5960D1B0}"/>
              </a:ext>
            </a:extLst>
          </p:cNvPr>
          <p:cNvSpPr/>
          <p:nvPr/>
        </p:nvSpPr>
        <p:spPr>
          <a:xfrm>
            <a:off x="3856383" y="366481"/>
            <a:ext cx="3326296" cy="2584174"/>
          </a:xfrm>
          <a:prstGeom prst="wedgeRoundRectCallou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dirty="0"/>
          </a:p>
          <a:p>
            <a:pPr algn="ctr"/>
            <a:endParaRPr lang="ru-RU" dirty="0"/>
          </a:p>
          <a:p>
            <a:pPr algn="ctr"/>
            <a:endParaRPr lang="ru-RU" dirty="0"/>
          </a:p>
          <a:p>
            <a:pPr algn="ctr"/>
            <a:endParaRPr lang="ru-RU" dirty="0"/>
          </a:p>
          <a:p>
            <a:pPr algn="ctr"/>
            <a:endParaRPr lang="ru-RU" dirty="0">
              <a:solidFill>
                <a:srgbClr val="FF0000"/>
              </a:solidFill>
            </a:endParaRPr>
          </a:p>
          <a:p>
            <a:pPr algn="ctr"/>
            <a:r>
              <a:rPr lang="ru-RU" dirty="0" err="1">
                <a:solidFill>
                  <a:srgbClr val="FF0000"/>
                </a:solidFill>
              </a:rPr>
              <a:t>Полифункциональности</a:t>
            </a:r>
            <a:r>
              <a:rPr lang="ru-RU" dirty="0">
                <a:solidFill>
                  <a:srgbClr val="FF0000"/>
                </a:solidFill>
              </a:rPr>
              <a:t>:</a:t>
            </a:r>
          </a:p>
          <a:p>
            <a:pPr algn="ctr"/>
            <a:r>
              <a:rPr lang="ru-RU" sz="1400" dirty="0">
                <a:solidFill>
                  <a:schemeClr val="tx1"/>
                </a:solidFill>
              </a:rPr>
              <a:t>предметная развивающая среда должна открывать перед детьми множество возможностей, обеспечить все составляющие образовательного процесса и в этом смысле должна быть многофункциональной;</a:t>
            </a:r>
          </a:p>
          <a:p>
            <a:pPr algn="ctr"/>
            <a:endParaRPr lang="ru-RU" dirty="0"/>
          </a:p>
          <a:p>
            <a:pPr algn="ctr"/>
            <a:endParaRPr lang="ru-RU" dirty="0"/>
          </a:p>
          <a:p>
            <a:pPr algn="ctr"/>
            <a:endParaRPr lang="ru-RU" dirty="0"/>
          </a:p>
          <a:p>
            <a:pPr algn="ctr"/>
            <a:endParaRPr lang="ru-RU" dirty="0"/>
          </a:p>
          <a:p>
            <a:pPr algn="ctr"/>
            <a:endParaRPr lang="ru-RU" dirty="0"/>
          </a:p>
        </p:txBody>
      </p:sp>
      <p:sp>
        <p:nvSpPr>
          <p:cNvPr id="15" name="Скругленная прямоугольная выноска 4">
            <a:extLst>
              <a:ext uri="{FF2B5EF4-FFF2-40B4-BE49-F238E27FC236}">
                <a16:creationId xmlns:a16="http://schemas.microsoft.com/office/drawing/2014/main" id="{3C0F18B4-BED1-4C1C-B07E-7E9B3B6A372F}"/>
              </a:ext>
            </a:extLst>
          </p:cNvPr>
          <p:cNvSpPr/>
          <p:nvPr/>
        </p:nvSpPr>
        <p:spPr>
          <a:xfrm>
            <a:off x="7596672" y="366481"/>
            <a:ext cx="3614665" cy="3168352"/>
          </a:xfrm>
          <a:prstGeom prst="wedgeRoundRectCallout">
            <a:avLst/>
          </a:prstGeom>
        </p:spPr>
        <p:style>
          <a:lnRef idx="1">
            <a:schemeClr val="accent5"/>
          </a:lnRef>
          <a:fillRef idx="1002">
            <a:schemeClr val="lt2"/>
          </a:fillRef>
          <a:effectRef idx="1">
            <a:schemeClr val="accent5"/>
          </a:effectRef>
          <a:fontRef idx="minor">
            <a:schemeClr val="dk1"/>
          </a:fontRef>
        </p:style>
        <p:txBody>
          <a:bodyPr rtlCol="0" anchor="ctr"/>
          <a:lstStyle/>
          <a:p>
            <a:pPr algn="ctr"/>
            <a:endParaRPr lang="ru-RU" sz="1400" dirty="0"/>
          </a:p>
          <a:p>
            <a:pPr algn="ctr"/>
            <a:endParaRPr lang="ru-RU" sz="1400" dirty="0"/>
          </a:p>
          <a:p>
            <a:pPr algn="ctr"/>
            <a:endParaRPr lang="ru-RU" sz="1400" dirty="0"/>
          </a:p>
          <a:p>
            <a:pPr algn="ctr"/>
            <a:endParaRPr lang="ru-RU" sz="1400" dirty="0"/>
          </a:p>
          <a:p>
            <a:pPr algn="ctr"/>
            <a:endParaRPr lang="ru-RU" sz="1400" dirty="0"/>
          </a:p>
          <a:p>
            <a:pPr algn="ctr"/>
            <a:endParaRPr lang="ru-RU" sz="1400" dirty="0"/>
          </a:p>
          <a:p>
            <a:pPr algn="ctr"/>
            <a:endParaRPr lang="ru-RU" sz="1400" dirty="0">
              <a:solidFill>
                <a:srgbClr val="FF0000"/>
              </a:solidFill>
            </a:endParaRPr>
          </a:p>
          <a:p>
            <a:pPr algn="ctr"/>
            <a:r>
              <a:rPr lang="ru-RU" b="1" dirty="0" err="1">
                <a:solidFill>
                  <a:srgbClr val="FF0000"/>
                </a:solidFill>
              </a:rPr>
              <a:t>Трансформируемости</a:t>
            </a:r>
            <a:r>
              <a:rPr lang="ru-RU" b="1" dirty="0">
                <a:solidFill>
                  <a:srgbClr val="FF0000"/>
                </a:solidFill>
              </a:rPr>
              <a:t>:</a:t>
            </a:r>
          </a:p>
          <a:p>
            <a:pPr algn="ctr"/>
            <a:r>
              <a:rPr lang="ru-RU" sz="1400" dirty="0">
                <a:solidFill>
                  <a:schemeClr val="tx1"/>
                </a:solidFill>
              </a:rPr>
              <a:t>данный принцип тесно связан с </a:t>
            </a:r>
            <a:r>
              <a:rPr lang="ru-RU" sz="1400" dirty="0" err="1">
                <a:solidFill>
                  <a:schemeClr val="tx1"/>
                </a:solidFill>
              </a:rPr>
              <a:t>полифункциональностью</a:t>
            </a:r>
            <a:r>
              <a:rPr lang="ru-RU" sz="1400" dirty="0">
                <a:solidFill>
                  <a:schemeClr val="tx1"/>
                </a:solidFill>
              </a:rPr>
              <a:t> предметной среды, т. е. предоставляет возможность изменений, позволяющих, по ситуации, вынести на первый план ту или иную функцию пространства (в отличии от моно функционального зонирования, жёстко закрепляющего  функции за определённым пространством); </a:t>
            </a:r>
          </a:p>
          <a:p>
            <a:pPr algn="ctr"/>
            <a:endParaRPr lang="ru-RU" sz="1400" dirty="0"/>
          </a:p>
          <a:p>
            <a:pPr algn="ctr"/>
            <a:endParaRPr lang="ru-RU" dirty="0"/>
          </a:p>
          <a:p>
            <a:pPr algn="ctr"/>
            <a:endParaRPr lang="ru-RU" dirty="0"/>
          </a:p>
          <a:p>
            <a:pPr algn="ctr"/>
            <a:endParaRPr lang="ru-RU" dirty="0"/>
          </a:p>
          <a:p>
            <a:pPr algn="ctr"/>
            <a:endParaRPr lang="ru-RU" dirty="0"/>
          </a:p>
          <a:p>
            <a:pPr algn="ctr"/>
            <a:endParaRPr lang="ru-RU" dirty="0"/>
          </a:p>
        </p:txBody>
      </p:sp>
      <p:sp>
        <p:nvSpPr>
          <p:cNvPr id="16" name="Скругленная прямоугольная выноска 8">
            <a:extLst>
              <a:ext uri="{FF2B5EF4-FFF2-40B4-BE49-F238E27FC236}">
                <a16:creationId xmlns:a16="http://schemas.microsoft.com/office/drawing/2014/main" id="{1375D895-153D-49EF-844C-864E699C67B6}"/>
              </a:ext>
            </a:extLst>
          </p:cNvPr>
          <p:cNvSpPr/>
          <p:nvPr/>
        </p:nvSpPr>
        <p:spPr>
          <a:xfrm>
            <a:off x="9053563" y="3632934"/>
            <a:ext cx="2232248" cy="1865815"/>
          </a:xfrm>
          <a:prstGeom prst="wedgeRoundRect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dirty="0"/>
          </a:p>
          <a:p>
            <a:pPr algn="ctr"/>
            <a:endParaRPr lang="ru-RU" dirty="0"/>
          </a:p>
          <a:p>
            <a:pPr algn="ctr"/>
            <a:endParaRPr lang="ru-RU" dirty="0"/>
          </a:p>
          <a:p>
            <a:pPr algn="ctr"/>
            <a:endParaRPr lang="ru-RU" dirty="0"/>
          </a:p>
          <a:p>
            <a:pPr algn="ctr"/>
            <a:endParaRPr lang="ru-RU" dirty="0">
              <a:solidFill>
                <a:srgbClr val="FF0000"/>
              </a:solidFill>
            </a:endParaRPr>
          </a:p>
          <a:p>
            <a:pPr algn="ctr"/>
            <a:r>
              <a:rPr lang="ru-RU" sz="1400" b="1" dirty="0">
                <a:solidFill>
                  <a:schemeClr val="accent6"/>
                </a:solidFill>
              </a:rPr>
              <a:t>Безопасности:</a:t>
            </a:r>
          </a:p>
          <a:p>
            <a:pPr algn="ctr"/>
            <a:r>
              <a:rPr lang="ru-RU" sz="1400" dirty="0">
                <a:solidFill>
                  <a:schemeClr val="tx1"/>
                </a:solidFill>
              </a:rPr>
              <a:t>среда предполагает соответствие её элементов требования по обеспечению надёжности и безопасности.</a:t>
            </a:r>
          </a:p>
          <a:p>
            <a:pPr algn="ctr"/>
            <a:endParaRPr lang="ru-RU" dirty="0"/>
          </a:p>
          <a:p>
            <a:pPr algn="ctr"/>
            <a:endParaRPr lang="ru-RU" dirty="0"/>
          </a:p>
          <a:p>
            <a:pPr algn="ctr"/>
            <a:endParaRPr lang="ru-RU" dirty="0"/>
          </a:p>
          <a:p>
            <a:pPr algn="ctr"/>
            <a:endParaRPr lang="ru-RU" dirty="0"/>
          </a:p>
          <a:p>
            <a:pPr algn="ctr"/>
            <a:endParaRPr lang="ru-RU" dirty="0"/>
          </a:p>
        </p:txBody>
      </p:sp>
      <p:sp>
        <p:nvSpPr>
          <p:cNvPr id="17" name="Скругленная прямоугольная выноска 6">
            <a:extLst>
              <a:ext uri="{FF2B5EF4-FFF2-40B4-BE49-F238E27FC236}">
                <a16:creationId xmlns:a16="http://schemas.microsoft.com/office/drawing/2014/main" id="{9691A686-08AC-4D53-9F37-ED8BB0CBC4A2}"/>
              </a:ext>
            </a:extLst>
          </p:cNvPr>
          <p:cNvSpPr/>
          <p:nvPr/>
        </p:nvSpPr>
        <p:spPr>
          <a:xfrm>
            <a:off x="5002780" y="3013128"/>
            <a:ext cx="2593892" cy="2172606"/>
          </a:xfrm>
          <a:prstGeom prst="wedgeRoundRectCallout">
            <a:avLst/>
          </a:prstGeom>
        </p:spPr>
        <p:style>
          <a:lnRef idx="2">
            <a:schemeClr val="accent6"/>
          </a:lnRef>
          <a:fillRef idx="1001">
            <a:schemeClr val="lt2"/>
          </a:fillRef>
          <a:effectRef idx="0">
            <a:schemeClr val="accent6"/>
          </a:effectRef>
          <a:fontRef idx="minor">
            <a:schemeClr val="dk1"/>
          </a:fontRef>
        </p:style>
        <p:txBody>
          <a:bodyPr rtlCol="0" anchor="ctr"/>
          <a:lstStyle/>
          <a:p>
            <a:pPr algn="ctr"/>
            <a:endParaRPr lang="ru-RU" dirty="0"/>
          </a:p>
          <a:p>
            <a:pPr algn="ctr"/>
            <a:endParaRPr lang="ru-RU" dirty="0"/>
          </a:p>
          <a:p>
            <a:pPr algn="ctr"/>
            <a:endParaRPr lang="ru-RU" dirty="0"/>
          </a:p>
          <a:p>
            <a:pPr algn="ctr"/>
            <a:endParaRPr lang="ru-RU" dirty="0"/>
          </a:p>
          <a:p>
            <a:pPr algn="ctr"/>
            <a:endParaRPr lang="ru-RU" dirty="0">
              <a:solidFill>
                <a:srgbClr val="FF0000"/>
              </a:solidFill>
            </a:endParaRPr>
          </a:p>
          <a:p>
            <a:pPr algn="ctr"/>
            <a:r>
              <a:rPr lang="ru-RU" b="1" dirty="0">
                <a:solidFill>
                  <a:schemeClr val="accent6"/>
                </a:solidFill>
              </a:rPr>
              <a:t>Насыщенности:</a:t>
            </a:r>
          </a:p>
          <a:p>
            <a:pPr algn="ctr"/>
            <a:r>
              <a:rPr lang="ru-RU" sz="1400" dirty="0">
                <a:solidFill>
                  <a:schemeClr val="tx1"/>
                </a:solidFill>
              </a:rPr>
              <a:t>среда соответствует содержанию образовательной </a:t>
            </a:r>
            <a:r>
              <a:rPr lang="ru-RU" sz="1400">
                <a:solidFill>
                  <a:schemeClr val="tx1"/>
                </a:solidFill>
              </a:rPr>
              <a:t>программы, а </a:t>
            </a:r>
            <a:r>
              <a:rPr lang="ru-RU" sz="1400" dirty="0">
                <a:solidFill>
                  <a:schemeClr val="tx1"/>
                </a:solidFill>
              </a:rPr>
              <a:t>так же возрастным особенностям детей;</a:t>
            </a:r>
          </a:p>
          <a:p>
            <a:pPr algn="ctr"/>
            <a:endParaRPr lang="ru-RU" dirty="0"/>
          </a:p>
          <a:p>
            <a:pPr algn="ctr"/>
            <a:endParaRPr lang="ru-RU" dirty="0"/>
          </a:p>
          <a:p>
            <a:pPr algn="ctr"/>
            <a:endParaRPr lang="ru-RU" dirty="0"/>
          </a:p>
          <a:p>
            <a:pPr algn="ctr"/>
            <a:endParaRPr lang="ru-RU" dirty="0"/>
          </a:p>
          <a:p>
            <a:pPr algn="ctr"/>
            <a:endParaRPr lang="ru-RU" dirty="0"/>
          </a:p>
        </p:txBody>
      </p:sp>
      <p:sp>
        <p:nvSpPr>
          <p:cNvPr id="18" name="Скругленная прямоугольная выноска 5">
            <a:extLst>
              <a:ext uri="{FF2B5EF4-FFF2-40B4-BE49-F238E27FC236}">
                <a16:creationId xmlns:a16="http://schemas.microsoft.com/office/drawing/2014/main" id="{07C15D99-858C-4457-88AD-10BEF46B0A03}"/>
              </a:ext>
            </a:extLst>
          </p:cNvPr>
          <p:cNvSpPr/>
          <p:nvPr/>
        </p:nvSpPr>
        <p:spPr>
          <a:xfrm>
            <a:off x="821197" y="826927"/>
            <a:ext cx="2808312" cy="2668907"/>
          </a:xfrm>
          <a:prstGeom prst="wedgeRoundRectCallout">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ru-RU" dirty="0"/>
          </a:p>
          <a:p>
            <a:pPr algn="ctr"/>
            <a:endParaRPr lang="ru-RU" dirty="0"/>
          </a:p>
          <a:p>
            <a:pPr algn="ctr"/>
            <a:endParaRPr lang="ru-RU" dirty="0"/>
          </a:p>
          <a:p>
            <a:pPr algn="ctr"/>
            <a:endParaRPr lang="ru-RU" dirty="0"/>
          </a:p>
          <a:p>
            <a:pPr algn="ctr"/>
            <a:endParaRPr lang="ru-RU" dirty="0">
              <a:solidFill>
                <a:srgbClr val="FF0000"/>
              </a:solidFill>
            </a:endParaRPr>
          </a:p>
          <a:p>
            <a:pPr algn="ctr"/>
            <a:r>
              <a:rPr lang="ru-RU" b="1" dirty="0">
                <a:solidFill>
                  <a:schemeClr val="accent6"/>
                </a:solidFill>
              </a:rPr>
              <a:t>Вариативности:</a:t>
            </a:r>
          </a:p>
          <a:p>
            <a:pPr algn="ctr"/>
            <a:r>
              <a:rPr lang="ru-RU" sz="1400" dirty="0">
                <a:solidFill>
                  <a:schemeClr val="tx1"/>
                </a:solidFill>
              </a:rPr>
              <a:t>предметно развивающая среда предполагает периодическую сменяемость игрового материала, появление новых предметов, стимулирующих исследовательскую, познавательную, игровую, двигательную активность детей;</a:t>
            </a:r>
          </a:p>
          <a:p>
            <a:pPr algn="ctr"/>
            <a:endParaRPr lang="ru-RU" dirty="0"/>
          </a:p>
          <a:p>
            <a:pPr algn="ctr"/>
            <a:endParaRPr lang="ru-RU" dirty="0"/>
          </a:p>
          <a:p>
            <a:pPr algn="ctr"/>
            <a:endParaRPr lang="ru-RU" dirty="0"/>
          </a:p>
          <a:p>
            <a:pPr algn="ctr"/>
            <a:endParaRPr lang="ru-RU" dirty="0"/>
          </a:p>
          <a:p>
            <a:pPr algn="ctr"/>
            <a:endParaRPr lang="ru-RU" dirty="0"/>
          </a:p>
        </p:txBody>
      </p:sp>
      <p:sp>
        <p:nvSpPr>
          <p:cNvPr id="19" name="Скругленная прямоугольная выноска 7">
            <a:extLst>
              <a:ext uri="{FF2B5EF4-FFF2-40B4-BE49-F238E27FC236}">
                <a16:creationId xmlns:a16="http://schemas.microsoft.com/office/drawing/2014/main" id="{F4D57CD6-30A2-413D-B362-0E9299470885}"/>
              </a:ext>
            </a:extLst>
          </p:cNvPr>
          <p:cNvSpPr/>
          <p:nvPr/>
        </p:nvSpPr>
        <p:spPr>
          <a:xfrm>
            <a:off x="1822985" y="3594444"/>
            <a:ext cx="2304256" cy="1512168"/>
          </a:xfrm>
          <a:prstGeom prst="wedgeRoundRectCallout">
            <a:avLst/>
          </a:prstGeom>
        </p:spPr>
        <p:style>
          <a:lnRef idx="2">
            <a:schemeClr val="accent1"/>
          </a:lnRef>
          <a:fillRef idx="1003">
            <a:schemeClr val="lt2"/>
          </a:fillRef>
          <a:effectRef idx="0">
            <a:schemeClr val="accent1"/>
          </a:effectRef>
          <a:fontRef idx="minor">
            <a:schemeClr val="dk1"/>
          </a:fontRef>
        </p:style>
        <p:txBody>
          <a:bodyPr rtlCol="0" anchor="ctr"/>
          <a:lstStyle/>
          <a:p>
            <a:pPr algn="ctr"/>
            <a:endParaRPr lang="ru-RU" dirty="0"/>
          </a:p>
          <a:p>
            <a:pPr algn="ctr"/>
            <a:endParaRPr lang="ru-RU" dirty="0"/>
          </a:p>
          <a:p>
            <a:pPr algn="ctr"/>
            <a:endParaRPr lang="ru-RU" dirty="0"/>
          </a:p>
          <a:p>
            <a:pPr algn="ctr"/>
            <a:endParaRPr lang="ru-RU" dirty="0"/>
          </a:p>
          <a:p>
            <a:pPr algn="ctr"/>
            <a:endParaRPr lang="ru-RU" dirty="0">
              <a:solidFill>
                <a:srgbClr val="FF0000"/>
              </a:solidFill>
            </a:endParaRPr>
          </a:p>
          <a:p>
            <a:pPr algn="ctr"/>
            <a:r>
              <a:rPr lang="ru-RU" sz="1400" b="1" dirty="0">
                <a:solidFill>
                  <a:schemeClr val="accent6"/>
                </a:solidFill>
              </a:rPr>
              <a:t>Доступности:</a:t>
            </a:r>
          </a:p>
          <a:p>
            <a:pPr algn="ctr"/>
            <a:r>
              <a:rPr lang="ru-RU" sz="1400" dirty="0">
                <a:solidFill>
                  <a:schemeClr val="tx1"/>
                </a:solidFill>
              </a:rPr>
              <a:t>среда обеспечивает свободный доступ детей к играм, игрушкам, материалам, пособиям;</a:t>
            </a:r>
          </a:p>
          <a:p>
            <a:pPr algn="ctr"/>
            <a:endParaRPr lang="ru-RU" dirty="0"/>
          </a:p>
          <a:p>
            <a:pPr algn="ctr"/>
            <a:endParaRPr lang="ru-RU" dirty="0"/>
          </a:p>
          <a:p>
            <a:pPr algn="ctr"/>
            <a:endParaRPr lang="ru-RU" dirty="0"/>
          </a:p>
          <a:p>
            <a:pPr algn="ctr"/>
            <a:endParaRPr lang="ru-RU" dirty="0"/>
          </a:p>
          <a:p>
            <a:pPr algn="ctr"/>
            <a:endParaRPr lang="ru-RU" dirty="0"/>
          </a:p>
        </p:txBody>
      </p:sp>
      <p:sp>
        <p:nvSpPr>
          <p:cNvPr id="20" name="Овал 19">
            <a:extLst>
              <a:ext uri="{FF2B5EF4-FFF2-40B4-BE49-F238E27FC236}">
                <a16:creationId xmlns:a16="http://schemas.microsoft.com/office/drawing/2014/main" id="{6E6BFAD0-A52A-4CA7-982D-C5DB53BDB2F0}"/>
              </a:ext>
            </a:extLst>
          </p:cNvPr>
          <p:cNvSpPr/>
          <p:nvPr/>
        </p:nvSpPr>
        <p:spPr>
          <a:xfrm>
            <a:off x="2975113" y="5596849"/>
            <a:ext cx="5943600" cy="790699"/>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sz="2800" dirty="0">
              <a:solidFill>
                <a:srgbClr val="FF0000"/>
              </a:solidFill>
            </a:endParaRPr>
          </a:p>
          <a:p>
            <a:pPr algn="ctr"/>
            <a:r>
              <a:rPr lang="ru-RU" sz="2800" dirty="0">
                <a:solidFill>
                  <a:srgbClr val="FF0000"/>
                </a:solidFill>
              </a:rPr>
              <a:t>РППС</a:t>
            </a:r>
            <a:br>
              <a:rPr lang="ru-RU" dirty="0"/>
            </a:br>
            <a:endParaRPr lang="ru-RU" dirty="0"/>
          </a:p>
        </p:txBody>
      </p:sp>
    </p:spTree>
    <p:extLst>
      <p:ext uri="{BB962C8B-B14F-4D97-AF65-F5344CB8AC3E}">
        <p14:creationId xmlns:p14="http://schemas.microsoft.com/office/powerpoint/2010/main" val="369438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66CFD38-F11F-4F4E-BD85-0225100022AA}"/>
              </a:ext>
            </a:extLst>
          </p:cNvPr>
          <p:cNvSpPr>
            <a:spLocks noGrp="1"/>
          </p:cNvSpPr>
          <p:nvPr>
            <p:ph type="title"/>
          </p:nvPr>
        </p:nvSpPr>
        <p:spPr/>
        <p:txBody>
          <a:bodyPr>
            <a:noAutofit/>
          </a:bodyPr>
          <a:lstStyle/>
          <a:p>
            <a:r>
              <a:rPr lang="ru-RU" sz="3200" b="1" dirty="0"/>
              <a:t>Цель физкультурного уголка:</a:t>
            </a:r>
            <a:r>
              <a:rPr lang="ru-RU" sz="2800" dirty="0"/>
              <a:t> обеспечение и регулирование уровня двигательной активности детей в режиме дня.</a:t>
            </a:r>
            <a:br>
              <a:rPr lang="ru-RU" sz="3200" dirty="0"/>
            </a:br>
            <a:endParaRPr lang="ru-RU" sz="3200" dirty="0"/>
          </a:p>
        </p:txBody>
      </p:sp>
      <p:sp>
        <p:nvSpPr>
          <p:cNvPr id="3" name="Объект 2">
            <a:extLst>
              <a:ext uri="{FF2B5EF4-FFF2-40B4-BE49-F238E27FC236}">
                <a16:creationId xmlns:a16="http://schemas.microsoft.com/office/drawing/2014/main" id="{E36919A5-51F2-4114-8802-93C78D6EA6CF}"/>
              </a:ext>
            </a:extLst>
          </p:cNvPr>
          <p:cNvSpPr>
            <a:spLocks noGrp="1"/>
          </p:cNvSpPr>
          <p:nvPr>
            <p:ph idx="1"/>
          </p:nvPr>
        </p:nvSpPr>
        <p:spPr>
          <a:xfrm>
            <a:off x="781878" y="1696278"/>
            <a:ext cx="10681252" cy="4704521"/>
          </a:xfrm>
        </p:spPr>
        <p:txBody>
          <a:bodyPr>
            <a:normAutofit fontScale="70000" lnSpcReduction="20000"/>
          </a:bodyPr>
          <a:lstStyle/>
          <a:p>
            <a:pPr marL="0" indent="0">
              <a:buNone/>
            </a:pPr>
            <a:r>
              <a:rPr lang="ru-RU" sz="3400" b="1" dirty="0"/>
              <a:t>   Задачи физкультурного уголка:</a:t>
            </a:r>
            <a:endParaRPr lang="ru-RU" sz="3400" dirty="0"/>
          </a:p>
          <a:p>
            <a:r>
              <a:rPr lang="ru-RU" sz="2100" dirty="0"/>
              <a:t>1.Создать условия для активизации двигательной деятельности детей во время их бодрствования, широко используя разнообразные яркие игрушки, предметы, пособия, которые являются стимулом к выполнению ими разных движений. </a:t>
            </a:r>
          </a:p>
          <a:p>
            <a:r>
              <a:rPr lang="ru-RU" sz="2100" dirty="0"/>
              <a:t>2.Способствовать развитию волевых усилий, обогащению двигательного опыта, раскрытию их функциональных возможностей. </a:t>
            </a:r>
          </a:p>
          <a:p>
            <a:r>
              <a:rPr lang="ru-RU" sz="2100" dirty="0"/>
              <a:t>3.Формировать двигательные навыки с использованием пособий (бросание и ловля мячей, прыжки через скакалку и т.д.)</a:t>
            </a:r>
          </a:p>
          <a:p>
            <a:r>
              <a:rPr lang="ru-RU" sz="2100" dirty="0"/>
              <a:t>4.Развивать ловкость, выносливость, быстроту реакции, а также смелость, решительность и находчивость. 5.Помогать детям с помощью физкультурных пособий добиваться более четкого представления о движении, которое складывается на основе ощущений и восприятий.</a:t>
            </a:r>
          </a:p>
          <a:p>
            <a:r>
              <a:rPr lang="ru-RU" sz="2100" dirty="0"/>
              <a:t>6.Дать знания о свойствах разных предметов и пособий (форме, цвете, весе, качестве материала), познакомить с особенностями движения в пространстве, с направлениями движений. </a:t>
            </a:r>
          </a:p>
          <a:p>
            <a:r>
              <a:rPr lang="ru-RU" sz="2100" dirty="0"/>
              <a:t>7.Предоставить возможность выбирать интересные и доступные для себя движения с различными пособиями, которые помогут творчески решать двигательные задачи, комфортно ощущать себя в пространстве среди различных предметов и регулировать свою двигательную активность. </a:t>
            </a:r>
          </a:p>
          <a:p>
            <a:r>
              <a:rPr lang="ru-RU" sz="2100" dirty="0"/>
              <a:t>9.Формировать навыки выполнения правил безопасного использования физкультурного оборудования.</a:t>
            </a:r>
          </a:p>
          <a:p>
            <a:endParaRPr lang="ru-RU" sz="1400" dirty="0"/>
          </a:p>
        </p:txBody>
      </p:sp>
    </p:spTree>
    <p:extLst>
      <p:ext uri="{BB962C8B-B14F-4D97-AF65-F5344CB8AC3E}">
        <p14:creationId xmlns:p14="http://schemas.microsoft.com/office/powerpoint/2010/main" val="404040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59A3E6-26FA-41ED-9ECB-04F4B9672B71}"/>
              </a:ext>
            </a:extLst>
          </p:cNvPr>
          <p:cNvSpPr>
            <a:spLocks noGrp="1"/>
          </p:cNvSpPr>
          <p:nvPr>
            <p:ph type="title"/>
          </p:nvPr>
        </p:nvSpPr>
        <p:spPr>
          <a:xfrm>
            <a:off x="1066800" y="318052"/>
            <a:ext cx="10058400" cy="1358348"/>
          </a:xfrm>
        </p:spPr>
        <p:txBody>
          <a:bodyPr/>
          <a:lstStyle/>
          <a:p>
            <a:pPr algn="ctr"/>
            <a:r>
              <a:rPr lang="ru-RU" b="1" dirty="0"/>
              <a:t>Задача воспитателя:</a:t>
            </a:r>
            <a:br>
              <a:rPr lang="ru-RU" dirty="0"/>
            </a:br>
            <a:endParaRPr lang="ru-RU" dirty="0"/>
          </a:p>
        </p:txBody>
      </p:sp>
      <p:sp>
        <p:nvSpPr>
          <p:cNvPr id="3" name="Объект 2">
            <a:extLst>
              <a:ext uri="{FF2B5EF4-FFF2-40B4-BE49-F238E27FC236}">
                <a16:creationId xmlns:a16="http://schemas.microsoft.com/office/drawing/2014/main" id="{0436FC93-D318-4B27-9E08-A75D491E76E5}"/>
              </a:ext>
            </a:extLst>
          </p:cNvPr>
          <p:cNvSpPr>
            <a:spLocks noGrp="1"/>
          </p:cNvSpPr>
          <p:nvPr>
            <p:ph idx="1"/>
          </p:nvPr>
        </p:nvSpPr>
        <p:spPr>
          <a:xfrm>
            <a:off x="1066800" y="940905"/>
            <a:ext cx="10058400" cy="4240696"/>
          </a:xfrm>
        </p:spPr>
        <p:txBody>
          <a:bodyPr>
            <a:normAutofit/>
          </a:bodyPr>
          <a:lstStyle/>
          <a:p>
            <a:pPr lvl="0"/>
            <a:r>
              <a:rPr lang="ru-RU" sz="2400" dirty="0"/>
              <a:t>Создать разнообразную физкультурно-игровую среду, направленную на оптимизацию двигательной активности.</a:t>
            </a:r>
          </a:p>
          <a:p>
            <a:pPr lvl="0"/>
            <a:r>
              <a:rPr lang="ru-RU" sz="2400" dirty="0"/>
              <a:t>Обогатить детей элементарными знаниями о многообразии подвижных игр и физических упражнений.</a:t>
            </a:r>
          </a:p>
          <a:p>
            <a:pPr lvl="0"/>
            <a:r>
              <a:rPr lang="ru-RU" sz="2400" dirty="0"/>
              <a:t>Развивать двигательные качества и способности (быстрота, ловкость, координация, гибкость, выразительность движений.</a:t>
            </a:r>
          </a:p>
          <a:p>
            <a:pPr lvl="0"/>
            <a:r>
              <a:rPr lang="ru-RU" sz="2400" dirty="0"/>
              <a:t>Поощрять двигательное творчество детей.</a:t>
            </a:r>
          </a:p>
          <a:p>
            <a:pPr lvl="0"/>
            <a:r>
              <a:rPr lang="ru-RU" sz="2400" dirty="0"/>
              <a:t>Формировать основы здорового образа жизни в семье и детском саду.</a:t>
            </a:r>
          </a:p>
          <a:p>
            <a:endParaRPr lang="ru-RU" dirty="0"/>
          </a:p>
        </p:txBody>
      </p:sp>
      <p:pic>
        <p:nvPicPr>
          <p:cNvPr id="7" name="Рисунок 6">
            <a:extLst>
              <a:ext uri="{FF2B5EF4-FFF2-40B4-BE49-F238E27FC236}">
                <a16:creationId xmlns:a16="http://schemas.microsoft.com/office/drawing/2014/main" id="{9F66CE37-BE89-4BDF-8575-FF2E14087A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5999" y="4603742"/>
            <a:ext cx="5420139" cy="1819346"/>
          </a:xfrm>
          <a:prstGeom prst="rect">
            <a:avLst/>
          </a:prstGeom>
        </p:spPr>
      </p:pic>
    </p:spTree>
    <p:extLst>
      <p:ext uri="{BB962C8B-B14F-4D97-AF65-F5344CB8AC3E}">
        <p14:creationId xmlns:p14="http://schemas.microsoft.com/office/powerpoint/2010/main" val="42915090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2A3E005-3EB4-4F09-B1D2-DE74DD2EC8A9}"/>
              </a:ext>
            </a:extLst>
          </p:cNvPr>
          <p:cNvSpPr>
            <a:spLocks noGrp="1"/>
          </p:cNvSpPr>
          <p:nvPr>
            <p:ph type="title"/>
          </p:nvPr>
        </p:nvSpPr>
        <p:spPr/>
        <p:txBody>
          <a:bodyPr/>
          <a:lstStyle/>
          <a:p>
            <a:r>
              <a:rPr lang="ru-RU" b="1" dirty="0"/>
              <a:t>Требования к спортивному уголку</a:t>
            </a:r>
            <a:r>
              <a:rPr lang="ru-RU" dirty="0"/>
              <a:t>:</a:t>
            </a:r>
            <a:br>
              <a:rPr lang="ru-RU" dirty="0"/>
            </a:br>
            <a:endParaRPr lang="ru-RU" dirty="0"/>
          </a:p>
        </p:txBody>
      </p:sp>
      <p:sp>
        <p:nvSpPr>
          <p:cNvPr id="3" name="Объект 2">
            <a:extLst>
              <a:ext uri="{FF2B5EF4-FFF2-40B4-BE49-F238E27FC236}">
                <a16:creationId xmlns:a16="http://schemas.microsoft.com/office/drawing/2014/main" id="{7D352447-CABC-481C-AA84-C49D56C7B391}"/>
              </a:ext>
            </a:extLst>
          </p:cNvPr>
          <p:cNvSpPr>
            <a:spLocks noGrp="1"/>
          </p:cNvSpPr>
          <p:nvPr>
            <p:ph idx="1"/>
          </p:nvPr>
        </p:nvSpPr>
        <p:spPr>
          <a:xfrm>
            <a:off x="1066800" y="1298713"/>
            <a:ext cx="10058400" cy="4654031"/>
          </a:xfrm>
        </p:spPr>
        <p:txBody>
          <a:bodyPr>
            <a:normAutofit/>
          </a:bodyPr>
          <a:lstStyle/>
          <a:p>
            <a:pPr lvl="0"/>
            <a:r>
              <a:rPr lang="ru-RU" sz="2000" dirty="0"/>
              <a:t>Безопасность размещения: спортивный уголок не следует размещать рядом с окнами, центром науки и природы, центром песка и воды, центром театра и музыки. </a:t>
            </a:r>
          </a:p>
          <a:p>
            <a:pPr lvl="0"/>
            <a:r>
              <a:rPr lang="ru-RU" sz="2000" dirty="0"/>
              <a:t>Отвечать гигиеническим и педагогическим требованиям, а расположение - принципу целесообразности.</a:t>
            </a:r>
          </a:p>
          <a:p>
            <a:pPr lvl="0"/>
            <a:r>
              <a:rPr lang="ru-RU" sz="2000" dirty="0"/>
              <a:t>Уголок должен логично вписываться в интерьер комнаты и быть эстетически оформлен.</a:t>
            </a:r>
          </a:p>
          <a:p>
            <a:pPr lvl="0"/>
            <a:r>
              <a:rPr lang="ru-RU" sz="2000" dirty="0"/>
              <a:t>Уголок должен соответствовать возрасту детей и требованиям программы, обеспечивать свободный выбор и доступ детей.</a:t>
            </a:r>
          </a:p>
          <a:p>
            <a:pPr lvl="0"/>
            <a:r>
              <a:rPr lang="ru-RU" sz="2000" dirty="0"/>
              <a:t>Материалы, из которых изготовлено оборудование, должны отвечать гигиеническим требованиям, быть экологически чистыми и прочными.</a:t>
            </a:r>
          </a:p>
          <a:p>
            <a:endParaRPr lang="ru-RU" dirty="0"/>
          </a:p>
        </p:txBody>
      </p:sp>
      <p:pic>
        <p:nvPicPr>
          <p:cNvPr id="6" name="Picture 2" descr="C:\Users\Ольга Валерьевна\Pictures\Спорт\Рисунок1.png">
            <a:extLst>
              <a:ext uri="{FF2B5EF4-FFF2-40B4-BE49-F238E27FC236}">
                <a16:creationId xmlns:a16="http://schemas.microsoft.com/office/drawing/2014/main" id="{61AA9763-9215-4ED8-911C-CE4617FB3D87}"/>
              </a:ext>
            </a:extLst>
          </p:cNvPr>
          <p:cNvPicPr>
            <a:picLocks noChangeAspect="1" noChangeArrowheads="1"/>
          </p:cNvPicPr>
          <p:nvPr/>
        </p:nvPicPr>
        <p:blipFill>
          <a:blip r:embed="rId2" cstate="print">
            <a:clrChange>
              <a:clrFrom>
                <a:srgbClr val="FAD425"/>
              </a:clrFrom>
              <a:clrTo>
                <a:srgbClr val="FAD425">
                  <a:alpha val="0"/>
                </a:srgbClr>
              </a:clrTo>
            </a:clrChange>
          </a:blip>
          <a:srcRect/>
          <a:stretch>
            <a:fillRect/>
          </a:stretch>
        </p:blipFill>
        <p:spPr bwMode="auto">
          <a:xfrm>
            <a:off x="9464831" y="2790705"/>
            <a:ext cx="2347135" cy="2053102"/>
          </a:xfrm>
          <a:prstGeom prst="rect">
            <a:avLst/>
          </a:prstGeom>
          <a:noFill/>
        </p:spPr>
      </p:pic>
    </p:spTree>
    <p:extLst>
      <p:ext uri="{BB962C8B-B14F-4D97-AF65-F5344CB8AC3E}">
        <p14:creationId xmlns:p14="http://schemas.microsoft.com/office/powerpoint/2010/main" val="2506924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841CAC1-3109-480A-8CB7-36593E0DC6FF}"/>
              </a:ext>
            </a:extLst>
          </p:cNvPr>
          <p:cNvSpPr>
            <a:spLocks noGrp="1"/>
          </p:cNvSpPr>
          <p:nvPr>
            <p:ph type="title"/>
          </p:nvPr>
        </p:nvSpPr>
        <p:spPr/>
        <p:txBody>
          <a:bodyPr/>
          <a:lstStyle/>
          <a:p>
            <a:pPr algn="ctr"/>
            <a:r>
              <a:rPr lang="ru-RU" b="1" dirty="0"/>
              <a:t>Теоретический материал</a:t>
            </a:r>
            <a:br>
              <a:rPr lang="ru-RU" dirty="0"/>
            </a:br>
            <a:endParaRPr lang="ru-RU" dirty="0"/>
          </a:p>
        </p:txBody>
      </p:sp>
      <p:pic>
        <p:nvPicPr>
          <p:cNvPr id="4" name="Объект 3">
            <a:extLst>
              <a:ext uri="{FF2B5EF4-FFF2-40B4-BE49-F238E27FC236}">
                <a16:creationId xmlns:a16="http://schemas.microsoft.com/office/drawing/2014/main" id="{C14283D7-C1BE-4730-9C9B-09ACEE53E60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21173487">
            <a:off x="680851" y="1699923"/>
            <a:ext cx="2587401" cy="1940550"/>
          </a:xfrm>
        </p:spPr>
      </p:pic>
      <p:pic>
        <p:nvPicPr>
          <p:cNvPr id="6" name="Рисунок 5">
            <a:extLst>
              <a:ext uri="{FF2B5EF4-FFF2-40B4-BE49-F238E27FC236}">
                <a16:creationId xmlns:a16="http://schemas.microsoft.com/office/drawing/2014/main" id="{F9EB7B36-927E-4AF8-BEED-A8379547FF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9003" y="1439250"/>
            <a:ext cx="2402260" cy="1801695"/>
          </a:xfrm>
          <a:prstGeom prst="rect">
            <a:avLst/>
          </a:prstGeom>
        </p:spPr>
      </p:pic>
      <p:pic>
        <p:nvPicPr>
          <p:cNvPr id="9" name="Рисунок 8">
            <a:extLst>
              <a:ext uri="{FF2B5EF4-FFF2-40B4-BE49-F238E27FC236}">
                <a16:creationId xmlns:a16="http://schemas.microsoft.com/office/drawing/2014/main" id="{5458C947-98DC-459F-9100-07AF9DA50B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823263">
            <a:off x="7668848" y="1809857"/>
            <a:ext cx="2430134" cy="1822600"/>
          </a:xfrm>
          <a:prstGeom prst="rect">
            <a:avLst/>
          </a:prstGeom>
        </p:spPr>
      </p:pic>
      <p:pic>
        <p:nvPicPr>
          <p:cNvPr id="13" name="Рисунок 12">
            <a:extLst>
              <a:ext uri="{FF2B5EF4-FFF2-40B4-BE49-F238E27FC236}">
                <a16:creationId xmlns:a16="http://schemas.microsoft.com/office/drawing/2014/main" id="{476921A5-C1ED-4174-B264-5DE5611543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6015434">
            <a:off x="9308937" y="4042511"/>
            <a:ext cx="2582609" cy="1936957"/>
          </a:xfrm>
          <a:prstGeom prst="rect">
            <a:avLst/>
          </a:prstGeom>
        </p:spPr>
      </p:pic>
      <p:pic>
        <p:nvPicPr>
          <p:cNvPr id="15" name="Рисунок 14">
            <a:extLst>
              <a:ext uri="{FF2B5EF4-FFF2-40B4-BE49-F238E27FC236}">
                <a16:creationId xmlns:a16="http://schemas.microsoft.com/office/drawing/2014/main" id="{691941BB-2EB7-480C-90A1-DCC33F9F2BF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881563">
            <a:off x="9621799" y="1310921"/>
            <a:ext cx="2446657" cy="1834993"/>
          </a:xfrm>
          <a:prstGeom prst="rect">
            <a:avLst/>
          </a:prstGeom>
        </p:spPr>
      </p:pic>
      <p:pic>
        <p:nvPicPr>
          <p:cNvPr id="17" name="Рисунок 16">
            <a:extLst>
              <a:ext uri="{FF2B5EF4-FFF2-40B4-BE49-F238E27FC236}">
                <a16:creationId xmlns:a16="http://schemas.microsoft.com/office/drawing/2014/main" id="{5A9386AE-4F6E-48EC-8D17-ACB87EC3AEC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606608">
            <a:off x="4829398" y="3814291"/>
            <a:ext cx="2677960" cy="2008470"/>
          </a:xfrm>
          <a:prstGeom prst="rect">
            <a:avLst/>
          </a:prstGeom>
        </p:spPr>
      </p:pic>
      <p:pic>
        <p:nvPicPr>
          <p:cNvPr id="19" name="Рисунок 18">
            <a:extLst>
              <a:ext uri="{FF2B5EF4-FFF2-40B4-BE49-F238E27FC236}">
                <a16:creationId xmlns:a16="http://schemas.microsoft.com/office/drawing/2014/main" id="{D76BEB76-C705-43BF-8298-E887B64554C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56975">
            <a:off x="495336" y="4015475"/>
            <a:ext cx="2531395" cy="1898546"/>
          </a:xfrm>
          <a:prstGeom prst="rect">
            <a:avLst/>
          </a:prstGeom>
        </p:spPr>
      </p:pic>
      <p:pic>
        <p:nvPicPr>
          <p:cNvPr id="21" name="Рисунок 20">
            <a:extLst>
              <a:ext uri="{FF2B5EF4-FFF2-40B4-BE49-F238E27FC236}">
                <a16:creationId xmlns:a16="http://schemas.microsoft.com/office/drawing/2014/main" id="{B08C3ABE-37ED-4CC0-85EB-12EF58D075E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5626173">
            <a:off x="5884780" y="1677399"/>
            <a:ext cx="2158598" cy="1618949"/>
          </a:xfrm>
          <a:prstGeom prst="rect">
            <a:avLst/>
          </a:prstGeom>
        </p:spPr>
      </p:pic>
      <p:pic>
        <p:nvPicPr>
          <p:cNvPr id="23" name="Рисунок 22">
            <a:extLst>
              <a:ext uri="{FF2B5EF4-FFF2-40B4-BE49-F238E27FC236}">
                <a16:creationId xmlns:a16="http://schemas.microsoft.com/office/drawing/2014/main" id="{6684BC5A-1E27-41ED-9978-53DB1B1D710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030939">
            <a:off x="2813495" y="3846844"/>
            <a:ext cx="2615873" cy="1961904"/>
          </a:xfrm>
          <a:prstGeom prst="rect">
            <a:avLst/>
          </a:prstGeom>
        </p:spPr>
      </p:pic>
      <p:pic>
        <p:nvPicPr>
          <p:cNvPr id="25" name="Рисунок 24">
            <a:extLst>
              <a:ext uri="{FF2B5EF4-FFF2-40B4-BE49-F238E27FC236}">
                <a16:creationId xmlns:a16="http://schemas.microsoft.com/office/drawing/2014/main" id="{B44D6814-6B7A-43AE-968B-393FA8577F3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358958">
            <a:off x="7154702" y="3978809"/>
            <a:ext cx="2359122" cy="1769341"/>
          </a:xfrm>
          <a:prstGeom prst="rect">
            <a:avLst/>
          </a:prstGeom>
        </p:spPr>
      </p:pic>
    </p:spTree>
    <p:extLst>
      <p:ext uri="{BB962C8B-B14F-4D97-AF65-F5344CB8AC3E}">
        <p14:creationId xmlns:p14="http://schemas.microsoft.com/office/powerpoint/2010/main" val="3664156332"/>
      </p:ext>
    </p:extLst>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A50BBF5-5698-4232-B3AA-2203BD62A456}"/>
              </a:ext>
            </a:extLst>
          </p:cNvPr>
          <p:cNvSpPr>
            <a:spLocks noGrp="1"/>
          </p:cNvSpPr>
          <p:nvPr>
            <p:ph type="title"/>
          </p:nvPr>
        </p:nvSpPr>
        <p:spPr/>
        <p:txBody>
          <a:bodyPr>
            <a:normAutofit fontScale="90000"/>
          </a:bodyPr>
          <a:lstStyle/>
          <a:p>
            <a:pPr algn="ctr"/>
            <a:r>
              <a:rPr b="1" dirty="0" lang="ru-RU"/>
              <a:t>Игры</a:t>
            </a:r>
            <a:br>
              <a:rPr dirty="0" lang="ru-RU"/>
            </a:br>
            <a:br>
              <a:rPr dirty="0" lang="ru-RU"/>
            </a:br>
            <a:endParaRPr dirty="0" lang="ru-RU"/>
          </a:p>
        </p:txBody>
      </p:sp>
      <p:pic>
        <p:nvPicPr>
          <p:cNvPr id="8" name="Объект 7">
            <a:extLst>
              <a:ext uri="{FF2B5EF4-FFF2-40B4-BE49-F238E27FC236}">
                <a16:creationId xmlns:a16="http://schemas.microsoft.com/office/drawing/2014/main" id="{193598A9-01A3-430A-80ED-A0BA46C5DB4E}"/>
              </a:ext>
            </a:extLst>
          </p:cNvPr>
          <p:cNvPicPr>
            <a:picLocks noChangeAspect="1" noGrp="1"/>
          </p:cNvPicPr>
          <p:nvPr>
            <p:ph idx="1"/>
          </p:nvPr>
        </p:nvPicPr>
        <p:blipFill rotWithShape="1">
          <a:blip r:embed="rId2">
            <a:extLst>
              <a:ext uri="{28A0092B-C50C-407E-A947-70E740481C1C}">
                <a14:useLocalDpi xmlns:a14="http://schemas.microsoft.com/office/drawing/2010/main" val="0"/>
              </a:ext>
            </a:extLst>
          </a:blip>
          <a:srcRect b="5" r="-2"/>
          <a:stretch/>
        </p:blipFill>
        <p:spPr>
          <a:xfrm rot="5400000">
            <a:off x="9262415" y="558356"/>
            <a:ext cx="2477145" cy="2316477"/>
          </a:xfrm>
        </p:spPr>
      </p:pic>
      <p:pic>
        <p:nvPicPr>
          <p:cNvPr id="4" name="Объект 3">
            <a:extLst>
              <a:ext uri="{FF2B5EF4-FFF2-40B4-BE49-F238E27FC236}">
                <a16:creationId xmlns:a16="http://schemas.microsoft.com/office/drawing/2014/main" id="{0A6053F2-39DD-43B2-9482-21E4F417DB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86759">
            <a:off x="513868" y="789236"/>
            <a:ext cx="3186415" cy="2389328"/>
          </a:xfrm>
          <a:prstGeom prst="rect">
            <a:avLst/>
          </a:prstGeom>
        </p:spPr>
      </p:pic>
      <p:pic>
        <p:nvPicPr>
          <p:cNvPr id="5" name="Рисунок 4">
            <a:extLst>
              <a:ext uri="{FF2B5EF4-FFF2-40B4-BE49-F238E27FC236}">
                <a16:creationId xmlns:a16="http://schemas.microsoft.com/office/drawing/2014/main" id="{199F6F93-BEC9-401A-B817-5B49FB5DA4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18559" y="1285487"/>
            <a:ext cx="2720781" cy="2040586"/>
          </a:xfrm>
          <a:prstGeom prst="rect">
            <a:avLst/>
          </a:prstGeom>
        </p:spPr>
      </p:pic>
      <p:pic>
        <p:nvPicPr>
          <p:cNvPr id="6" name="Рисунок 5">
            <a:extLst>
              <a:ext uri="{FF2B5EF4-FFF2-40B4-BE49-F238E27FC236}">
                <a16:creationId xmlns:a16="http://schemas.microsoft.com/office/drawing/2014/main" id="{682D91EF-95D0-4CD3-85EA-6450E0658522}"/>
              </a:ext>
            </a:extLst>
          </p:cNvPr>
          <p:cNvPicPr>
            <a:picLocks noChangeAspect="1"/>
          </p:cNvPicPr>
          <p:nvPr/>
        </p:nvPicPr>
        <p:blipFill rotWithShape="1">
          <a:blip r:embed="rId5">
            <a:extLst>
              <a:ext uri="{28A0092B-C50C-407E-A947-70E740481C1C}">
                <a14:useLocalDpi xmlns:a14="http://schemas.microsoft.com/office/drawing/2010/main" val="0"/>
              </a:ext>
            </a:extLst>
          </a:blip>
          <a:srcRect r="-15"/>
          <a:stretch/>
        </p:blipFill>
        <p:spPr>
          <a:xfrm rot="21255502">
            <a:off x="666658" y="3654156"/>
            <a:ext cx="2593063" cy="2314109"/>
          </a:xfrm>
          <a:prstGeom prst="rect">
            <a:avLst/>
          </a:prstGeom>
        </p:spPr>
      </p:pic>
      <p:pic>
        <p:nvPicPr>
          <p:cNvPr id="10" name="Рисунок 9">
            <a:extLst>
              <a:ext uri="{FF2B5EF4-FFF2-40B4-BE49-F238E27FC236}">
                <a16:creationId xmlns:a16="http://schemas.microsoft.com/office/drawing/2014/main" id="{0F8A5E3B-D1E7-44CE-97E4-FB4BBA9AD2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56825">
            <a:off x="7431203" y="3540442"/>
            <a:ext cx="3504971" cy="2628729"/>
          </a:xfrm>
          <a:prstGeom prst="rect">
            <a:avLst/>
          </a:prstGeom>
        </p:spPr>
      </p:pic>
      <p:pic>
        <p:nvPicPr>
          <p:cNvPr id="12" name="Рисунок 11">
            <a:extLst>
              <a:ext uri="{FF2B5EF4-FFF2-40B4-BE49-F238E27FC236}">
                <a16:creationId xmlns:a16="http://schemas.microsoft.com/office/drawing/2014/main" id="{AFF966AD-D523-4503-90F2-601AB685DBB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83246" y="1145514"/>
            <a:ext cx="2571986" cy="1928990"/>
          </a:xfrm>
          <a:prstGeom prst="rect">
            <a:avLst/>
          </a:prstGeom>
        </p:spPr>
      </p:pic>
      <p:pic>
        <p:nvPicPr>
          <p:cNvPr id="16" name="Рисунок 15">
            <a:extLst>
              <a:ext uri="{FF2B5EF4-FFF2-40B4-BE49-F238E27FC236}">
                <a16:creationId xmlns:a16="http://schemas.microsoft.com/office/drawing/2014/main" id="{05F128E9-AC6E-4CD5-BF25-01C97487D1F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71276" y="3525766"/>
            <a:ext cx="3028122" cy="2271092"/>
          </a:xfrm>
          <a:prstGeom prst="rect">
            <a:avLst/>
          </a:prstGeom>
        </p:spPr>
      </p:pic>
    </p:spTree>
    <p:extLst>
      <p:ext uri="{BB962C8B-B14F-4D97-AF65-F5344CB8AC3E}">
        <p14:creationId xmlns:p14="http://schemas.microsoft.com/office/powerpoint/2010/main" val="33407807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авонVTI">
  <a:themeElements>
    <a:clrScheme name="FIVE">
      <a:dk1>
        <a:sysClr val="windowText" lastClr="000000"/>
      </a:dk1>
      <a:lt1>
        <a:sysClr val="window" lastClr="FFFFFF"/>
      </a:lt1>
      <a:dk2>
        <a:srgbClr val="505046"/>
      </a:dk2>
      <a:lt2>
        <a:srgbClr val="F5F6F4"/>
      </a:lt2>
      <a:accent1>
        <a:srgbClr val="57903F"/>
      </a:accent1>
      <a:accent2>
        <a:srgbClr val="F03F2B"/>
      </a:accent2>
      <a:accent3>
        <a:srgbClr val="3488A0"/>
      </a:accent3>
      <a:accent4>
        <a:srgbClr val="F8D22F"/>
      </a:accent4>
      <a:accent5>
        <a:srgbClr val="5CC6D6"/>
      </a:accent5>
      <a:accent6>
        <a:srgbClr val="B8D233"/>
      </a:accent6>
      <a:hlink>
        <a:srgbClr val="00B0F0"/>
      </a:hlink>
      <a:folHlink>
        <a:srgbClr val="B2B2B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Office_41798989_TF78438558" id="{9E57F44F-DA93-4254-91DF-B1426C3EFFA1}" vid="{65451059-DDF1-4B5B-9523-2E5E61368425}"/>
    </a:ext>
  </a:ext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{69EDDD94-F718-4786-BB01-D1A8CCC16DED}tf78438558_win32</Template>
  <TotalTime>170</TotalTime>
  <Words>698</Words>
  <Application>Microsoft Office PowerPoint</Application>
  <PresentationFormat>Широкоэкранный</PresentationFormat>
  <Paragraphs>100</Paragraphs>
  <Slides>14</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14</vt:i4>
      </vt:variant>
    </vt:vector>
  </HeadingPairs>
  <TitlesOfParts>
    <vt:vector size="18" baseType="lpstr">
      <vt:lpstr>Calibri</vt:lpstr>
      <vt:lpstr>Century Gothic</vt:lpstr>
      <vt:lpstr>Garamond</vt:lpstr>
      <vt:lpstr>СавонVTI</vt:lpstr>
      <vt:lpstr>Насыщение двигательной среды  учреждения</vt:lpstr>
      <vt:lpstr>«Чтобы сделать ребенка умным и рассудительным, сделайте его крепким и здоровым: пусть он работает, действует, бегает, кричит, пусть он находится в постоянном движении». Жан Жак Руссо </vt:lpstr>
      <vt:lpstr>ФГОС ДО</vt:lpstr>
      <vt:lpstr>Презентация PowerPoint</vt:lpstr>
      <vt:lpstr>Цель физкультурного уголка: обеспечение и регулирование уровня двигательной активности детей в режиме дня. </vt:lpstr>
      <vt:lpstr>Задача воспитателя: </vt:lpstr>
      <vt:lpstr>Требования к спортивному уголку: </vt:lpstr>
      <vt:lpstr>Теоретический материал </vt:lpstr>
      <vt:lpstr>Игры  </vt:lpstr>
      <vt:lpstr>Для профилактики плоскостопия и развития мелкой моторики рук </vt:lpstr>
      <vt:lpstr>Для игр и упражнений с прыжками </vt:lpstr>
      <vt:lpstr>Для игр и упражнений с бросанием, ловлей, метанием </vt:lpstr>
      <vt:lpstr>Нестандартное оборудование</vt:lpstr>
      <vt:lpstr>Гимнастика, физические упражнения, ходьба должны прочно войти в повседневный быт каждого, кто хочет сохранить работоспособность, здоровье, полноценную и радостную жизнь.                                                          Гиппократ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Насыщение двигательной среды  УЧереждения</dc:title>
  <dc:creator>User</dc:creator>
  <cp:lastModifiedBy>User</cp:lastModifiedBy>
  <cp:revision>14</cp:revision>
  <dcterms:created xsi:type="dcterms:W3CDTF">2022-05-04T12:01:54Z</dcterms:created>
  <dcterms:modified xsi:type="dcterms:W3CDTF">2022-05-05T08:13:22Z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564137</vt:lpwstr>
  </property>
  <property fmtid="{D5CDD505-2E9C-101B-9397-08002B2CF9AE}" name="NXPowerLiteSettings" pid="3">
    <vt:lpwstr>F7000400038000</vt:lpwstr>
  </property>
  <property fmtid="{D5CDD505-2E9C-101B-9397-08002B2CF9AE}" name="NXPowerLiteVersion" pid="4">
    <vt:lpwstr>S9.1.4</vt:lpwstr>
  </property>
</Properties>
</file>