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sldIdLst>
    <p:sldId id="256" r:id="rId2"/>
    <p:sldId id="265" r:id="rId3"/>
    <p:sldId id="257" r:id="rId4"/>
    <p:sldId id="295" r:id="rId5"/>
    <p:sldId id="262" r:id="rId6"/>
    <p:sldId id="268" r:id="rId7"/>
    <p:sldId id="263" r:id="rId8"/>
    <p:sldId id="270" r:id="rId9"/>
    <p:sldId id="272" r:id="rId10"/>
    <p:sldId id="273" r:id="rId11"/>
    <p:sldId id="278" r:id="rId12"/>
    <p:sldId id="296" r:id="rId13"/>
    <p:sldId id="297" r:id="rId14"/>
    <p:sldId id="298" r:id="rId15"/>
    <p:sldId id="299" r:id="rId16"/>
    <p:sldId id="287" r:id="rId17"/>
    <p:sldId id="290" r:id="rId18"/>
    <p:sldId id="292" r:id="rId19"/>
    <p:sldId id="291" r:id="rId20"/>
    <p:sldId id="288" r:id="rId21"/>
    <p:sldId id="294" r:id="rId22"/>
    <p:sldId id="293" r:id="rId23"/>
    <p:sldId id="289" r:id="rId24"/>
    <p:sldId id="276" r:id="rId25"/>
    <p:sldId id="277"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0F84"/>
    <a:srgbClr val="1D0680"/>
    <a:srgbClr val="6A1670"/>
    <a:srgbClr val="000099"/>
    <a:srgbClr val="600000"/>
    <a:srgbClr val="601615"/>
    <a:srgbClr val="3B16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1887" autoAdjust="0"/>
  </p:normalViewPr>
  <p:slideViewPr>
    <p:cSldViewPr>
      <p:cViewPr varScale="1">
        <p:scale>
          <a:sx n="72" d="100"/>
          <a:sy n="72" d="100"/>
        </p:scale>
        <p:origin x="132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46FDC1-89D7-49D2-B369-53A0FB167110}"/>
              </a:ext>
            </a:extLst>
          </p:cNvPr>
          <p:cNvSpPr>
            <a:spLocks noGrp="1"/>
          </p:cNvSpPr>
          <p:nvPr>
            <p:ph type="ctrTitle"/>
          </p:nvPr>
        </p:nvSpPr>
        <p:spPr>
          <a:xfrm>
            <a:off x="1143000" y="1122363"/>
            <a:ext cx="6858000" cy="2387600"/>
          </a:xfrm>
        </p:spPr>
        <p:txBody>
          <a:bodyPr anchor="b"/>
          <a:lstStyle>
            <a:lvl1pPr algn="ctr">
              <a:defRPr sz="4500"/>
            </a:lvl1pPr>
          </a:lstStyle>
          <a:p>
            <a:r>
              <a:rPr lang="ru-RU"/>
              <a:t>Образец заголовка</a:t>
            </a:r>
          </a:p>
        </p:txBody>
      </p:sp>
      <p:sp>
        <p:nvSpPr>
          <p:cNvPr id="3" name="Подзаголовок 2">
            <a:extLst>
              <a:ext uri="{FF2B5EF4-FFF2-40B4-BE49-F238E27FC236}">
                <a16:creationId xmlns:a16="http://schemas.microsoft.com/office/drawing/2014/main" id="{B195DD60-9EB0-4468-80A2-C72E09B19E4F}"/>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4" name="Дата 3">
            <a:extLst>
              <a:ext uri="{FF2B5EF4-FFF2-40B4-BE49-F238E27FC236}">
                <a16:creationId xmlns:a16="http://schemas.microsoft.com/office/drawing/2014/main" id="{F773AF27-652D-45CD-822A-DEE78726DFAC}"/>
              </a:ext>
            </a:extLst>
          </p:cNvPr>
          <p:cNvSpPr>
            <a:spLocks noGrp="1"/>
          </p:cNvSpPr>
          <p:nvPr>
            <p:ph type="dt" sz="half" idx="10"/>
          </p:nvPr>
        </p:nvSpPr>
        <p:spPr/>
        <p:txBody>
          <a:bodyPr/>
          <a:lstStyle/>
          <a:p>
            <a:fld id="{7B12109A-9087-49F2-8922-81BD5B71DE5B}" type="datetimeFigureOut">
              <a:rPr lang="ru-RU" smtClean="0"/>
              <a:pPr/>
              <a:t>06.05.2022</a:t>
            </a:fld>
            <a:endParaRPr lang="ru-RU"/>
          </a:p>
        </p:txBody>
      </p:sp>
      <p:sp>
        <p:nvSpPr>
          <p:cNvPr id="5" name="Нижний колонтитул 4">
            <a:extLst>
              <a:ext uri="{FF2B5EF4-FFF2-40B4-BE49-F238E27FC236}">
                <a16:creationId xmlns:a16="http://schemas.microsoft.com/office/drawing/2014/main" id="{D69EC77B-EF43-4525-AADA-6CB61F33087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5E1CF6A-B4AE-4169-8BE7-58E51AE96D80}"/>
              </a:ext>
            </a:extLst>
          </p:cNvPr>
          <p:cNvSpPr>
            <a:spLocks noGrp="1"/>
          </p:cNvSpPr>
          <p:nvPr>
            <p:ph type="sldNum" sz="quarter" idx="12"/>
          </p:nvPr>
        </p:nvSpPr>
        <p:spPr/>
        <p:txBody>
          <a:bodyPr/>
          <a:lstStyle/>
          <a:p>
            <a:fld id="{5E64261F-E571-4E2C-A9E3-32D4C29441A7}" type="slidenum">
              <a:rPr lang="ru-RU" smtClean="0"/>
              <a:pPr/>
              <a:t>‹#›</a:t>
            </a:fld>
            <a:endParaRPr lang="ru-RU"/>
          </a:p>
        </p:txBody>
      </p:sp>
    </p:spTree>
    <p:extLst>
      <p:ext uri="{BB962C8B-B14F-4D97-AF65-F5344CB8AC3E}">
        <p14:creationId xmlns:p14="http://schemas.microsoft.com/office/powerpoint/2010/main" val="1609403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30EF8F-0F80-44C2-8D19-88AF7EAA94EA}"/>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BFBD0C6C-2AE6-44CC-A54F-8E0BBBE0DEAC}"/>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1602D8A-410F-4D00-BDB2-02847A72FB8D}"/>
              </a:ext>
            </a:extLst>
          </p:cNvPr>
          <p:cNvSpPr>
            <a:spLocks noGrp="1"/>
          </p:cNvSpPr>
          <p:nvPr>
            <p:ph type="dt" sz="half" idx="10"/>
          </p:nvPr>
        </p:nvSpPr>
        <p:spPr/>
        <p:txBody>
          <a:bodyPr/>
          <a:lstStyle/>
          <a:p>
            <a:fld id="{7B12109A-9087-49F2-8922-81BD5B71DE5B}" type="datetimeFigureOut">
              <a:rPr lang="ru-RU" smtClean="0"/>
              <a:pPr/>
              <a:t>06.05.2022</a:t>
            </a:fld>
            <a:endParaRPr lang="ru-RU"/>
          </a:p>
        </p:txBody>
      </p:sp>
      <p:sp>
        <p:nvSpPr>
          <p:cNvPr id="5" name="Нижний колонтитул 4">
            <a:extLst>
              <a:ext uri="{FF2B5EF4-FFF2-40B4-BE49-F238E27FC236}">
                <a16:creationId xmlns:a16="http://schemas.microsoft.com/office/drawing/2014/main" id="{D07B312F-4C24-4390-BFBC-9BB665E84D4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32B97F9-E477-4963-8A0C-3B7CE36349C4}"/>
              </a:ext>
            </a:extLst>
          </p:cNvPr>
          <p:cNvSpPr>
            <a:spLocks noGrp="1"/>
          </p:cNvSpPr>
          <p:nvPr>
            <p:ph type="sldNum" sz="quarter" idx="12"/>
          </p:nvPr>
        </p:nvSpPr>
        <p:spPr/>
        <p:txBody>
          <a:bodyPr/>
          <a:lstStyle/>
          <a:p>
            <a:fld id="{5E64261F-E571-4E2C-A9E3-32D4C29441A7}" type="slidenum">
              <a:rPr lang="ru-RU" smtClean="0"/>
              <a:pPr/>
              <a:t>‹#›</a:t>
            </a:fld>
            <a:endParaRPr lang="ru-RU"/>
          </a:p>
        </p:txBody>
      </p:sp>
    </p:spTree>
    <p:extLst>
      <p:ext uri="{BB962C8B-B14F-4D97-AF65-F5344CB8AC3E}">
        <p14:creationId xmlns:p14="http://schemas.microsoft.com/office/powerpoint/2010/main" val="3214149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F712A55C-DA57-405D-A838-7522A910BD41}"/>
              </a:ext>
            </a:extLst>
          </p:cNvPr>
          <p:cNvSpPr>
            <a:spLocks noGrp="1"/>
          </p:cNvSpPr>
          <p:nvPr>
            <p:ph type="title" orient="vert"/>
          </p:nvPr>
        </p:nvSpPr>
        <p:spPr>
          <a:xfrm>
            <a:off x="6543675" y="365125"/>
            <a:ext cx="1971675"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5C2D318F-50B1-4E9F-B454-3B06BB1B86A4}"/>
              </a:ext>
            </a:extLst>
          </p:cNvPr>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BC0A1AA-8D28-4003-88A6-7962E831C364}"/>
              </a:ext>
            </a:extLst>
          </p:cNvPr>
          <p:cNvSpPr>
            <a:spLocks noGrp="1"/>
          </p:cNvSpPr>
          <p:nvPr>
            <p:ph type="dt" sz="half" idx="10"/>
          </p:nvPr>
        </p:nvSpPr>
        <p:spPr/>
        <p:txBody>
          <a:bodyPr/>
          <a:lstStyle/>
          <a:p>
            <a:fld id="{7B12109A-9087-49F2-8922-81BD5B71DE5B}" type="datetimeFigureOut">
              <a:rPr lang="ru-RU" smtClean="0"/>
              <a:pPr/>
              <a:t>06.05.2022</a:t>
            </a:fld>
            <a:endParaRPr lang="ru-RU"/>
          </a:p>
        </p:txBody>
      </p:sp>
      <p:sp>
        <p:nvSpPr>
          <p:cNvPr id="5" name="Нижний колонтитул 4">
            <a:extLst>
              <a:ext uri="{FF2B5EF4-FFF2-40B4-BE49-F238E27FC236}">
                <a16:creationId xmlns:a16="http://schemas.microsoft.com/office/drawing/2014/main" id="{D570338E-DD32-4A97-B250-4EC87588140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E79D38F-9DF2-4D36-A598-51109CD700EE}"/>
              </a:ext>
            </a:extLst>
          </p:cNvPr>
          <p:cNvSpPr>
            <a:spLocks noGrp="1"/>
          </p:cNvSpPr>
          <p:nvPr>
            <p:ph type="sldNum" sz="quarter" idx="12"/>
          </p:nvPr>
        </p:nvSpPr>
        <p:spPr/>
        <p:txBody>
          <a:bodyPr/>
          <a:lstStyle/>
          <a:p>
            <a:fld id="{5E64261F-E571-4E2C-A9E3-32D4C29441A7}" type="slidenum">
              <a:rPr lang="ru-RU" smtClean="0"/>
              <a:pPr/>
              <a:t>‹#›</a:t>
            </a:fld>
            <a:endParaRPr lang="ru-RU"/>
          </a:p>
        </p:txBody>
      </p:sp>
    </p:spTree>
    <p:extLst>
      <p:ext uri="{BB962C8B-B14F-4D97-AF65-F5344CB8AC3E}">
        <p14:creationId xmlns:p14="http://schemas.microsoft.com/office/powerpoint/2010/main" val="3657943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40C4DAB-EAB3-4BB3-862D-3BF1A4C2ED9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9217C33-316B-414E-B69D-C26F7096CA48}"/>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32DC04B-F576-43D9-B0E0-05D836004D17}"/>
              </a:ext>
            </a:extLst>
          </p:cNvPr>
          <p:cNvSpPr>
            <a:spLocks noGrp="1"/>
          </p:cNvSpPr>
          <p:nvPr>
            <p:ph type="dt" sz="half" idx="10"/>
          </p:nvPr>
        </p:nvSpPr>
        <p:spPr/>
        <p:txBody>
          <a:bodyPr/>
          <a:lstStyle/>
          <a:p>
            <a:fld id="{7B12109A-9087-49F2-8922-81BD5B71DE5B}" type="datetimeFigureOut">
              <a:rPr lang="ru-RU" smtClean="0"/>
              <a:pPr/>
              <a:t>06.05.2022</a:t>
            </a:fld>
            <a:endParaRPr lang="ru-RU"/>
          </a:p>
        </p:txBody>
      </p:sp>
      <p:sp>
        <p:nvSpPr>
          <p:cNvPr id="5" name="Нижний колонтитул 4">
            <a:extLst>
              <a:ext uri="{FF2B5EF4-FFF2-40B4-BE49-F238E27FC236}">
                <a16:creationId xmlns:a16="http://schemas.microsoft.com/office/drawing/2014/main" id="{764DC87E-6A70-4AB4-8D7D-49FAC14C283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A2EE2E9-8DC3-4525-9E1B-4C8DF84E09C0}"/>
              </a:ext>
            </a:extLst>
          </p:cNvPr>
          <p:cNvSpPr>
            <a:spLocks noGrp="1"/>
          </p:cNvSpPr>
          <p:nvPr>
            <p:ph type="sldNum" sz="quarter" idx="12"/>
          </p:nvPr>
        </p:nvSpPr>
        <p:spPr/>
        <p:txBody>
          <a:bodyPr/>
          <a:lstStyle/>
          <a:p>
            <a:fld id="{5E64261F-E571-4E2C-A9E3-32D4C29441A7}" type="slidenum">
              <a:rPr lang="ru-RU" smtClean="0"/>
              <a:pPr/>
              <a:t>‹#›</a:t>
            </a:fld>
            <a:endParaRPr lang="ru-RU"/>
          </a:p>
        </p:txBody>
      </p:sp>
    </p:spTree>
    <p:extLst>
      <p:ext uri="{BB962C8B-B14F-4D97-AF65-F5344CB8AC3E}">
        <p14:creationId xmlns:p14="http://schemas.microsoft.com/office/powerpoint/2010/main" val="3425733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B3A8A1D-9E94-4590-A0A7-2901876D60B0}"/>
              </a:ext>
            </a:extLst>
          </p:cNvPr>
          <p:cNvSpPr>
            <a:spLocks noGrp="1"/>
          </p:cNvSpPr>
          <p:nvPr>
            <p:ph type="title"/>
          </p:nvPr>
        </p:nvSpPr>
        <p:spPr>
          <a:xfrm>
            <a:off x="623888" y="1709739"/>
            <a:ext cx="7886700" cy="2852737"/>
          </a:xfrm>
        </p:spPr>
        <p:txBody>
          <a:bodyPr anchor="b"/>
          <a:lstStyle>
            <a:lvl1pPr>
              <a:defRPr sz="4500"/>
            </a:lvl1pPr>
          </a:lstStyle>
          <a:p>
            <a:r>
              <a:rPr lang="ru-RU"/>
              <a:t>Образец заголовка</a:t>
            </a:r>
          </a:p>
        </p:txBody>
      </p:sp>
      <p:sp>
        <p:nvSpPr>
          <p:cNvPr id="3" name="Текст 2">
            <a:extLst>
              <a:ext uri="{FF2B5EF4-FFF2-40B4-BE49-F238E27FC236}">
                <a16:creationId xmlns:a16="http://schemas.microsoft.com/office/drawing/2014/main" id="{A5BA7ED8-CCA1-4524-BE38-91BE2F6E18C9}"/>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90F3D338-B8B4-47CC-96B3-78979C1C879D}"/>
              </a:ext>
            </a:extLst>
          </p:cNvPr>
          <p:cNvSpPr>
            <a:spLocks noGrp="1"/>
          </p:cNvSpPr>
          <p:nvPr>
            <p:ph type="dt" sz="half" idx="10"/>
          </p:nvPr>
        </p:nvSpPr>
        <p:spPr/>
        <p:txBody>
          <a:bodyPr/>
          <a:lstStyle/>
          <a:p>
            <a:fld id="{7B12109A-9087-49F2-8922-81BD5B71DE5B}" type="datetimeFigureOut">
              <a:rPr lang="ru-RU" smtClean="0"/>
              <a:pPr/>
              <a:t>06.05.2022</a:t>
            </a:fld>
            <a:endParaRPr lang="ru-RU"/>
          </a:p>
        </p:txBody>
      </p:sp>
      <p:sp>
        <p:nvSpPr>
          <p:cNvPr id="5" name="Нижний колонтитул 4">
            <a:extLst>
              <a:ext uri="{FF2B5EF4-FFF2-40B4-BE49-F238E27FC236}">
                <a16:creationId xmlns:a16="http://schemas.microsoft.com/office/drawing/2014/main" id="{E1B3A437-2108-45CC-BF46-AB8E8DE7064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71B2232-2A28-43C6-AF20-A8F56E4EA9FA}"/>
              </a:ext>
            </a:extLst>
          </p:cNvPr>
          <p:cNvSpPr>
            <a:spLocks noGrp="1"/>
          </p:cNvSpPr>
          <p:nvPr>
            <p:ph type="sldNum" sz="quarter" idx="12"/>
          </p:nvPr>
        </p:nvSpPr>
        <p:spPr/>
        <p:txBody>
          <a:bodyPr/>
          <a:lstStyle/>
          <a:p>
            <a:fld id="{5E64261F-E571-4E2C-A9E3-32D4C29441A7}" type="slidenum">
              <a:rPr lang="ru-RU" smtClean="0"/>
              <a:pPr/>
              <a:t>‹#›</a:t>
            </a:fld>
            <a:endParaRPr lang="ru-RU"/>
          </a:p>
        </p:txBody>
      </p:sp>
    </p:spTree>
    <p:extLst>
      <p:ext uri="{BB962C8B-B14F-4D97-AF65-F5344CB8AC3E}">
        <p14:creationId xmlns:p14="http://schemas.microsoft.com/office/powerpoint/2010/main" val="2565896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4901B0-D943-4CB3-93BB-ECD00A0CD61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42251F4E-478D-48DD-9DE4-4AD60EC5B67E}"/>
              </a:ext>
            </a:extLst>
          </p:cNvPr>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CD145959-CBFA-44AB-9707-B426B56D1B8D}"/>
              </a:ext>
            </a:extLst>
          </p:cNvPr>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CDC6D8EB-24E7-4406-B703-35F24F574333}"/>
              </a:ext>
            </a:extLst>
          </p:cNvPr>
          <p:cNvSpPr>
            <a:spLocks noGrp="1"/>
          </p:cNvSpPr>
          <p:nvPr>
            <p:ph type="dt" sz="half" idx="10"/>
          </p:nvPr>
        </p:nvSpPr>
        <p:spPr/>
        <p:txBody>
          <a:bodyPr/>
          <a:lstStyle/>
          <a:p>
            <a:fld id="{7B12109A-9087-49F2-8922-81BD5B71DE5B}" type="datetimeFigureOut">
              <a:rPr lang="ru-RU" smtClean="0"/>
              <a:pPr/>
              <a:t>06.05.2022</a:t>
            </a:fld>
            <a:endParaRPr lang="ru-RU"/>
          </a:p>
        </p:txBody>
      </p:sp>
      <p:sp>
        <p:nvSpPr>
          <p:cNvPr id="6" name="Нижний колонтитул 5">
            <a:extLst>
              <a:ext uri="{FF2B5EF4-FFF2-40B4-BE49-F238E27FC236}">
                <a16:creationId xmlns:a16="http://schemas.microsoft.com/office/drawing/2014/main" id="{CE1FD5BB-8A38-4CFA-B438-D1A344CD0EC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2462830-BFA4-40DE-A291-97ACC93D06C1}"/>
              </a:ext>
            </a:extLst>
          </p:cNvPr>
          <p:cNvSpPr>
            <a:spLocks noGrp="1"/>
          </p:cNvSpPr>
          <p:nvPr>
            <p:ph type="sldNum" sz="quarter" idx="12"/>
          </p:nvPr>
        </p:nvSpPr>
        <p:spPr/>
        <p:txBody>
          <a:bodyPr/>
          <a:lstStyle/>
          <a:p>
            <a:fld id="{5E64261F-E571-4E2C-A9E3-32D4C29441A7}" type="slidenum">
              <a:rPr lang="ru-RU" smtClean="0"/>
              <a:pPr/>
              <a:t>‹#›</a:t>
            </a:fld>
            <a:endParaRPr lang="ru-RU"/>
          </a:p>
        </p:txBody>
      </p:sp>
    </p:spTree>
    <p:extLst>
      <p:ext uri="{BB962C8B-B14F-4D97-AF65-F5344CB8AC3E}">
        <p14:creationId xmlns:p14="http://schemas.microsoft.com/office/powerpoint/2010/main" val="2061339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BF0A479-9255-42D8-AECD-D15FDE03437F}"/>
              </a:ext>
            </a:extLst>
          </p:cNvPr>
          <p:cNvSpPr>
            <a:spLocks noGrp="1"/>
          </p:cNvSpPr>
          <p:nvPr>
            <p:ph type="title"/>
          </p:nvPr>
        </p:nvSpPr>
        <p:spPr>
          <a:xfrm>
            <a:off x="629841" y="365126"/>
            <a:ext cx="78867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DF3887AD-5F78-4B93-97DE-4D19105998C7}"/>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a:extLst>
              <a:ext uri="{FF2B5EF4-FFF2-40B4-BE49-F238E27FC236}">
                <a16:creationId xmlns:a16="http://schemas.microsoft.com/office/drawing/2014/main" id="{10CD0E53-8274-4AB6-8169-74D619778001}"/>
              </a:ext>
            </a:extLst>
          </p:cNvPr>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96DD627A-A69A-4A77-9E4D-64073C7B6FAA}"/>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a:extLst>
              <a:ext uri="{FF2B5EF4-FFF2-40B4-BE49-F238E27FC236}">
                <a16:creationId xmlns:a16="http://schemas.microsoft.com/office/drawing/2014/main" id="{2F9F59AE-EEC3-4A96-84BD-75A6FA34FFAD}"/>
              </a:ext>
            </a:extLst>
          </p:cNvPr>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7414F017-F985-4B8A-9C7F-A477DF60ADA7}"/>
              </a:ext>
            </a:extLst>
          </p:cNvPr>
          <p:cNvSpPr>
            <a:spLocks noGrp="1"/>
          </p:cNvSpPr>
          <p:nvPr>
            <p:ph type="dt" sz="half" idx="10"/>
          </p:nvPr>
        </p:nvSpPr>
        <p:spPr/>
        <p:txBody>
          <a:bodyPr/>
          <a:lstStyle/>
          <a:p>
            <a:fld id="{7B12109A-9087-49F2-8922-81BD5B71DE5B}" type="datetimeFigureOut">
              <a:rPr lang="ru-RU" smtClean="0"/>
              <a:pPr/>
              <a:t>06.05.2022</a:t>
            </a:fld>
            <a:endParaRPr lang="ru-RU"/>
          </a:p>
        </p:txBody>
      </p:sp>
      <p:sp>
        <p:nvSpPr>
          <p:cNvPr id="8" name="Нижний колонтитул 7">
            <a:extLst>
              <a:ext uri="{FF2B5EF4-FFF2-40B4-BE49-F238E27FC236}">
                <a16:creationId xmlns:a16="http://schemas.microsoft.com/office/drawing/2014/main" id="{AED794CC-FC6F-4D0E-8288-6302DE2D298C}"/>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D46CD124-1087-41D6-BD4F-7D7F4E05E423}"/>
              </a:ext>
            </a:extLst>
          </p:cNvPr>
          <p:cNvSpPr>
            <a:spLocks noGrp="1"/>
          </p:cNvSpPr>
          <p:nvPr>
            <p:ph type="sldNum" sz="quarter" idx="12"/>
          </p:nvPr>
        </p:nvSpPr>
        <p:spPr/>
        <p:txBody>
          <a:bodyPr/>
          <a:lstStyle/>
          <a:p>
            <a:fld id="{5E64261F-E571-4E2C-A9E3-32D4C29441A7}" type="slidenum">
              <a:rPr lang="ru-RU" smtClean="0"/>
              <a:pPr/>
              <a:t>‹#›</a:t>
            </a:fld>
            <a:endParaRPr lang="ru-RU"/>
          </a:p>
        </p:txBody>
      </p:sp>
    </p:spTree>
    <p:extLst>
      <p:ext uri="{BB962C8B-B14F-4D97-AF65-F5344CB8AC3E}">
        <p14:creationId xmlns:p14="http://schemas.microsoft.com/office/powerpoint/2010/main" val="2061625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17DEBE-6037-4ECA-B436-E856151A3CBE}"/>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51384C26-DD5C-449D-ACBE-EA1CFACCAB33}"/>
              </a:ext>
            </a:extLst>
          </p:cNvPr>
          <p:cNvSpPr>
            <a:spLocks noGrp="1"/>
          </p:cNvSpPr>
          <p:nvPr>
            <p:ph type="dt" sz="half" idx="10"/>
          </p:nvPr>
        </p:nvSpPr>
        <p:spPr/>
        <p:txBody>
          <a:bodyPr/>
          <a:lstStyle/>
          <a:p>
            <a:fld id="{7B12109A-9087-49F2-8922-81BD5B71DE5B}" type="datetimeFigureOut">
              <a:rPr lang="ru-RU" smtClean="0"/>
              <a:pPr/>
              <a:t>06.05.2022</a:t>
            </a:fld>
            <a:endParaRPr lang="ru-RU"/>
          </a:p>
        </p:txBody>
      </p:sp>
      <p:sp>
        <p:nvSpPr>
          <p:cNvPr id="4" name="Нижний колонтитул 3">
            <a:extLst>
              <a:ext uri="{FF2B5EF4-FFF2-40B4-BE49-F238E27FC236}">
                <a16:creationId xmlns:a16="http://schemas.microsoft.com/office/drawing/2014/main" id="{CC6EF79E-9C04-481C-AEFB-5C56C7C7A0DA}"/>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B659266C-DF94-4A2B-A1E2-3A0465E8268F}"/>
              </a:ext>
            </a:extLst>
          </p:cNvPr>
          <p:cNvSpPr>
            <a:spLocks noGrp="1"/>
          </p:cNvSpPr>
          <p:nvPr>
            <p:ph type="sldNum" sz="quarter" idx="12"/>
          </p:nvPr>
        </p:nvSpPr>
        <p:spPr/>
        <p:txBody>
          <a:bodyPr/>
          <a:lstStyle/>
          <a:p>
            <a:fld id="{5E64261F-E571-4E2C-A9E3-32D4C29441A7}" type="slidenum">
              <a:rPr lang="ru-RU" smtClean="0"/>
              <a:pPr/>
              <a:t>‹#›</a:t>
            </a:fld>
            <a:endParaRPr lang="ru-RU"/>
          </a:p>
        </p:txBody>
      </p:sp>
    </p:spTree>
    <p:extLst>
      <p:ext uri="{BB962C8B-B14F-4D97-AF65-F5344CB8AC3E}">
        <p14:creationId xmlns:p14="http://schemas.microsoft.com/office/powerpoint/2010/main" val="1108971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E6769C64-4051-4213-B816-630BE14A5AEC}"/>
              </a:ext>
            </a:extLst>
          </p:cNvPr>
          <p:cNvSpPr>
            <a:spLocks noGrp="1"/>
          </p:cNvSpPr>
          <p:nvPr>
            <p:ph type="dt" sz="half" idx="10"/>
          </p:nvPr>
        </p:nvSpPr>
        <p:spPr/>
        <p:txBody>
          <a:bodyPr/>
          <a:lstStyle/>
          <a:p>
            <a:fld id="{7B12109A-9087-49F2-8922-81BD5B71DE5B}" type="datetimeFigureOut">
              <a:rPr lang="ru-RU" smtClean="0"/>
              <a:pPr/>
              <a:t>06.05.2022</a:t>
            </a:fld>
            <a:endParaRPr lang="ru-RU"/>
          </a:p>
        </p:txBody>
      </p:sp>
      <p:sp>
        <p:nvSpPr>
          <p:cNvPr id="3" name="Нижний колонтитул 2">
            <a:extLst>
              <a:ext uri="{FF2B5EF4-FFF2-40B4-BE49-F238E27FC236}">
                <a16:creationId xmlns:a16="http://schemas.microsoft.com/office/drawing/2014/main" id="{26DB20EA-21D4-4845-A9AC-E02FCC23ED5E}"/>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507403A0-FAEC-4071-B40A-31C93F6D1836}"/>
              </a:ext>
            </a:extLst>
          </p:cNvPr>
          <p:cNvSpPr>
            <a:spLocks noGrp="1"/>
          </p:cNvSpPr>
          <p:nvPr>
            <p:ph type="sldNum" sz="quarter" idx="12"/>
          </p:nvPr>
        </p:nvSpPr>
        <p:spPr/>
        <p:txBody>
          <a:bodyPr/>
          <a:lstStyle/>
          <a:p>
            <a:fld id="{5E64261F-E571-4E2C-A9E3-32D4C29441A7}" type="slidenum">
              <a:rPr lang="ru-RU" smtClean="0"/>
              <a:pPr/>
              <a:t>‹#›</a:t>
            </a:fld>
            <a:endParaRPr lang="ru-RU"/>
          </a:p>
        </p:txBody>
      </p:sp>
    </p:spTree>
    <p:extLst>
      <p:ext uri="{BB962C8B-B14F-4D97-AF65-F5344CB8AC3E}">
        <p14:creationId xmlns:p14="http://schemas.microsoft.com/office/powerpoint/2010/main" val="2599118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350B78-1958-4D21-B530-3D500F1412DB}"/>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Объект 2">
            <a:extLst>
              <a:ext uri="{FF2B5EF4-FFF2-40B4-BE49-F238E27FC236}">
                <a16:creationId xmlns:a16="http://schemas.microsoft.com/office/drawing/2014/main" id="{C2A6031A-4B74-446B-813B-2BF5F379B084}"/>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CED59DD3-485D-4AD1-8853-7D22BAC6795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id="{12C6F1BC-B949-4F89-8B03-C6CD43913505}"/>
              </a:ext>
            </a:extLst>
          </p:cNvPr>
          <p:cNvSpPr>
            <a:spLocks noGrp="1"/>
          </p:cNvSpPr>
          <p:nvPr>
            <p:ph type="dt" sz="half" idx="10"/>
          </p:nvPr>
        </p:nvSpPr>
        <p:spPr/>
        <p:txBody>
          <a:bodyPr/>
          <a:lstStyle/>
          <a:p>
            <a:fld id="{7B12109A-9087-49F2-8922-81BD5B71DE5B}" type="datetimeFigureOut">
              <a:rPr lang="ru-RU" smtClean="0"/>
              <a:pPr/>
              <a:t>06.05.2022</a:t>
            </a:fld>
            <a:endParaRPr lang="ru-RU"/>
          </a:p>
        </p:txBody>
      </p:sp>
      <p:sp>
        <p:nvSpPr>
          <p:cNvPr id="6" name="Нижний колонтитул 5">
            <a:extLst>
              <a:ext uri="{FF2B5EF4-FFF2-40B4-BE49-F238E27FC236}">
                <a16:creationId xmlns:a16="http://schemas.microsoft.com/office/drawing/2014/main" id="{85759E38-591F-454A-8EAB-9C658958690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671A800-D7F2-4577-907B-D72FE4CB25D2}"/>
              </a:ext>
            </a:extLst>
          </p:cNvPr>
          <p:cNvSpPr>
            <a:spLocks noGrp="1"/>
          </p:cNvSpPr>
          <p:nvPr>
            <p:ph type="sldNum" sz="quarter" idx="12"/>
          </p:nvPr>
        </p:nvSpPr>
        <p:spPr/>
        <p:txBody>
          <a:bodyPr/>
          <a:lstStyle/>
          <a:p>
            <a:fld id="{5E64261F-E571-4E2C-A9E3-32D4C29441A7}" type="slidenum">
              <a:rPr lang="ru-RU" smtClean="0"/>
              <a:pPr/>
              <a:t>‹#›</a:t>
            </a:fld>
            <a:endParaRPr lang="ru-RU"/>
          </a:p>
        </p:txBody>
      </p:sp>
    </p:spTree>
    <p:extLst>
      <p:ext uri="{BB962C8B-B14F-4D97-AF65-F5344CB8AC3E}">
        <p14:creationId xmlns:p14="http://schemas.microsoft.com/office/powerpoint/2010/main" val="3815170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9CF950-B1DB-4EC9-A6B5-9687C3FDDEBF}"/>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Рисунок 2">
            <a:extLst>
              <a:ext uri="{FF2B5EF4-FFF2-40B4-BE49-F238E27FC236}">
                <a16:creationId xmlns:a16="http://schemas.microsoft.com/office/drawing/2014/main" id="{4BF48F73-D910-4A3F-8FDC-7993E611B690}"/>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a:extLst>
              <a:ext uri="{FF2B5EF4-FFF2-40B4-BE49-F238E27FC236}">
                <a16:creationId xmlns:a16="http://schemas.microsoft.com/office/drawing/2014/main" id="{1CFED145-CEE2-4D09-8935-C58BD78AF44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id="{44C30FB3-8482-4027-AFF6-44829C01BFAF}"/>
              </a:ext>
            </a:extLst>
          </p:cNvPr>
          <p:cNvSpPr>
            <a:spLocks noGrp="1"/>
          </p:cNvSpPr>
          <p:nvPr>
            <p:ph type="dt" sz="half" idx="10"/>
          </p:nvPr>
        </p:nvSpPr>
        <p:spPr/>
        <p:txBody>
          <a:bodyPr/>
          <a:lstStyle/>
          <a:p>
            <a:fld id="{7B12109A-9087-49F2-8922-81BD5B71DE5B}" type="datetimeFigureOut">
              <a:rPr lang="ru-RU" smtClean="0"/>
              <a:pPr/>
              <a:t>06.05.2022</a:t>
            </a:fld>
            <a:endParaRPr lang="ru-RU"/>
          </a:p>
        </p:txBody>
      </p:sp>
      <p:sp>
        <p:nvSpPr>
          <p:cNvPr id="6" name="Нижний колонтитул 5">
            <a:extLst>
              <a:ext uri="{FF2B5EF4-FFF2-40B4-BE49-F238E27FC236}">
                <a16:creationId xmlns:a16="http://schemas.microsoft.com/office/drawing/2014/main" id="{FFEF7C68-1897-459F-974E-EF41238BCA4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07B91ED-FD15-4306-9792-43D947B5E0A7}"/>
              </a:ext>
            </a:extLst>
          </p:cNvPr>
          <p:cNvSpPr>
            <a:spLocks noGrp="1"/>
          </p:cNvSpPr>
          <p:nvPr>
            <p:ph type="sldNum" sz="quarter" idx="12"/>
          </p:nvPr>
        </p:nvSpPr>
        <p:spPr/>
        <p:txBody>
          <a:bodyPr/>
          <a:lstStyle/>
          <a:p>
            <a:fld id="{5E64261F-E571-4E2C-A9E3-32D4C29441A7}" type="slidenum">
              <a:rPr lang="ru-RU" smtClean="0"/>
              <a:pPr/>
              <a:t>‹#›</a:t>
            </a:fld>
            <a:endParaRPr lang="ru-RU"/>
          </a:p>
        </p:txBody>
      </p:sp>
    </p:spTree>
    <p:extLst>
      <p:ext uri="{BB962C8B-B14F-4D97-AF65-F5344CB8AC3E}">
        <p14:creationId xmlns:p14="http://schemas.microsoft.com/office/powerpoint/2010/main" val="2927022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6F867F-E329-4801-A344-C9DB9BBEFC1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A45602A8-91B5-4D74-8162-D880EC138DD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C3AA478-CF69-4A36-8D40-94D714CC4FB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B12109A-9087-49F2-8922-81BD5B71DE5B}" type="datetimeFigureOut">
              <a:rPr lang="ru-RU" smtClean="0"/>
              <a:pPr/>
              <a:t>06.05.2022</a:t>
            </a:fld>
            <a:endParaRPr lang="ru-RU"/>
          </a:p>
        </p:txBody>
      </p:sp>
      <p:sp>
        <p:nvSpPr>
          <p:cNvPr id="5" name="Нижний колонтитул 4">
            <a:extLst>
              <a:ext uri="{FF2B5EF4-FFF2-40B4-BE49-F238E27FC236}">
                <a16:creationId xmlns:a16="http://schemas.microsoft.com/office/drawing/2014/main" id="{116E3501-87F4-4FE1-97AF-31BD60F10487}"/>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C380E25E-65BA-445E-9CBB-C5F225D5D6DF}"/>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E64261F-E571-4E2C-A9E3-32D4C29441A7}" type="slidenum">
              <a:rPr lang="ru-RU" smtClean="0"/>
              <a:pPr/>
              <a:t>‹#›</a:t>
            </a:fld>
            <a:endParaRPr lang="ru-RU"/>
          </a:p>
        </p:txBody>
      </p:sp>
    </p:spTree>
    <p:extLst>
      <p:ext uri="{BB962C8B-B14F-4D97-AF65-F5344CB8AC3E}">
        <p14:creationId xmlns:p14="http://schemas.microsoft.com/office/powerpoint/2010/main" val="4010454248"/>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71600" y="980728"/>
            <a:ext cx="6224736" cy="4176464"/>
          </a:xfrm>
        </p:spPr>
        <p:txBody>
          <a:bodyPr>
            <a:noAutofit/>
          </a:bodyPr>
          <a:lstStyle/>
          <a:p>
            <a:br>
              <a:rPr lang="ru-RU" sz="4800" dirty="0">
                <a:solidFill>
                  <a:srgbClr val="1D0680"/>
                </a:solidFill>
                <a:latin typeface="Monotype Corsiva" panose="03010101010201010101" pitchFamily="66" charset="0"/>
              </a:rPr>
            </a:br>
            <a:br>
              <a:rPr lang="ru-RU" sz="4800" dirty="0">
                <a:solidFill>
                  <a:srgbClr val="1D0680"/>
                </a:solidFill>
                <a:latin typeface="Monotype Corsiva" panose="03010101010201010101" pitchFamily="66" charset="0"/>
              </a:rPr>
            </a:br>
            <a:r>
              <a:rPr lang="ru-RU" sz="4800" dirty="0">
                <a:solidFill>
                  <a:srgbClr val="1D0680"/>
                </a:solidFill>
                <a:latin typeface="Monotype Corsiva" panose="03010101010201010101" pitchFamily="66" charset="0"/>
              </a:rPr>
              <a:t> </a:t>
            </a:r>
            <a:br>
              <a:rPr lang="ru-RU" sz="4800" dirty="0">
                <a:solidFill>
                  <a:srgbClr val="1D0680"/>
                </a:solidFill>
                <a:latin typeface="Monotype Corsiva" panose="03010101010201010101" pitchFamily="66" charset="0"/>
              </a:rPr>
            </a:br>
            <a:br>
              <a:rPr lang="ru-RU" sz="4800" dirty="0">
                <a:solidFill>
                  <a:srgbClr val="1D0680"/>
                </a:solidFill>
                <a:latin typeface="Monotype Corsiva" panose="03010101010201010101" pitchFamily="66" charset="0"/>
              </a:rPr>
            </a:br>
            <a:r>
              <a:rPr lang="ru-RU" sz="4800" dirty="0">
                <a:solidFill>
                  <a:srgbClr val="1D0680"/>
                </a:solidFill>
                <a:latin typeface="Monotype Corsiva" panose="03010101010201010101" pitchFamily="66" charset="0"/>
              </a:rPr>
              <a:t>  </a:t>
            </a:r>
            <a:br>
              <a:rPr lang="ru-RU" sz="4800" dirty="0">
                <a:solidFill>
                  <a:srgbClr val="1D0680"/>
                </a:solidFill>
                <a:latin typeface="Monotype Corsiva" panose="03010101010201010101" pitchFamily="66" charset="0"/>
              </a:rPr>
            </a:br>
            <a:r>
              <a:rPr lang="ru-RU" sz="4800" b="1" dirty="0">
                <a:solidFill>
                  <a:srgbClr val="AD0F84"/>
                </a:solidFill>
                <a:latin typeface="Monotype Corsiva" panose="03010101010201010101" pitchFamily="66" charset="0"/>
              </a:rPr>
              <a:t>«Театрализованная деятельность как эффективное средство развития речи детей дошкольного  возраста»</a:t>
            </a:r>
            <a:r>
              <a:rPr lang="ru-RU" sz="4800" b="1" dirty="0">
                <a:solidFill>
                  <a:srgbClr val="1D0680"/>
                </a:solidFill>
                <a:latin typeface="Monotype Corsiva" panose="03010101010201010101" pitchFamily="66" charset="0"/>
              </a:rPr>
              <a:t>                                  </a:t>
            </a:r>
            <a:br>
              <a:rPr lang="ru-RU" sz="4800" b="1" dirty="0">
                <a:solidFill>
                  <a:srgbClr val="1D0680"/>
                </a:solidFill>
                <a:latin typeface="Monotype Corsiva" panose="03010101010201010101" pitchFamily="66" charset="0"/>
              </a:rPr>
            </a:br>
            <a:endParaRPr lang="ru-RU" sz="4800" b="1" dirty="0">
              <a:solidFill>
                <a:srgbClr val="AD0F84"/>
              </a:solidFill>
              <a:latin typeface="Monotype Corsiva" panose="03010101010201010101" pitchFamily="66" charset="0"/>
            </a:endParaRPr>
          </a:p>
        </p:txBody>
      </p:sp>
      <p:sp>
        <p:nvSpPr>
          <p:cNvPr id="3" name="Подзаголовок 2"/>
          <p:cNvSpPr>
            <a:spLocks noGrp="1"/>
          </p:cNvSpPr>
          <p:nvPr>
            <p:ph type="subTitle" idx="1"/>
          </p:nvPr>
        </p:nvSpPr>
        <p:spPr>
          <a:xfrm>
            <a:off x="1371600" y="5157192"/>
            <a:ext cx="6400800" cy="1224136"/>
          </a:xfrm>
        </p:spPr>
        <p:txBody>
          <a:bodyPr>
            <a:normAutofit/>
          </a:bodyPr>
          <a:lstStyle/>
          <a:p>
            <a:r>
              <a:rPr lang="ru-RU" sz="3600" b="1" dirty="0">
                <a:solidFill>
                  <a:srgbClr val="FF0000"/>
                </a:solidFill>
                <a:latin typeface="Monotype Corsiva" panose="03010101010201010101" pitchFamily="66" charset="0"/>
              </a:rPr>
              <a:t>Воспитатели: </a:t>
            </a:r>
            <a:r>
              <a:rPr lang="ru-RU" sz="3600" b="1" dirty="0" err="1">
                <a:solidFill>
                  <a:srgbClr val="FF0000"/>
                </a:solidFill>
                <a:latin typeface="Monotype Corsiva" panose="03010101010201010101" pitchFamily="66" charset="0"/>
              </a:rPr>
              <a:t>Массалитина</a:t>
            </a:r>
            <a:r>
              <a:rPr lang="ru-RU" sz="3600" b="1" dirty="0">
                <a:solidFill>
                  <a:srgbClr val="FF0000"/>
                </a:solidFill>
                <a:latin typeface="Monotype Corsiva" panose="03010101010201010101" pitchFamily="66" charset="0"/>
              </a:rPr>
              <a:t> Т.С.</a:t>
            </a:r>
          </a:p>
          <a:p>
            <a:r>
              <a:rPr lang="ru-RU" sz="3600" b="1" dirty="0">
                <a:solidFill>
                  <a:srgbClr val="FF0000"/>
                </a:solidFill>
                <a:latin typeface="Monotype Corsiva" panose="03010101010201010101" pitchFamily="66" charset="0"/>
              </a:rPr>
              <a:t>                Горелова Е.А.</a:t>
            </a:r>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283152" cy="1498178"/>
          </a:xfrm>
        </p:spPr>
        <p:txBody>
          <a:bodyPr>
            <a:noAutofit/>
          </a:bodyPr>
          <a:lstStyle/>
          <a:p>
            <a:r>
              <a:rPr lang="ru-RU" sz="2800" b="1" dirty="0">
                <a:solidFill>
                  <a:srgbClr val="AD0F84"/>
                </a:solidFill>
                <a:latin typeface="Monotype Corsiva" panose="03010101010201010101" pitchFamily="66" charset="0"/>
              </a:rPr>
              <a:t>В режиссерской игре </a:t>
            </a:r>
            <a:r>
              <a:rPr lang="ru-RU" sz="2800" b="1" dirty="0">
                <a:solidFill>
                  <a:srgbClr val="FF0000"/>
                </a:solidFill>
                <a:latin typeface="Monotype Corsiva" panose="03010101010201010101" pitchFamily="66" charset="0"/>
              </a:rPr>
              <a:t>"артистами" являются игрушки или их заместители, а ребенок, организуя деятельность как "сценарист и режиссер" управляет "артистами"</a:t>
            </a:r>
            <a:endParaRPr lang="ru-RU" sz="2800" b="1" dirty="0">
              <a:latin typeface="Monotype Corsiva" panose="03010101010201010101" pitchFamily="66" charset="0"/>
            </a:endParaRPr>
          </a:p>
        </p:txBody>
      </p:sp>
      <p:sp>
        <p:nvSpPr>
          <p:cNvPr id="3" name="Содержимое 2"/>
          <p:cNvSpPr>
            <a:spLocks noGrp="1"/>
          </p:cNvSpPr>
          <p:nvPr>
            <p:ph sz="half" idx="1"/>
          </p:nvPr>
        </p:nvSpPr>
        <p:spPr>
          <a:xfrm>
            <a:off x="1115616" y="1772816"/>
            <a:ext cx="4320480" cy="4752528"/>
          </a:xfrm>
        </p:spPr>
        <p:txBody>
          <a:bodyPr>
            <a:noAutofit/>
          </a:bodyPr>
          <a:lstStyle/>
          <a:p>
            <a:pPr>
              <a:buFontTx/>
              <a:buNone/>
              <a:defRPr/>
            </a:pPr>
            <a:r>
              <a:rPr lang="ru-RU" sz="1800" b="1" dirty="0">
                <a:latin typeface="Times New Roman" pitchFamily="18" charset="0"/>
                <a:cs typeface="Times New Roman" pitchFamily="18" charset="0"/>
              </a:rPr>
              <a:t>       Ребёнок «озвучивая» героев и комментируя сюжет, использует разные средства вербальной выразительности. </a:t>
            </a:r>
          </a:p>
          <a:p>
            <a:pPr>
              <a:buFontTx/>
              <a:buNone/>
              <a:defRPr/>
            </a:pPr>
            <a:r>
              <a:rPr lang="ru-RU" sz="1800" b="1" dirty="0">
                <a:latin typeface="Times New Roman" pitchFamily="18" charset="0"/>
                <a:cs typeface="Times New Roman" pitchFamily="18" charset="0"/>
              </a:rPr>
              <a:t>        Режиссёрские игры</a:t>
            </a:r>
            <a:r>
              <a:rPr lang="en-US" sz="1800" b="1" dirty="0">
                <a:latin typeface="Times New Roman" pitchFamily="18" charset="0"/>
                <a:cs typeface="Times New Roman" pitchFamily="18" charset="0"/>
              </a:rPr>
              <a:t> </a:t>
            </a:r>
            <a:r>
              <a:rPr lang="ru-RU" sz="1800" b="1" dirty="0">
                <a:latin typeface="Times New Roman" pitchFamily="18" charset="0"/>
                <a:cs typeface="Times New Roman" pitchFamily="18" charset="0"/>
              </a:rPr>
              <a:t>могут быть групповыми: каждый ведёт игрушки в общем сюжете </a:t>
            </a:r>
          </a:p>
          <a:p>
            <a:pPr>
              <a:buFontTx/>
              <a:buNone/>
              <a:defRPr/>
            </a:pPr>
            <a:r>
              <a:rPr lang="ru-RU" sz="1800" b="1" dirty="0">
                <a:latin typeface="Times New Roman" pitchFamily="18" charset="0"/>
                <a:cs typeface="Times New Roman" pitchFamily="18" charset="0"/>
              </a:rPr>
              <a:t>      или выступает как режиссёр </a:t>
            </a:r>
          </a:p>
          <a:p>
            <a:pPr>
              <a:buFontTx/>
              <a:buNone/>
              <a:defRPr/>
            </a:pPr>
            <a:r>
              <a:rPr lang="ru-RU" sz="1800" b="1" dirty="0">
                <a:latin typeface="Times New Roman" pitchFamily="18" charset="0"/>
                <a:cs typeface="Times New Roman" pitchFamily="18" charset="0"/>
              </a:rPr>
              <a:t>      импровизированного концерта, спектакля. При этом накапливается опыт общения, согласования замыслов и сюжетных действий. </a:t>
            </a:r>
          </a:p>
          <a:p>
            <a:pPr>
              <a:buFontTx/>
              <a:buNone/>
              <a:defRPr/>
            </a:pPr>
            <a:r>
              <a:rPr lang="ru-RU" sz="1800" b="1" dirty="0">
                <a:solidFill>
                  <a:srgbClr val="FF0000"/>
                </a:solidFill>
                <a:latin typeface="Times New Roman" pitchFamily="18" charset="0"/>
                <a:cs typeface="Times New Roman" pitchFamily="18" charset="0"/>
              </a:rPr>
              <a:t>         Виды режиссерских игр </a:t>
            </a:r>
            <a:r>
              <a:rPr lang="ru-RU" sz="1800" b="1" dirty="0">
                <a:solidFill>
                  <a:srgbClr val="2D2D8A"/>
                </a:solidFill>
                <a:latin typeface="Times New Roman" pitchFamily="18" charset="0"/>
                <a:cs typeface="Times New Roman" pitchFamily="18" charset="0"/>
              </a:rPr>
              <a:t>определяются в соответствии с разнообразием театров, используемых в детском саду.</a:t>
            </a:r>
          </a:p>
          <a:p>
            <a:endParaRPr lang="ru-RU" sz="1800" dirty="0"/>
          </a:p>
        </p:txBody>
      </p:sp>
      <p:pic>
        <p:nvPicPr>
          <p:cNvPr id="6" name="Объект 5">
            <a:extLst>
              <a:ext uri="{FF2B5EF4-FFF2-40B4-BE49-F238E27FC236}">
                <a16:creationId xmlns:a16="http://schemas.microsoft.com/office/drawing/2014/main" id="{F9504970-98E8-40D3-AD42-5A7092F3729B}"/>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5436096" y="3068960"/>
            <a:ext cx="2952327" cy="216024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620688"/>
            <a:ext cx="5904656" cy="1584176"/>
          </a:xfrm>
        </p:spPr>
        <p:txBody>
          <a:bodyPr>
            <a:normAutofit fontScale="90000"/>
          </a:bodyPr>
          <a:lstStyle/>
          <a:p>
            <a:r>
              <a:rPr lang="ru-RU" b="1" dirty="0">
                <a:solidFill>
                  <a:srgbClr val="AD0F84"/>
                </a:solidFill>
                <a:latin typeface="Monotype Corsiva" panose="03010101010201010101" pitchFamily="66" charset="0"/>
              </a:rPr>
              <a:t>Первый этап - Определение характера образа. </a:t>
            </a:r>
          </a:p>
        </p:txBody>
      </p:sp>
      <p:sp>
        <p:nvSpPr>
          <p:cNvPr id="3" name="Подзаголовок 2"/>
          <p:cNvSpPr>
            <a:spLocks noGrp="1"/>
          </p:cNvSpPr>
          <p:nvPr>
            <p:ph type="subTitle" idx="1"/>
          </p:nvPr>
        </p:nvSpPr>
        <p:spPr>
          <a:xfrm>
            <a:off x="1135654" y="2564904"/>
            <a:ext cx="2644258" cy="3672408"/>
          </a:xfrm>
        </p:spPr>
        <p:txBody>
          <a:bodyPr>
            <a:noAutofit/>
          </a:bodyPr>
          <a:lstStyle/>
          <a:p>
            <a:pPr lvl="1" algn="l"/>
            <a:r>
              <a:rPr lang="ru-RU" sz="2400" b="1" dirty="0">
                <a:solidFill>
                  <a:srgbClr val="800000"/>
                </a:solidFill>
                <a:latin typeface="Monotype Corsiva" panose="03010101010201010101" pitchFamily="66" charset="0"/>
                <a:ea typeface="Calibri" panose="020F0502020204030204" pitchFamily="34" charset="0"/>
                <a:cs typeface="Times New Roman" panose="02020603050405020304" pitchFamily="18" charset="0"/>
              </a:rPr>
              <a:t> </a:t>
            </a:r>
            <a:r>
              <a:rPr lang="ru-RU" sz="2400" dirty="0">
                <a:latin typeface="Times New Roman" panose="02020603050405020304" pitchFamily="18" charset="0"/>
                <a:ea typeface="Calibri" panose="020F0502020204030204" pitchFamily="34" charset="0"/>
                <a:cs typeface="Times New Roman" panose="02020603050405020304" pitchFamily="18" charset="0"/>
              </a:rPr>
              <a:t>Задача педагога- научить детей распознавать конкретный образ, выделяя характерные черты, присущие только ему.</a:t>
            </a:r>
          </a:p>
          <a:p>
            <a:pPr lvl="1" algn="l"/>
            <a:endParaRPr lang="ru-RU" sz="4500" dirty="0">
              <a:latin typeface="Monotype Corsiva" panose="03010101010201010101" pitchFamily="66" charset="0"/>
            </a:endParaRPr>
          </a:p>
        </p:txBody>
      </p:sp>
      <p:pic>
        <p:nvPicPr>
          <p:cNvPr id="5" name="Рисунок 4">
            <a:extLst>
              <a:ext uri="{FF2B5EF4-FFF2-40B4-BE49-F238E27FC236}">
                <a16:creationId xmlns:a16="http://schemas.microsoft.com/office/drawing/2014/main" id="{D39555AF-4918-4ED7-BAE9-69320E8E3E1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040" y="4509121"/>
            <a:ext cx="3076306" cy="2016224"/>
          </a:xfrm>
          <a:prstGeom prst="rect">
            <a:avLst/>
          </a:prstGeom>
        </p:spPr>
      </p:pic>
      <p:pic>
        <p:nvPicPr>
          <p:cNvPr id="9" name="Рисунок 8">
            <a:extLst>
              <a:ext uri="{FF2B5EF4-FFF2-40B4-BE49-F238E27FC236}">
                <a16:creationId xmlns:a16="http://schemas.microsoft.com/office/drawing/2014/main" id="{8D19C63A-8FF6-4F6A-96F6-1355FAE4E9B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20030" y="2204865"/>
            <a:ext cx="3076306" cy="201622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908720"/>
            <a:ext cx="5904656" cy="1296144"/>
          </a:xfrm>
        </p:spPr>
        <p:txBody>
          <a:bodyPr>
            <a:noAutofit/>
          </a:bodyPr>
          <a:lstStyle/>
          <a:p>
            <a:r>
              <a:rPr lang="ru-RU" sz="4800" b="1" i="1" dirty="0">
                <a:solidFill>
                  <a:srgbClr val="AD0F84"/>
                </a:solidFill>
                <a:latin typeface="Monotype Corsiva" panose="03010101010201010101" pitchFamily="66" charset="0"/>
              </a:rPr>
              <a:t>Второй этап - </a:t>
            </a:r>
            <a:br>
              <a:rPr lang="ru-RU" sz="4800" b="1" i="1" dirty="0">
                <a:solidFill>
                  <a:srgbClr val="AD0F84"/>
                </a:solidFill>
                <a:latin typeface="Monotype Corsiva" panose="03010101010201010101" pitchFamily="66" charset="0"/>
              </a:rPr>
            </a:br>
            <a:r>
              <a:rPr lang="ru-RU" sz="4800" b="1" i="1" dirty="0">
                <a:solidFill>
                  <a:srgbClr val="AD0F84"/>
                </a:solidFill>
                <a:latin typeface="Monotype Corsiva" panose="03010101010201010101" pitchFamily="66" charset="0"/>
              </a:rPr>
              <a:t>работа над мимикой. </a:t>
            </a:r>
          </a:p>
        </p:txBody>
      </p:sp>
      <p:sp>
        <p:nvSpPr>
          <p:cNvPr id="3" name="Подзаголовок 2"/>
          <p:cNvSpPr>
            <a:spLocks noGrp="1"/>
          </p:cNvSpPr>
          <p:nvPr>
            <p:ph type="subTitle" idx="1"/>
          </p:nvPr>
        </p:nvSpPr>
        <p:spPr>
          <a:xfrm>
            <a:off x="1619671" y="2204865"/>
            <a:ext cx="2930803" cy="1800199"/>
          </a:xfrm>
        </p:spPr>
        <p:txBody>
          <a:bodyPr>
            <a:noAutofit/>
          </a:bodyPr>
          <a:lstStyle/>
          <a:p>
            <a:pPr algn="l"/>
            <a:r>
              <a:rPr lang="ru-RU" sz="2400" dirty="0">
                <a:latin typeface="Times New Roman" panose="02020603050405020304" pitchFamily="18" charset="0"/>
                <a:cs typeface="Times New Roman" panose="02020603050405020304" pitchFamily="18" charset="0"/>
              </a:rPr>
              <a:t>Н</a:t>
            </a:r>
            <a:r>
              <a:rPr lang="ru-RU" sz="2400" dirty="0">
                <a:latin typeface="Times New Roman" panose="02020603050405020304" pitchFamily="18" charset="0"/>
                <a:ea typeface="Calibri" panose="020F0502020204030204" pitchFamily="34" charset="0"/>
                <a:cs typeface="Times New Roman" panose="02020603050405020304" pitchFamily="18" charset="0"/>
              </a:rPr>
              <a:t>аучить детей передавать эмоциональное  </a:t>
            </a:r>
            <a:br>
              <a:rPr lang="ru-RU" sz="2400" dirty="0">
                <a:latin typeface="Times New Roman" panose="02020603050405020304" pitchFamily="18" charset="0"/>
                <a:ea typeface="Calibri" panose="020F0502020204030204" pitchFamily="34" charset="0"/>
                <a:cs typeface="Times New Roman" panose="02020603050405020304" pitchFamily="18" charset="0"/>
              </a:rPr>
            </a:br>
            <a:r>
              <a:rPr lang="ru-RU" sz="2400" dirty="0">
                <a:latin typeface="Times New Roman" panose="02020603050405020304" pitchFamily="18" charset="0"/>
                <a:ea typeface="Calibri" panose="020F0502020204030204" pitchFamily="34" charset="0"/>
                <a:cs typeface="Times New Roman" panose="02020603050405020304" pitchFamily="18" charset="0"/>
              </a:rPr>
              <a:t>состояние  героев   с помощью  мимики. </a:t>
            </a:r>
            <a:endParaRPr lang="ru-RU" sz="2400"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DE77F9AE-9C0F-4D3F-BAFE-9EBB1946D7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784243">
            <a:off x="1438002" y="4146705"/>
            <a:ext cx="2016224" cy="2495817"/>
          </a:xfrm>
          <a:prstGeom prst="rect">
            <a:avLst/>
          </a:prstGeom>
        </p:spPr>
      </p:pic>
      <p:pic>
        <p:nvPicPr>
          <p:cNvPr id="6" name="Рисунок 5">
            <a:extLst>
              <a:ext uri="{FF2B5EF4-FFF2-40B4-BE49-F238E27FC236}">
                <a16:creationId xmlns:a16="http://schemas.microsoft.com/office/drawing/2014/main" id="{A1676DA2-AC90-45D2-92D8-64C1B2AC37D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47532">
            <a:off x="4617416" y="2531796"/>
            <a:ext cx="2664296" cy="3538821"/>
          </a:xfrm>
          <a:prstGeom prst="rect">
            <a:avLst/>
          </a:prstGeom>
        </p:spPr>
      </p:pic>
    </p:spTree>
    <p:extLst>
      <p:ext uri="{BB962C8B-B14F-4D97-AF65-F5344CB8AC3E}">
        <p14:creationId xmlns:p14="http://schemas.microsoft.com/office/powerpoint/2010/main" val="4257114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 y="476672"/>
            <a:ext cx="8388424" cy="1368152"/>
          </a:xfrm>
        </p:spPr>
        <p:txBody>
          <a:bodyPr>
            <a:noAutofit/>
          </a:bodyPr>
          <a:lstStyle/>
          <a:p>
            <a:r>
              <a:rPr lang="ru-RU" sz="4800" b="1" i="1" dirty="0">
                <a:solidFill>
                  <a:srgbClr val="AD0F84"/>
                </a:solidFill>
                <a:latin typeface="Monotype Corsiva" panose="03010101010201010101" pitchFamily="66" charset="0"/>
              </a:rPr>
              <a:t>Третий этап - </a:t>
            </a:r>
            <a:br>
              <a:rPr lang="ru-RU" sz="4800" b="1" i="1" dirty="0">
                <a:solidFill>
                  <a:srgbClr val="AD0F84"/>
                </a:solidFill>
                <a:latin typeface="Monotype Corsiva" panose="03010101010201010101" pitchFamily="66" charset="0"/>
              </a:rPr>
            </a:br>
            <a:r>
              <a:rPr lang="ru-RU" sz="4800" b="1" i="1" dirty="0">
                <a:solidFill>
                  <a:srgbClr val="AD0F84"/>
                </a:solidFill>
                <a:latin typeface="Monotype Corsiva" panose="03010101010201010101" pitchFamily="66" charset="0"/>
              </a:rPr>
              <a:t>работа над жестом и движением.  </a:t>
            </a:r>
          </a:p>
        </p:txBody>
      </p:sp>
      <p:sp>
        <p:nvSpPr>
          <p:cNvPr id="3" name="Подзаголовок 2"/>
          <p:cNvSpPr>
            <a:spLocks noGrp="1"/>
          </p:cNvSpPr>
          <p:nvPr>
            <p:ph type="subTitle" idx="1"/>
          </p:nvPr>
        </p:nvSpPr>
        <p:spPr>
          <a:xfrm>
            <a:off x="1043609" y="1916833"/>
            <a:ext cx="2520280" cy="2160240"/>
          </a:xfrm>
        </p:spPr>
        <p:txBody>
          <a:bodyPr>
            <a:noAutofit/>
          </a:bodyPr>
          <a:lstStyle/>
          <a:p>
            <a:pPr algn="l"/>
            <a:r>
              <a:rPr lang="ru-RU" sz="2400" dirty="0">
                <a:latin typeface="Times New Roman" panose="02020603050405020304" pitchFamily="18" charset="0"/>
                <a:ea typeface="Calibri" panose="020F0502020204030204" pitchFamily="34" charset="0"/>
                <a:cs typeface="Times New Roman" panose="02020603050405020304" pitchFamily="18" charset="0"/>
              </a:rPr>
              <a:t> Задача педагога - научить детей двигаться в соответствии с характером персонажа. </a:t>
            </a:r>
            <a:endParaRPr lang="ru-RU" sz="2400"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7B1C1B8A-8E83-4A2A-9C5D-6353578FBA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61642" y="1873812"/>
            <a:ext cx="2917748" cy="3024336"/>
          </a:xfrm>
          <a:prstGeom prst="rect">
            <a:avLst/>
          </a:prstGeom>
        </p:spPr>
      </p:pic>
      <p:pic>
        <p:nvPicPr>
          <p:cNvPr id="7" name="Рисунок 6">
            <a:extLst>
              <a:ext uri="{FF2B5EF4-FFF2-40B4-BE49-F238E27FC236}">
                <a16:creationId xmlns:a16="http://schemas.microsoft.com/office/drawing/2014/main" id="{6022DA49-821B-47D1-AA9C-5BD90C83D81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35696" y="4077073"/>
            <a:ext cx="2376264" cy="2592287"/>
          </a:xfrm>
          <a:prstGeom prst="rect">
            <a:avLst/>
          </a:prstGeom>
        </p:spPr>
      </p:pic>
    </p:spTree>
    <p:extLst>
      <p:ext uri="{BB962C8B-B14F-4D97-AF65-F5344CB8AC3E}">
        <p14:creationId xmlns:p14="http://schemas.microsoft.com/office/powerpoint/2010/main" val="3768708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1196753"/>
            <a:ext cx="5904656" cy="1224136"/>
          </a:xfrm>
        </p:spPr>
        <p:txBody>
          <a:bodyPr>
            <a:noAutofit/>
          </a:bodyPr>
          <a:lstStyle/>
          <a:p>
            <a:r>
              <a:rPr lang="ru-RU" sz="4800" b="1" i="1" dirty="0">
                <a:solidFill>
                  <a:srgbClr val="AD0F84"/>
                </a:solidFill>
                <a:latin typeface="Monotype Corsiva" panose="03010101010201010101" pitchFamily="66" charset="0"/>
              </a:rPr>
              <a:t>Четвёртый этап-работа над голосом.  </a:t>
            </a:r>
          </a:p>
        </p:txBody>
      </p:sp>
      <p:sp>
        <p:nvSpPr>
          <p:cNvPr id="3" name="Подзаголовок 2"/>
          <p:cNvSpPr>
            <a:spLocks noGrp="1"/>
          </p:cNvSpPr>
          <p:nvPr>
            <p:ph type="subTitle" idx="1"/>
          </p:nvPr>
        </p:nvSpPr>
        <p:spPr>
          <a:xfrm>
            <a:off x="2411760" y="2204864"/>
            <a:ext cx="4752528" cy="864096"/>
          </a:xfrm>
        </p:spPr>
        <p:txBody>
          <a:bodyPr>
            <a:noAutofit/>
          </a:bodyPr>
          <a:lstStyle/>
          <a:p>
            <a:pPr algn="l"/>
            <a:r>
              <a:rPr lang="ru-RU" sz="2400" dirty="0">
                <a:latin typeface="Times New Roman" panose="02020603050405020304" pitchFamily="18" charset="0"/>
                <a:ea typeface="Calibri" panose="020F0502020204030204" pitchFamily="34" charset="0"/>
                <a:cs typeface="Times New Roman" panose="02020603050405020304" pitchFamily="18" charset="0"/>
              </a:rPr>
              <a:t>Главная задача -эмоциональная окраска речи персонажа.</a:t>
            </a:r>
            <a:endParaRPr lang="ru-RU" sz="2400" dirty="0">
              <a:latin typeface="Times New Roman" panose="02020603050405020304" pitchFamily="18" charset="0"/>
              <a:cs typeface="Times New Roman" panose="02020603050405020304" pitchFamily="18" charset="0"/>
            </a:endParaRPr>
          </a:p>
        </p:txBody>
      </p:sp>
      <p:pic>
        <p:nvPicPr>
          <p:cNvPr id="9" name="Рисунок 8">
            <a:extLst>
              <a:ext uri="{FF2B5EF4-FFF2-40B4-BE49-F238E27FC236}">
                <a16:creationId xmlns:a16="http://schemas.microsoft.com/office/drawing/2014/main" id="{F8ED2BEE-FC20-4108-A303-D927186335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44768">
            <a:off x="1513626" y="3287993"/>
            <a:ext cx="2455131" cy="3168352"/>
          </a:xfrm>
          <a:prstGeom prst="rect">
            <a:avLst/>
          </a:prstGeom>
        </p:spPr>
      </p:pic>
      <p:pic>
        <p:nvPicPr>
          <p:cNvPr id="11" name="Рисунок 10">
            <a:extLst>
              <a:ext uri="{FF2B5EF4-FFF2-40B4-BE49-F238E27FC236}">
                <a16:creationId xmlns:a16="http://schemas.microsoft.com/office/drawing/2014/main" id="{F208DC5C-9CC0-4791-A856-6ED885A6CA7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603435">
            <a:off x="5206714" y="3275813"/>
            <a:ext cx="2455132" cy="2952328"/>
          </a:xfrm>
          <a:prstGeom prst="rect">
            <a:avLst/>
          </a:prstGeom>
        </p:spPr>
      </p:pic>
    </p:spTree>
    <p:extLst>
      <p:ext uri="{BB962C8B-B14F-4D97-AF65-F5344CB8AC3E}">
        <p14:creationId xmlns:p14="http://schemas.microsoft.com/office/powerpoint/2010/main" val="5753556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1196753"/>
            <a:ext cx="5904656" cy="936103"/>
          </a:xfrm>
        </p:spPr>
        <p:txBody>
          <a:bodyPr>
            <a:noAutofit/>
          </a:bodyPr>
          <a:lstStyle/>
          <a:p>
            <a:r>
              <a:rPr lang="ru-RU" sz="4800" b="1" i="1" dirty="0">
                <a:solidFill>
                  <a:srgbClr val="AD0F84"/>
                </a:solidFill>
                <a:latin typeface="Monotype Corsiva" panose="03010101010201010101" pitchFamily="66" charset="0"/>
              </a:rPr>
              <a:t>Пятый этап – Этюды.  </a:t>
            </a:r>
          </a:p>
        </p:txBody>
      </p:sp>
      <p:sp>
        <p:nvSpPr>
          <p:cNvPr id="3" name="Подзаголовок 2"/>
          <p:cNvSpPr>
            <a:spLocks noGrp="1"/>
          </p:cNvSpPr>
          <p:nvPr>
            <p:ph type="subTitle" idx="1"/>
          </p:nvPr>
        </p:nvSpPr>
        <p:spPr>
          <a:xfrm>
            <a:off x="1252773" y="3068961"/>
            <a:ext cx="1879067" cy="2592286"/>
          </a:xfrm>
        </p:spPr>
        <p:txBody>
          <a:bodyPr>
            <a:noAutofit/>
          </a:bodyPr>
          <a:lstStyle/>
          <a:p>
            <a:pPr algn="l"/>
            <a:r>
              <a:rPr lang="ru-RU" sz="2400" dirty="0">
                <a:latin typeface="Times New Roman" panose="02020603050405020304" pitchFamily="18" charset="0"/>
                <a:cs typeface="Times New Roman" panose="02020603050405020304" pitchFamily="18" charset="0"/>
              </a:rPr>
              <a:t> Задача -применить изученные методы и приёмы на практике.</a:t>
            </a:r>
          </a:p>
          <a:p>
            <a:pPr algn="l"/>
            <a:endParaRPr lang="ru-RU" sz="2400"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A5C21BDB-0C1B-4BA7-973D-15D9F0071F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63888" y="2132856"/>
            <a:ext cx="3168352" cy="2232248"/>
          </a:xfrm>
          <a:prstGeom prst="rect">
            <a:avLst/>
          </a:prstGeom>
        </p:spPr>
      </p:pic>
      <p:pic>
        <p:nvPicPr>
          <p:cNvPr id="7" name="Рисунок 6">
            <a:extLst>
              <a:ext uri="{FF2B5EF4-FFF2-40B4-BE49-F238E27FC236}">
                <a16:creationId xmlns:a16="http://schemas.microsoft.com/office/drawing/2014/main" id="{D4295977-BACF-4904-BAED-5A372D43B2E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99992" y="4628146"/>
            <a:ext cx="3024335" cy="2041214"/>
          </a:xfrm>
          <a:prstGeom prst="rect">
            <a:avLst/>
          </a:prstGeom>
        </p:spPr>
      </p:pic>
    </p:spTree>
    <p:extLst>
      <p:ext uri="{BB962C8B-B14F-4D97-AF65-F5344CB8AC3E}">
        <p14:creationId xmlns:p14="http://schemas.microsoft.com/office/powerpoint/2010/main" val="2483199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476672"/>
            <a:ext cx="7886700" cy="1214017"/>
          </a:xfrm>
        </p:spPr>
        <p:txBody>
          <a:bodyPr/>
          <a:lstStyle/>
          <a:p>
            <a:r>
              <a:rPr lang="ru-RU" dirty="0">
                <a:solidFill>
                  <a:srgbClr val="AD0F84"/>
                </a:solidFill>
              </a:rPr>
              <a:t>                     </a:t>
            </a:r>
            <a:r>
              <a:rPr lang="ru-RU" sz="4400" b="1" dirty="0">
                <a:solidFill>
                  <a:srgbClr val="AD0F84"/>
                </a:solidFill>
                <a:latin typeface="Monotype Corsiva" panose="03010101010201010101" pitchFamily="66" charset="0"/>
              </a:rPr>
              <a:t>Пальчиковый театр:  </a:t>
            </a:r>
          </a:p>
        </p:txBody>
      </p:sp>
      <p:sp>
        <p:nvSpPr>
          <p:cNvPr id="3" name="Содержимое 2"/>
          <p:cNvSpPr>
            <a:spLocks noGrp="1"/>
          </p:cNvSpPr>
          <p:nvPr>
            <p:ph sz="half" idx="1"/>
          </p:nvPr>
        </p:nvSpPr>
        <p:spPr>
          <a:xfrm>
            <a:off x="1691680" y="1600200"/>
            <a:ext cx="3456384" cy="4983162"/>
          </a:xfrm>
        </p:spPr>
        <p:txBody>
          <a:bodyPr>
            <a:normAutofit fontScale="25000" lnSpcReduction="20000"/>
          </a:bodyPr>
          <a:lstStyle/>
          <a:p>
            <a:r>
              <a:rPr lang="ru-RU" sz="8800" dirty="0"/>
              <a:t>Способствует развитию речи, внимания, памяти; </a:t>
            </a:r>
          </a:p>
          <a:p>
            <a:r>
              <a:rPr lang="ru-RU" sz="8800" dirty="0"/>
              <a:t>формирует пространственные представления; </a:t>
            </a:r>
          </a:p>
          <a:p>
            <a:r>
              <a:rPr lang="ru-RU" sz="8800" dirty="0"/>
              <a:t>развивает ловкость, точность, выразительность, координацию движений; повышает работоспособность, тонус коры головного мозга. </a:t>
            </a:r>
          </a:p>
          <a:p>
            <a:r>
              <a:rPr lang="ru-RU" sz="8800" dirty="0"/>
              <a:t>Стимулирование кончиков пальцев, движение кистями рук, игра с пальцами ускоряют процесс речевого и умственного развития </a:t>
            </a:r>
          </a:p>
          <a:p>
            <a:br>
              <a:rPr lang="ru-RU" dirty="0"/>
            </a:br>
            <a:endParaRPr lang="ru-RU" dirty="0"/>
          </a:p>
          <a:p>
            <a:endParaRPr lang="ru-RU" dirty="0"/>
          </a:p>
        </p:txBody>
      </p:sp>
      <p:pic>
        <p:nvPicPr>
          <p:cNvPr id="6" name="Объект 5">
            <a:extLst>
              <a:ext uri="{FF2B5EF4-FFF2-40B4-BE49-F238E27FC236}">
                <a16:creationId xmlns:a16="http://schemas.microsoft.com/office/drawing/2014/main" id="{07082AAB-CC41-4F26-82CA-6826C1DE02B1}"/>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rot="469570">
            <a:off x="5441255" y="4301100"/>
            <a:ext cx="2950113" cy="2022818"/>
          </a:xfrm>
        </p:spPr>
      </p:pic>
      <p:pic>
        <p:nvPicPr>
          <p:cNvPr id="11" name="Рисунок 10">
            <a:extLst>
              <a:ext uri="{FF2B5EF4-FFF2-40B4-BE49-F238E27FC236}">
                <a16:creationId xmlns:a16="http://schemas.microsoft.com/office/drawing/2014/main" id="{61DDF38B-7E46-4B0F-8733-BE99B7554F0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447520">
            <a:off x="5556673" y="1766295"/>
            <a:ext cx="3139431" cy="206236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752" y="548680"/>
            <a:ext cx="4968552" cy="1224136"/>
          </a:xfrm>
        </p:spPr>
        <p:txBody>
          <a:bodyPr>
            <a:normAutofit/>
          </a:bodyPr>
          <a:lstStyle/>
          <a:p>
            <a:r>
              <a:rPr lang="ru-RU" sz="5400" b="1" dirty="0">
                <a:solidFill>
                  <a:srgbClr val="AD0F84"/>
                </a:solidFill>
                <a:latin typeface="Monotype Corsiva" panose="03010101010201010101" pitchFamily="66" charset="0"/>
              </a:rPr>
              <a:t>Вязаный театр:</a:t>
            </a:r>
          </a:p>
        </p:txBody>
      </p:sp>
      <p:sp>
        <p:nvSpPr>
          <p:cNvPr id="3" name="Содержимое 2"/>
          <p:cNvSpPr>
            <a:spLocks noGrp="1"/>
          </p:cNvSpPr>
          <p:nvPr>
            <p:ph sz="half" idx="1"/>
          </p:nvPr>
        </p:nvSpPr>
        <p:spPr>
          <a:xfrm>
            <a:off x="1468554" y="2564904"/>
            <a:ext cx="3391478" cy="4176464"/>
          </a:xfrm>
        </p:spPr>
        <p:txBody>
          <a:bodyPr>
            <a:normAutofit/>
          </a:bodyPr>
          <a:lstStyle/>
          <a:p>
            <a:r>
              <a:rPr lang="ru-RU" sz="2400" dirty="0"/>
              <a:t>Развивает </a:t>
            </a:r>
            <a:r>
              <a:rPr lang="ru-RU" sz="2400" dirty="0" err="1"/>
              <a:t>моторно</a:t>
            </a:r>
            <a:r>
              <a:rPr lang="ru-RU" sz="2400" dirty="0"/>
              <a:t>- двигательную, зрительную, слуховую координацию; </a:t>
            </a:r>
          </a:p>
          <a:p>
            <a:r>
              <a:rPr lang="ru-RU" sz="2400" dirty="0"/>
              <a:t>Формирует творческие способности, артистизм; </a:t>
            </a:r>
          </a:p>
          <a:p>
            <a:r>
              <a:rPr lang="ru-RU" sz="2400" dirty="0"/>
              <a:t>Обогащает пассивный и активный словарь. </a:t>
            </a:r>
          </a:p>
          <a:p>
            <a:endParaRPr lang="ru-RU" dirty="0"/>
          </a:p>
        </p:txBody>
      </p:sp>
      <p:pic>
        <p:nvPicPr>
          <p:cNvPr id="7" name="Объект 6">
            <a:extLst>
              <a:ext uri="{FF2B5EF4-FFF2-40B4-BE49-F238E27FC236}">
                <a16:creationId xmlns:a16="http://schemas.microsoft.com/office/drawing/2014/main" id="{5301A0BC-4466-4AD4-94D9-B27084849F60}"/>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5220072" y="2924944"/>
            <a:ext cx="3312368" cy="2160242"/>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199" y="548680"/>
            <a:ext cx="7592301" cy="1224136"/>
          </a:xfrm>
        </p:spPr>
        <p:txBody>
          <a:bodyPr>
            <a:normAutofit/>
          </a:bodyPr>
          <a:lstStyle/>
          <a:p>
            <a:r>
              <a:rPr lang="ru-RU" dirty="0">
                <a:solidFill>
                  <a:srgbClr val="AD0F84"/>
                </a:solidFill>
              </a:rPr>
              <a:t>               </a:t>
            </a:r>
            <a:r>
              <a:rPr lang="ru-RU" sz="4000" b="1" dirty="0">
                <a:solidFill>
                  <a:srgbClr val="AD0F84"/>
                </a:solidFill>
                <a:latin typeface="Monotype Corsiva" panose="03010101010201010101" pitchFamily="66" charset="0"/>
              </a:rPr>
              <a:t>Конусный настольный театр</a:t>
            </a:r>
          </a:p>
        </p:txBody>
      </p:sp>
      <p:sp>
        <p:nvSpPr>
          <p:cNvPr id="3" name="Содержимое 2"/>
          <p:cNvSpPr>
            <a:spLocks noGrp="1"/>
          </p:cNvSpPr>
          <p:nvPr>
            <p:ph sz="half" idx="1"/>
          </p:nvPr>
        </p:nvSpPr>
        <p:spPr>
          <a:xfrm>
            <a:off x="1130474" y="1825625"/>
            <a:ext cx="3384376" cy="4351338"/>
          </a:xfrm>
        </p:spPr>
        <p:txBody>
          <a:bodyPr>
            <a:normAutofit lnSpcReduction="10000"/>
          </a:bodyPr>
          <a:lstStyle/>
          <a:p>
            <a:r>
              <a:rPr lang="ru-RU" sz="2800" dirty="0"/>
              <a:t>Помогает учить детей координировать движения рук и глаз; Сопровождать движения пальцев речью; </a:t>
            </a:r>
          </a:p>
          <a:p>
            <a:r>
              <a:rPr lang="ru-RU" sz="2800" dirty="0"/>
              <a:t>Побуждает выражать свои эмоции посредством мимики и речи. </a:t>
            </a:r>
          </a:p>
          <a:p>
            <a:endParaRPr lang="ru-RU" dirty="0"/>
          </a:p>
        </p:txBody>
      </p:sp>
      <p:pic>
        <p:nvPicPr>
          <p:cNvPr id="8" name="Объект 7">
            <a:extLst>
              <a:ext uri="{FF2B5EF4-FFF2-40B4-BE49-F238E27FC236}">
                <a16:creationId xmlns:a16="http://schemas.microsoft.com/office/drawing/2014/main" id="{0AB080DF-1723-49E6-8F9D-C4CA3FD84CA8}"/>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4629150" y="2908300"/>
            <a:ext cx="3886200" cy="2185987"/>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1052736"/>
            <a:ext cx="5400600" cy="1020580"/>
          </a:xfrm>
        </p:spPr>
        <p:txBody>
          <a:bodyPr>
            <a:noAutofit/>
          </a:bodyPr>
          <a:lstStyle/>
          <a:p>
            <a:r>
              <a:rPr lang="ru-RU" sz="5400" b="1" dirty="0">
                <a:solidFill>
                  <a:srgbClr val="AD0F84"/>
                </a:solidFill>
                <a:latin typeface="Monotype Corsiva" panose="03010101010201010101" pitchFamily="66" charset="0"/>
              </a:rPr>
              <a:t>Театр </a:t>
            </a:r>
            <a:r>
              <a:rPr lang="ru-RU" sz="5400" b="1" dirty="0" err="1">
                <a:solidFill>
                  <a:srgbClr val="AD0F84"/>
                </a:solidFill>
                <a:latin typeface="Monotype Corsiva" panose="03010101010201010101" pitchFamily="66" charset="0"/>
              </a:rPr>
              <a:t>топотушки</a:t>
            </a:r>
            <a:br>
              <a:rPr lang="ru-RU" sz="5400" b="1" dirty="0">
                <a:solidFill>
                  <a:srgbClr val="AD0F84"/>
                </a:solidFill>
                <a:latin typeface="Monotype Corsiva" panose="03010101010201010101" pitchFamily="66" charset="0"/>
              </a:rPr>
            </a:br>
            <a:r>
              <a:rPr lang="ru-RU" sz="5400" b="1" dirty="0">
                <a:solidFill>
                  <a:srgbClr val="AD0F84"/>
                </a:solidFill>
                <a:latin typeface="Monotype Corsiva" panose="03010101010201010101" pitchFamily="66" charset="0"/>
              </a:rPr>
              <a:t>  (</a:t>
            </a:r>
            <a:r>
              <a:rPr lang="ru-RU" sz="5400" b="1" dirty="0" err="1">
                <a:solidFill>
                  <a:srgbClr val="AD0F84"/>
                </a:solidFill>
                <a:latin typeface="Monotype Corsiva" panose="03010101010201010101" pitchFamily="66" charset="0"/>
              </a:rPr>
              <a:t>тамтамарески</a:t>
            </a:r>
            <a:r>
              <a:rPr lang="ru-RU" sz="5400" b="1" dirty="0">
                <a:solidFill>
                  <a:srgbClr val="AD0F84"/>
                </a:solidFill>
                <a:latin typeface="Monotype Corsiva" panose="03010101010201010101" pitchFamily="66" charset="0"/>
              </a:rPr>
              <a:t>):  </a:t>
            </a:r>
          </a:p>
        </p:txBody>
      </p:sp>
      <p:sp>
        <p:nvSpPr>
          <p:cNvPr id="3" name="Содержимое 2"/>
          <p:cNvSpPr>
            <a:spLocks noGrp="1"/>
          </p:cNvSpPr>
          <p:nvPr>
            <p:ph sz="half" idx="1"/>
          </p:nvPr>
        </p:nvSpPr>
        <p:spPr>
          <a:xfrm>
            <a:off x="1547664" y="2420887"/>
            <a:ext cx="3024336" cy="3705275"/>
          </a:xfrm>
        </p:spPr>
        <p:txBody>
          <a:bodyPr>
            <a:normAutofit fontScale="92500"/>
          </a:bodyPr>
          <a:lstStyle/>
          <a:p>
            <a:r>
              <a:rPr lang="ru-RU" sz="2400" dirty="0"/>
              <a:t>Помогает расширять словарный запас, подключая слуховое и тактильное восприятие;</a:t>
            </a:r>
          </a:p>
          <a:p>
            <a:r>
              <a:rPr lang="ru-RU" sz="2400" dirty="0"/>
              <a:t> Знакомит с народным творчеством;</a:t>
            </a:r>
          </a:p>
          <a:p>
            <a:r>
              <a:rPr lang="ru-RU" sz="2400" dirty="0"/>
              <a:t> Обучает навыкам общения, игры, счета. </a:t>
            </a:r>
          </a:p>
          <a:p>
            <a:endParaRPr lang="ru-RU" dirty="0"/>
          </a:p>
        </p:txBody>
      </p:sp>
      <p:pic>
        <p:nvPicPr>
          <p:cNvPr id="10" name="Объект 9">
            <a:extLst>
              <a:ext uri="{FF2B5EF4-FFF2-40B4-BE49-F238E27FC236}">
                <a16:creationId xmlns:a16="http://schemas.microsoft.com/office/drawing/2014/main" id="{0697E6ED-EA96-40A8-83A6-210B91F2D97E}"/>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4622254" y="2924944"/>
            <a:ext cx="3406130" cy="2241351"/>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22313" y="692697"/>
            <a:ext cx="7772400" cy="720079"/>
          </a:xfrm>
        </p:spPr>
        <p:txBody>
          <a:bodyPr/>
          <a:lstStyle/>
          <a:p>
            <a:r>
              <a:rPr lang="ru-RU" dirty="0"/>
              <a:t>                     </a:t>
            </a:r>
          </a:p>
        </p:txBody>
      </p:sp>
      <p:sp>
        <p:nvSpPr>
          <p:cNvPr id="5" name="Текст 4"/>
          <p:cNvSpPr>
            <a:spLocks noGrp="1"/>
          </p:cNvSpPr>
          <p:nvPr>
            <p:ph type="body" idx="1"/>
          </p:nvPr>
        </p:nvSpPr>
        <p:spPr>
          <a:xfrm>
            <a:off x="722313" y="476672"/>
            <a:ext cx="7772400" cy="1440160"/>
          </a:xfrm>
        </p:spPr>
        <p:txBody>
          <a:bodyPr>
            <a:noAutofit/>
          </a:bodyPr>
          <a:lstStyle/>
          <a:p>
            <a:r>
              <a:rPr lang="ru-RU" sz="3600" dirty="0"/>
              <a:t>               </a:t>
            </a:r>
          </a:p>
        </p:txBody>
      </p:sp>
      <p:sp>
        <p:nvSpPr>
          <p:cNvPr id="6" name="Прямоугольник 5"/>
          <p:cNvSpPr/>
          <p:nvPr/>
        </p:nvSpPr>
        <p:spPr>
          <a:xfrm>
            <a:off x="1979712" y="692696"/>
            <a:ext cx="4824536" cy="5262979"/>
          </a:xfrm>
          <a:prstGeom prst="rect">
            <a:avLst/>
          </a:prstGeom>
        </p:spPr>
        <p:txBody>
          <a:bodyPr wrap="square">
            <a:spAutoFit/>
          </a:bodyPr>
          <a:lstStyle/>
          <a:p>
            <a:pPr algn="ctr"/>
            <a:endParaRPr lang="ru-RU" sz="3600" b="1" i="1" dirty="0">
              <a:solidFill>
                <a:srgbClr val="AD0F84"/>
              </a:solidFill>
            </a:endParaRPr>
          </a:p>
          <a:p>
            <a:pPr algn="ctr"/>
            <a:r>
              <a:rPr lang="ru-RU" sz="4400" b="1" i="1" dirty="0">
                <a:solidFill>
                  <a:srgbClr val="AD0F84"/>
                </a:solidFill>
                <a:latin typeface="Times New Roman" panose="02020603050405020304" pitchFamily="18" charset="0"/>
                <a:cs typeface="Times New Roman" panose="02020603050405020304" pitchFamily="18" charset="0"/>
              </a:rPr>
              <a:t>«Театр – это волшебный край, в котором ребёнок радуется, играя, а в игре он познаёт мир!»</a:t>
            </a:r>
          </a:p>
          <a:p>
            <a:pPr algn="ctr"/>
            <a:r>
              <a:rPr lang="ru-RU" sz="3600" b="1" i="1" dirty="0"/>
              <a:t>        </a:t>
            </a:r>
            <a:r>
              <a:rPr lang="ru-RU" sz="3600" b="1" i="1" dirty="0">
                <a:latin typeface="Times New Roman" panose="02020603050405020304" pitchFamily="18" charset="0"/>
                <a:cs typeface="Times New Roman" panose="02020603050405020304" pitchFamily="18" charset="0"/>
              </a:rPr>
              <a:t>Мерзлякова С.И.</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620688"/>
            <a:ext cx="5328592" cy="1440160"/>
          </a:xfrm>
        </p:spPr>
        <p:txBody>
          <a:bodyPr>
            <a:normAutofit/>
          </a:bodyPr>
          <a:lstStyle/>
          <a:p>
            <a:r>
              <a:rPr lang="ru-RU" sz="5400" b="1" dirty="0">
                <a:solidFill>
                  <a:srgbClr val="AD0F84"/>
                </a:solidFill>
                <a:latin typeface="Monotype Corsiva" panose="03010101010201010101" pitchFamily="66" charset="0"/>
              </a:rPr>
              <a:t>Стендовый театр:</a:t>
            </a:r>
          </a:p>
        </p:txBody>
      </p:sp>
      <p:sp>
        <p:nvSpPr>
          <p:cNvPr id="3" name="Содержимое 2"/>
          <p:cNvSpPr>
            <a:spLocks noGrp="1"/>
          </p:cNvSpPr>
          <p:nvPr>
            <p:ph sz="half" idx="1"/>
          </p:nvPr>
        </p:nvSpPr>
        <p:spPr>
          <a:xfrm>
            <a:off x="1331640" y="1556792"/>
            <a:ext cx="4038600" cy="5184576"/>
          </a:xfrm>
        </p:spPr>
        <p:txBody>
          <a:bodyPr>
            <a:normAutofit fontScale="25000" lnSpcReduction="20000"/>
          </a:bodyPr>
          <a:lstStyle/>
          <a:p>
            <a:r>
              <a:rPr lang="ru-RU" sz="9600" dirty="0"/>
              <a:t>Развивает творческие способности;</a:t>
            </a:r>
          </a:p>
          <a:p>
            <a:r>
              <a:rPr lang="ru-RU" sz="9600" dirty="0"/>
              <a:t> Содействует эстетическому воспитанию;</a:t>
            </a:r>
          </a:p>
          <a:p>
            <a:r>
              <a:rPr lang="ru-RU" sz="9600" dirty="0"/>
              <a:t>Развивает ловкость, умение управлять своими движениями, концентрировать внимание на одном виде деятельности. </a:t>
            </a:r>
          </a:p>
          <a:p>
            <a:r>
              <a:rPr lang="ru-RU" sz="9600" dirty="0"/>
              <a:t>Действуя с различными картинками, у ребенка развивается мелкая моторика рук, что способствует более успешному и эффективному развитию речи. </a:t>
            </a:r>
          </a:p>
          <a:p>
            <a:pPr marL="0" indent="0">
              <a:buNone/>
            </a:pPr>
            <a:br>
              <a:rPr lang="ru-RU" sz="9600" dirty="0"/>
            </a:br>
            <a:endParaRPr lang="ru-RU" sz="9600" dirty="0"/>
          </a:p>
          <a:p>
            <a:endParaRPr lang="ru-RU" dirty="0"/>
          </a:p>
        </p:txBody>
      </p:sp>
      <p:sp>
        <p:nvSpPr>
          <p:cNvPr id="6" name="Содержимое 5"/>
          <p:cNvSpPr>
            <a:spLocks noGrp="1"/>
          </p:cNvSpPr>
          <p:nvPr>
            <p:ph sz="half" idx="2"/>
          </p:nvPr>
        </p:nvSpPr>
        <p:spPr>
          <a:xfrm>
            <a:off x="5148064" y="2060848"/>
            <a:ext cx="4260776" cy="3976873"/>
          </a:xfrm>
        </p:spPr>
        <p:txBody>
          <a:bodyPr>
            <a:normAutofit fontScale="25000" lnSpcReduction="20000"/>
          </a:bodyPr>
          <a:lstStyle/>
          <a:p>
            <a:pPr algn="ctr">
              <a:buNone/>
            </a:pPr>
            <a:r>
              <a:rPr lang="ru-RU" sz="11200" b="1" dirty="0">
                <a:solidFill>
                  <a:srgbClr val="AD0F84"/>
                </a:solidFill>
                <a:latin typeface="Monotype Corsiva" panose="03010101010201010101" pitchFamily="66" charset="0"/>
              </a:rPr>
              <a:t>Театр картинок на </a:t>
            </a:r>
            <a:r>
              <a:rPr lang="ru-RU" sz="11200" b="1" dirty="0" err="1">
                <a:solidFill>
                  <a:srgbClr val="AD0F84"/>
                </a:solidFill>
                <a:latin typeface="Monotype Corsiva" panose="03010101010201010101" pitchFamily="66" charset="0"/>
              </a:rPr>
              <a:t>фланелеграфе</a:t>
            </a:r>
            <a:endParaRPr lang="ru-RU" sz="11200" b="1" dirty="0">
              <a:solidFill>
                <a:srgbClr val="AD0F84"/>
              </a:solidFill>
              <a:latin typeface="Monotype Corsiva" panose="03010101010201010101" pitchFamily="66" charset="0"/>
            </a:endParaRPr>
          </a:p>
          <a:p>
            <a:pPr algn="ctr">
              <a:buNone/>
            </a:pPr>
            <a:endParaRPr lang="ru-RU" dirty="0">
              <a:solidFill>
                <a:srgbClr val="7030A0"/>
              </a:solidFill>
            </a:endParaRPr>
          </a:p>
        </p:txBody>
      </p:sp>
      <p:pic>
        <p:nvPicPr>
          <p:cNvPr id="9" name="Рисунок 8">
            <a:extLst>
              <a:ext uri="{FF2B5EF4-FFF2-40B4-BE49-F238E27FC236}">
                <a16:creationId xmlns:a16="http://schemas.microsoft.com/office/drawing/2014/main" id="{8BDB5D8F-11DD-4909-88ED-EE41E9457B3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70240" y="2849914"/>
            <a:ext cx="3816424" cy="302735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1" y="476672"/>
            <a:ext cx="5456709" cy="1214017"/>
          </a:xfrm>
        </p:spPr>
        <p:txBody>
          <a:bodyPr>
            <a:normAutofit/>
          </a:bodyPr>
          <a:lstStyle/>
          <a:p>
            <a:r>
              <a:rPr lang="ru-RU" sz="5400" b="1" dirty="0">
                <a:solidFill>
                  <a:srgbClr val="AD0F84"/>
                </a:solidFill>
                <a:latin typeface="Monotype Corsiva" panose="03010101010201010101" pitchFamily="66" charset="0"/>
              </a:rPr>
              <a:t>Стендовый </a:t>
            </a:r>
          </a:p>
        </p:txBody>
      </p:sp>
      <p:sp>
        <p:nvSpPr>
          <p:cNvPr id="3" name="Текст 2"/>
          <p:cNvSpPr>
            <a:spLocks noGrp="1"/>
          </p:cNvSpPr>
          <p:nvPr>
            <p:ph type="body" idx="1"/>
          </p:nvPr>
        </p:nvSpPr>
        <p:spPr>
          <a:xfrm>
            <a:off x="457200" y="1268761"/>
            <a:ext cx="4040188" cy="648072"/>
          </a:xfrm>
        </p:spPr>
        <p:txBody>
          <a:bodyPr>
            <a:normAutofit lnSpcReduction="10000"/>
          </a:bodyPr>
          <a:lstStyle/>
          <a:p>
            <a:pPr algn="ctr"/>
            <a:r>
              <a:rPr lang="ru-RU" sz="4000" dirty="0">
                <a:solidFill>
                  <a:srgbClr val="AD0F84"/>
                </a:solidFill>
                <a:latin typeface="Monotype Corsiva" panose="03010101010201010101" pitchFamily="66" charset="0"/>
              </a:rPr>
              <a:t>Теневой</a:t>
            </a:r>
            <a:r>
              <a:rPr lang="ru-RU" sz="3200" dirty="0">
                <a:solidFill>
                  <a:srgbClr val="AD0F84"/>
                </a:solidFill>
              </a:rPr>
              <a:t> </a:t>
            </a:r>
          </a:p>
        </p:txBody>
      </p:sp>
      <p:pic>
        <p:nvPicPr>
          <p:cNvPr id="4098" name="Picture 2"/>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tretch>
            <a:fillRect/>
          </a:stretch>
        </p:blipFill>
        <p:spPr bwMode="auto">
          <a:xfrm>
            <a:off x="5148064" y="2452862"/>
            <a:ext cx="3868737" cy="3522461"/>
          </a:xfrm>
          <a:prstGeom prst="rect">
            <a:avLst/>
          </a:prstGeom>
          <a:noFill/>
          <a:ln w="9525">
            <a:noFill/>
            <a:miter lim="800000"/>
            <a:headEnd/>
            <a:tailEnd/>
          </a:ln>
        </p:spPr>
      </p:pic>
      <p:sp>
        <p:nvSpPr>
          <p:cNvPr id="10" name="Текст 4"/>
          <p:cNvSpPr>
            <a:spLocks noGrp="1"/>
          </p:cNvSpPr>
          <p:nvPr>
            <p:ph sz="quarter" idx="4"/>
          </p:nvPr>
        </p:nvSpPr>
        <p:spPr>
          <a:xfrm>
            <a:off x="971599" y="1844824"/>
            <a:ext cx="3868737" cy="4738538"/>
          </a:xfrm>
        </p:spPr>
        <p:txBody>
          <a:bodyPr>
            <a:noAutofit/>
          </a:bodyPr>
          <a:lstStyle/>
          <a:p>
            <a:r>
              <a:rPr lang="ru-RU" sz="2800" dirty="0"/>
              <a:t>Развивает  пластичность, подвижность, чувство ритма, координацию движений;</a:t>
            </a:r>
          </a:p>
          <a:p>
            <a:r>
              <a:rPr lang="ru-RU" sz="2800" dirty="0"/>
              <a:t>Развивать тембр голоса;</a:t>
            </a:r>
          </a:p>
          <a:p>
            <a:r>
              <a:rPr lang="ru-RU" sz="2800" dirty="0"/>
              <a:t>Умение раскрепоститься, вести диалогическую и монологическую речь.</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476672"/>
            <a:ext cx="6103590" cy="1214017"/>
          </a:xfrm>
        </p:spPr>
        <p:txBody>
          <a:bodyPr>
            <a:normAutofit fontScale="90000"/>
          </a:bodyPr>
          <a:lstStyle/>
          <a:p>
            <a:r>
              <a:rPr lang="ru-RU" sz="4400" b="1" dirty="0">
                <a:solidFill>
                  <a:srgbClr val="AD0F84"/>
                </a:solidFill>
                <a:latin typeface="Monotype Corsiva" panose="03010101010201010101" pitchFamily="66" charset="0"/>
              </a:rPr>
              <a:t>Театр на перчатке</a:t>
            </a:r>
            <a:br>
              <a:rPr lang="ru-RU" sz="4400" b="1" dirty="0">
                <a:solidFill>
                  <a:srgbClr val="AD0F84"/>
                </a:solidFill>
                <a:latin typeface="Monotype Corsiva" panose="03010101010201010101" pitchFamily="66" charset="0"/>
              </a:rPr>
            </a:br>
            <a:r>
              <a:rPr lang="ru-RU" sz="4400" b="1" dirty="0">
                <a:solidFill>
                  <a:srgbClr val="AD0F84"/>
                </a:solidFill>
                <a:latin typeface="Monotype Corsiva" panose="03010101010201010101" pitchFamily="66" charset="0"/>
              </a:rPr>
              <a:t>(</a:t>
            </a:r>
            <a:r>
              <a:rPr lang="ru-RU" sz="4400" b="1" dirty="0" err="1">
                <a:solidFill>
                  <a:srgbClr val="AD0F84"/>
                </a:solidFill>
                <a:latin typeface="Monotype Corsiva" panose="03010101010201010101" pitchFamily="66" charset="0"/>
              </a:rPr>
              <a:t>Би-ба-бо</a:t>
            </a:r>
            <a:r>
              <a:rPr lang="ru-RU" sz="4400" b="1" dirty="0">
                <a:solidFill>
                  <a:srgbClr val="AD0F84"/>
                </a:solidFill>
                <a:latin typeface="Monotype Corsiva" panose="03010101010201010101" pitchFamily="66" charset="0"/>
              </a:rPr>
              <a:t>):</a:t>
            </a:r>
          </a:p>
        </p:txBody>
      </p:sp>
      <p:sp>
        <p:nvSpPr>
          <p:cNvPr id="3" name="Содержимое 2"/>
          <p:cNvSpPr>
            <a:spLocks noGrp="1"/>
          </p:cNvSpPr>
          <p:nvPr>
            <p:ph sz="half" idx="1"/>
          </p:nvPr>
        </p:nvSpPr>
        <p:spPr>
          <a:xfrm>
            <a:off x="457199" y="1600200"/>
            <a:ext cx="5817730" cy="5257800"/>
          </a:xfrm>
        </p:spPr>
        <p:txBody>
          <a:bodyPr>
            <a:noAutofit/>
          </a:bodyPr>
          <a:lstStyle/>
          <a:p>
            <a:r>
              <a:rPr lang="ru-RU" sz="2400" dirty="0"/>
              <a:t>Оказывает потрясающее терапевтическое воздействие: помогает бороться с нарушениями речи, неврозами; </a:t>
            </a:r>
          </a:p>
          <a:p>
            <a:r>
              <a:rPr lang="ru-RU" sz="2400" dirty="0"/>
              <a:t>Помогает справиться с переживаниями, страхами;</a:t>
            </a:r>
          </a:p>
          <a:p>
            <a:r>
              <a:rPr lang="ru-RU" sz="2400" dirty="0"/>
              <a:t> Перчаточная кукла передает весь спектр эмоций, которые испытывают дети. </a:t>
            </a:r>
          </a:p>
          <a:p>
            <a:r>
              <a:rPr lang="ru-RU" sz="2400" dirty="0"/>
              <a:t>Посредством куклы, одетой на руку, дети говорят о своих переживаниях, тревогах и радостях, поскольку полностью отождествляют себя( свою руку) с куклой. </a:t>
            </a:r>
          </a:p>
          <a:p>
            <a:r>
              <a:rPr lang="ru-RU" sz="2400" dirty="0"/>
              <a:t>Развивает абстрактное мышление</a:t>
            </a:r>
          </a:p>
          <a:p>
            <a:endParaRPr lang="ru-RU" sz="2000" dirty="0"/>
          </a:p>
          <a:p>
            <a:pPr>
              <a:buNone/>
            </a:pPr>
            <a:br>
              <a:rPr lang="ru-RU" sz="2000" dirty="0"/>
            </a:br>
            <a:endParaRPr lang="ru-RU" sz="2000" dirty="0"/>
          </a:p>
        </p:txBody>
      </p:sp>
      <p:pic>
        <p:nvPicPr>
          <p:cNvPr id="7" name="Объект 6">
            <a:extLst>
              <a:ext uri="{FF2B5EF4-FFF2-40B4-BE49-F238E27FC236}">
                <a16:creationId xmlns:a16="http://schemas.microsoft.com/office/drawing/2014/main" id="{A0CB90DE-E4DE-4BF8-B453-77F375A03B45}"/>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6156176" y="1690689"/>
            <a:ext cx="2880320" cy="1807071"/>
          </a:xfrm>
        </p:spPr>
      </p:pic>
      <p:pic>
        <p:nvPicPr>
          <p:cNvPr id="9" name="Рисунок 8">
            <a:extLst>
              <a:ext uri="{FF2B5EF4-FFF2-40B4-BE49-F238E27FC236}">
                <a16:creationId xmlns:a16="http://schemas.microsoft.com/office/drawing/2014/main" id="{58FA95AB-F734-4623-988F-F1D227677FD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10862" y="3736789"/>
            <a:ext cx="1512169" cy="235133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7488832" cy="1123528"/>
          </a:xfrm>
        </p:spPr>
        <p:txBody>
          <a:bodyPr>
            <a:normAutofit/>
          </a:bodyPr>
          <a:lstStyle/>
          <a:p>
            <a:r>
              <a:rPr lang="ru-RU" sz="5400" b="1" dirty="0">
                <a:solidFill>
                  <a:srgbClr val="AD0F84"/>
                </a:solidFill>
                <a:latin typeface="Monotype Corsiva" panose="03010101010201010101" pitchFamily="66" charset="0"/>
              </a:rPr>
              <a:t>Костюмированный театр: </a:t>
            </a:r>
          </a:p>
        </p:txBody>
      </p:sp>
      <p:sp>
        <p:nvSpPr>
          <p:cNvPr id="3" name="Содержимое 2"/>
          <p:cNvSpPr>
            <a:spLocks noGrp="1"/>
          </p:cNvSpPr>
          <p:nvPr>
            <p:ph sz="half" idx="1"/>
          </p:nvPr>
        </p:nvSpPr>
        <p:spPr>
          <a:xfrm>
            <a:off x="1187624" y="1600200"/>
            <a:ext cx="4248472" cy="4983162"/>
          </a:xfrm>
        </p:spPr>
        <p:txBody>
          <a:bodyPr>
            <a:normAutofit lnSpcReduction="10000"/>
          </a:bodyPr>
          <a:lstStyle/>
          <a:p>
            <a:r>
              <a:rPr lang="ru-RU" sz="2800" dirty="0"/>
              <a:t>способствует активизации разных сторон речи – словаря, грамматического строя, диалога, монолога, совершенствования звуковой стороны речи.</a:t>
            </a:r>
          </a:p>
          <a:p>
            <a:r>
              <a:rPr lang="ru-RU" sz="2800" dirty="0"/>
              <a:t>способствует реализации творческих сил и духовных ценностей ребенка, раскрепощению и повышению личной самооценки. </a:t>
            </a:r>
          </a:p>
        </p:txBody>
      </p:sp>
      <p:pic>
        <p:nvPicPr>
          <p:cNvPr id="8" name="Объект 7">
            <a:extLst>
              <a:ext uri="{FF2B5EF4-FFF2-40B4-BE49-F238E27FC236}">
                <a16:creationId xmlns:a16="http://schemas.microsoft.com/office/drawing/2014/main" id="{1D8F27EE-7284-468E-9664-5C3AB795D16F}"/>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rot="20805447">
            <a:off x="5372867" y="1554634"/>
            <a:ext cx="3096344" cy="2338189"/>
          </a:xfrm>
        </p:spPr>
      </p:pic>
      <p:pic>
        <p:nvPicPr>
          <p:cNvPr id="10" name="Рисунок 9">
            <a:extLst>
              <a:ext uri="{FF2B5EF4-FFF2-40B4-BE49-F238E27FC236}">
                <a16:creationId xmlns:a16="http://schemas.microsoft.com/office/drawing/2014/main" id="{973BE7F7-887B-4281-9370-80BA5E5605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00192" y="4236548"/>
            <a:ext cx="1943819" cy="2429774"/>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51720" y="620689"/>
            <a:ext cx="5328592" cy="1368151"/>
          </a:xfrm>
        </p:spPr>
        <p:txBody>
          <a:bodyPr>
            <a:normAutofit/>
          </a:bodyPr>
          <a:lstStyle/>
          <a:p>
            <a:r>
              <a:rPr lang="ru-RU" sz="5400" b="1" dirty="0">
                <a:solidFill>
                  <a:srgbClr val="AD0F84"/>
                </a:solidFill>
                <a:latin typeface="Monotype Corsiva" panose="03010101010201010101" pitchFamily="66" charset="0"/>
              </a:rPr>
              <a:t>ВЫВОД:</a:t>
            </a:r>
          </a:p>
        </p:txBody>
      </p:sp>
      <p:sp>
        <p:nvSpPr>
          <p:cNvPr id="3" name="Подзаголовок 2"/>
          <p:cNvSpPr>
            <a:spLocks noGrp="1"/>
          </p:cNvSpPr>
          <p:nvPr>
            <p:ph type="subTitle" idx="1"/>
          </p:nvPr>
        </p:nvSpPr>
        <p:spPr>
          <a:xfrm>
            <a:off x="971600" y="1988840"/>
            <a:ext cx="7488832" cy="4752528"/>
          </a:xfrm>
        </p:spPr>
        <p:txBody>
          <a:bodyPr>
            <a:normAutofit fontScale="92500"/>
          </a:bodyPr>
          <a:lstStyle/>
          <a:p>
            <a:pPr>
              <a:lnSpc>
                <a:spcPct val="80000"/>
              </a:lnSpc>
              <a:defRPr/>
            </a:pPr>
            <a:r>
              <a:rPr lang="ru-RU" altLang="ru-RU" sz="2600" dirty="0">
                <a:latin typeface="Times New Roman" pitchFamily="18" charset="0"/>
                <a:cs typeface="Times New Roman" pitchFamily="18" charset="0"/>
              </a:rPr>
              <a:t>Влияние театрализованной деятельности на развитие речи детей неоспоримо. Театрализованная деятельность – один из самых эффективных способов развития речи и проявления их творческих способностей, а также та деятельность, в которой наиболее ярко проявляется принцип обучения: учить играя. С помощью театрализованных занятий можно решать практически все задачи программы развития речи. И наряду с основными методами и приемами речевого развития детей можно и нужно использовать  богатейший материал словесного творчества народа. </a:t>
            </a:r>
          </a:p>
          <a:p>
            <a:pPr>
              <a:lnSpc>
                <a:spcPct val="80000"/>
              </a:lnSpc>
              <a:defRPr/>
            </a:pPr>
            <a:r>
              <a:rPr lang="ru-RU" altLang="ru-RU" sz="2600" dirty="0">
                <a:latin typeface="Times New Roman" pitchFamily="18" charset="0"/>
                <a:cs typeface="Times New Roman" pitchFamily="18" charset="0"/>
              </a:rPr>
              <a:t>Увлеченный привлекательным замыслом театральной постановки ребенок учится многому, учится тому, как навыки, полученные в театральной игре можно использовать в повседневной жизни.</a:t>
            </a:r>
          </a:p>
          <a:p>
            <a:pPr algn="l"/>
            <a:endParaRPr lang="ru-RU"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908720"/>
            <a:ext cx="6048672" cy="5472608"/>
          </a:xfrm>
        </p:spPr>
        <p:txBody>
          <a:bodyPr>
            <a:normAutofit/>
          </a:bodyPr>
          <a:lstStyle/>
          <a:p>
            <a:r>
              <a:rPr lang="ru-RU" sz="8000" b="1" dirty="0">
                <a:solidFill>
                  <a:srgbClr val="AD0F84"/>
                </a:solidFill>
                <a:latin typeface="Monotype Corsiva" panose="03010101010201010101" pitchFamily="66" charset="0"/>
              </a:rPr>
              <a:t>СПАСИБО</a:t>
            </a:r>
            <a:br>
              <a:rPr lang="ru-RU" sz="8000" b="1" dirty="0">
                <a:solidFill>
                  <a:srgbClr val="AD0F84"/>
                </a:solidFill>
                <a:latin typeface="Monotype Corsiva" panose="03010101010201010101" pitchFamily="66" charset="0"/>
              </a:rPr>
            </a:br>
            <a:r>
              <a:rPr lang="ru-RU" sz="8000" b="1" dirty="0">
                <a:solidFill>
                  <a:srgbClr val="AD0F84"/>
                </a:solidFill>
                <a:latin typeface="Monotype Corsiva" panose="03010101010201010101" pitchFamily="66" charset="0"/>
              </a:rPr>
              <a:t>        ЗА</a:t>
            </a:r>
            <a:br>
              <a:rPr lang="ru-RU" sz="8000" b="1" dirty="0">
                <a:solidFill>
                  <a:srgbClr val="AD0F84"/>
                </a:solidFill>
                <a:latin typeface="Monotype Corsiva" panose="03010101010201010101" pitchFamily="66" charset="0"/>
              </a:rPr>
            </a:br>
            <a:r>
              <a:rPr lang="ru-RU" sz="8000" b="1" dirty="0">
                <a:solidFill>
                  <a:srgbClr val="AD0F84"/>
                </a:solidFill>
                <a:latin typeface="Monotype Corsiva" panose="03010101010201010101" pitchFamily="66" charset="0"/>
              </a:rPr>
              <a:t>ВНИМАНИЕ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764704"/>
            <a:ext cx="7056784" cy="1296144"/>
          </a:xfrm>
        </p:spPr>
        <p:txBody>
          <a:bodyPr>
            <a:noAutofit/>
          </a:bodyPr>
          <a:lstStyle/>
          <a:p>
            <a:r>
              <a:rPr lang="ru-RU" sz="5400" b="1" dirty="0">
                <a:solidFill>
                  <a:srgbClr val="AD0F84"/>
                </a:solidFill>
                <a:latin typeface="Monotype Corsiva" panose="03010101010201010101" pitchFamily="66" charset="0"/>
              </a:rPr>
              <a:t>Актуальность проблемы</a:t>
            </a:r>
            <a:r>
              <a:rPr lang="ru-RU" sz="5400" dirty="0">
                <a:solidFill>
                  <a:srgbClr val="AD0F84"/>
                </a:solidFill>
                <a:latin typeface="Monotype Corsiva" panose="03010101010201010101" pitchFamily="66" charset="0"/>
              </a:rPr>
              <a:t>:</a:t>
            </a:r>
          </a:p>
        </p:txBody>
      </p:sp>
      <p:sp>
        <p:nvSpPr>
          <p:cNvPr id="3" name="Содержимое 2"/>
          <p:cNvSpPr>
            <a:spLocks noGrp="1"/>
          </p:cNvSpPr>
          <p:nvPr>
            <p:ph idx="1"/>
          </p:nvPr>
        </p:nvSpPr>
        <p:spPr>
          <a:xfrm>
            <a:off x="827584" y="1772816"/>
            <a:ext cx="7560840" cy="5085184"/>
          </a:xfrm>
        </p:spPr>
        <p:txBody>
          <a:bodyPr>
            <a:normAutofit fontScale="92500"/>
          </a:bodyPr>
          <a:lstStyle/>
          <a:p>
            <a:pPr marL="0" indent="0">
              <a:buNone/>
            </a:pPr>
            <a:endParaRPr lang="ru-RU" dirty="0">
              <a:latin typeface="Times New Roman" pitchFamily="16" charset="0"/>
              <a:cs typeface="Times New Roman" pitchFamily="16" charset="0"/>
            </a:endParaRPr>
          </a:p>
          <a:p>
            <a:pPr marL="0" indent="0">
              <a:buNone/>
            </a:pPr>
            <a:r>
              <a:rPr lang="ru-RU" sz="3200" dirty="0">
                <a:latin typeface="Times New Roman" pitchFamily="16" charset="0"/>
                <a:cs typeface="Times New Roman" pitchFamily="16" charset="0"/>
              </a:rPr>
              <a:t>Театрализованная деятельность имеет огромное значение для развития творческих способностей  дошкольников, она позволяет решать вопросы развития личности, активизирует словарь, развивает монологическую и диалогическую речь ребенка, способствует умению организовывать общение со сверстниками, умение внешне выражать свои внутренние эмоции и правильно понимать эмоциональное состояние собеседника.</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7272808" cy="1296144"/>
          </a:xfrm>
        </p:spPr>
        <p:txBody>
          <a:bodyPr>
            <a:noAutofit/>
          </a:bodyPr>
          <a:lstStyle/>
          <a:p>
            <a:r>
              <a:rPr lang="ru-RU" sz="4800" dirty="0">
                <a:solidFill>
                  <a:srgbClr val="AD0F84"/>
                </a:solidFill>
                <a:latin typeface="Monotype Corsiva" panose="03010101010201010101" pitchFamily="66" charset="0"/>
              </a:rPr>
              <a:t>           </a:t>
            </a:r>
            <a:r>
              <a:rPr lang="ru-RU" sz="4800" b="1" dirty="0">
                <a:solidFill>
                  <a:srgbClr val="AD0F84"/>
                </a:solidFill>
                <a:latin typeface="Monotype Corsiva" panose="03010101010201010101" pitchFamily="66" charset="0"/>
              </a:rPr>
              <a:t>Роль театрализованной   </a:t>
            </a:r>
            <a:br>
              <a:rPr lang="ru-RU" sz="4800" b="1" dirty="0">
                <a:solidFill>
                  <a:srgbClr val="AD0F84"/>
                </a:solidFill>
                <a:latin typeface="Monotype Corsiva" panose="03010101010201010101" pitchFamily="66" charset="0"/>
              </a:rPr>
            </a:br>
            <a:r>
              <a:rPr lang="ru-RU" sz="4800" b="1" dirty="0">
                <a:solidFill>
                  <a:srgbClr val="AD0F84"/>
                </a:solidFill>
                <a:latin typeface="Monotype Corsiva" panose="03010101010201010101" pitchFamily="66" charset="0"/>
              </a:rPr>
              <a:t>                  деятельности </a:t>
            </a:r>
            <a:r>
              <a:rPr lang="ru-RU" sz="4800" dirty="0">
                <a:solidFill>
                  <a:srgbClr val="AD0F84"/>
                </a:solidFill>
                <a:latin typeface="Monotype Corsiva" panose="03010101010201010101" pitchFamily="66" charset="0"/>
              </a:rPr>
              <a:t>.  </a:t>
            </a:r>
          </a:p>
        </p:txBody>
      </p:sp>
      <p:sp>
        <p:nvSpPr>
          <p:cNvPr id="3" name="Содержимое 2"/>
          <p:cNvSpPr>
            <a:spLocks noGrp="1"/>
          </p:cNvSpPr>
          <p:nvPr>
            <p:ph idx="1"/>
          </p:nvPr>
        </p:nvSpPr>
        <p:spPr>
          <a:xfrm>
            <a:off x="755576" y="1772816"/>
            <a:ext cx="7128792" cy="5085184"/>
          </a:xfrm>
        </p:spPr>
        <p:txBody>
          <a:bodyPr>
            <a:noAutofit/>
          </a:bodyPr>
          <a:lstStyle/>
          <a:p>
            <a:pPr marL="0" indent="0">
              <a:buNone/>
            </a:pPr>
            <a:r>
              <a:rPr lang="ru-RU" sz="2000" dirty="0">
                <a:latin typeface="Times New Roman" pitchFamily="18" charset="0"/>
                <a:cs typeface="Times New Roman" pitchFamily="18" charset="0"/>
              </a:rPr>
              <a:t>Театрализованная деятельность – один из самых эффективных способов развития речи и проявления их творческих способностей, а также та деятельность, в которой наиболее ярко проявляется принцип обучения: учить играя. С помощью театрализованных занятий можно решать практически все задачи программы развития речи. В процессе работы над выразительностью реплик персонажей, собственных высказываний незаметно активизируется словарь ребенка, совершенствуется звуковая сторона речи. Новая роль, особенно звуковой диалог персонажей, ставит ребенка перед необходимостью ясно, четко, понятно изъясняться. Улучшается диалогическая речь, ее грамматический строй, он начинает активно пользоваться словарем, который в свою очередь тоже пополняется. Пересказ сказки способствует развитию связной речи детей.  Увлеченный привлекательным замыслом театральной постановки ребенок учится многому, учится тому, как навыки, полученные в театральной игре, можно использовать в повседневной жизни.</a:t>
            </a:r>
          </a:p>
        </p:txBody>
      </p:sp>
    </p:spTree>
    <p:extLst>
      <p:ext uri="{BB962C8B-B14F-4D97-AF65-F5344CB8AC3E}">
        <p14:creationId xmlns:p14="http://schemas.microsoft.com/office/powerpoint/2010/main" val="947690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731836"/>
            <a:ext cx="7056784" cy="968972"/>
          </a:xfrm>
        </p:spPr>
        <p:txBody>
          <a:bodyPr>
            <a:noAutofit/>
          </a:bodyPr>
          <a:lstStyle/>
          <a:p>
            <a:r>
              <a:rPr lang="ru-RU" sz="5400" b="1" i="1" dirty="0">
                <a:solidFill>
                  <a:srgbClr val="AD0F84"/>
                </a:solidFill>
              </a:rPr>
              <a:t>             </a:t>
            </a:r>
            <a:r>
              <a:rPr lang="ru-RU" sz="5400" b="1" i="1" dirty="0">
                <a:solidFill>
                  <a:srgbClr val="AD0F84"/>
                </a:solidFill>
                <a:latin typeface="Monotype Corsiva" panose="03010101010201010101" pitchFamily="66" charset="0"/>
              </a:rPr>
              <a:t>ЦЕЛЬ:</a:t>
            </a:r>
          </a:p>
        </p:txBody>
      </p:sp>
      <p:sp>
        <p:nvSpPr>
          <p:cNvPr id="3" name="Содержимое 2"/>
          <p:cNvSpPr>
            <a:spLocks noGrp="1"/>
          </p:cNvSpPr>
          <p:nvPr>
            <p:ph idx="1"/>
          </p:nvPr>
        </p:nvSpPr>
        <p:spPr>
          <a:xfrm>
            <a:off x="457200" y="1772816"/>
            <a:ext cx="8229600" cy="4353347"/>
          </a:xfrm>
        </p:spPr>
        <p:txBody>
          <a:bodyPr>
            <a:normAutofit fontScale="92500" lnSpcReduction="20000"/>
          </a:bodyPr>
          <a:lstStyle/>
          <a:p>
            <a:pPr algn="ctr">
              <a:buNone/>
            </a:pPr>
            <a:r>
              <a:rPr lang="ru-RU" dirty="0"/>
              <a:t> </a:t>
            </a:r>
            <a:r>
              <a:rPr lang="ru-RU" sz="2800" i="1" dirty="0">
                <a:latin typeface="Times New Roman" pitchFamily="18" charset="0"/>
                <a:cs typeface="Times New Roman" pitchFamily="18" charset="0"/>
              </a:rPr>
              <a:t>Повышение компетентности  педагогов, </a:t>
            </a:r>
          </a:p>
          <a:p>
            <a:pPr algn="ctr">
              <a:buNone/>
            </a:pPr>
            <a:r>
              <a:rPr lang="ru-RU" sz="2800" i="1" dirty="0">
                <a:latin typeface="Times New Roman" pitchFamily="18" charset="0"/>
                <a:cs typeface="Times New Roman" pitchFamily="18" charset="0"/>
              </a:rPr>
              <a:t>       как  театральная игровая  деятельность              помогает развитию речи детей.</a:t>
            </a:r>
          </a:p>
          <a:p>
            <a:pPr algn="ctr">
              <a:buNone/>
            </a:pPr>
            <a:r>
              <a:rPr lang="ru-RU" sz="5800" b="1" i="1" dirty="0">
                <a:solidFill>
                  <a:srgbClr val="AD0F84"/>
                </a:solidFill>
                <a:effectLst>
                  <a:outerShdw blurRad="38100" dist="38100" dir="2700000" algn="tl">
                    <a:srgbClr val="000000">
                      <a:alpha val="43137"/>
                    </a:srgbClr>
                  </a:outerShdw>
                </a:effectLst>
                <a:latin typeface="Monotype Corsiva" pitchFamily="66" charset="0"/>
                <a:cs typeface="Times New Roman" pitchFamily="18" charset="0"/>
              </a:rPr>
              <a:t>ЗАДАЧИ:</a:t>
            </a:r>
          </a:p>
          <a:p>
            <a:pPr algn="ctr">
              <a:buNone/>
            </a:pPr>
            <a:r>
              <a:rPr lang="ru-RU" altLang="ru-RU" sz="2400" i="1" dirty="0">
                <a:latin typeface="Times New Roman" pitchFamily="18" charset="0"/>
                <a:cs typeface="Times New Roman" pitchFamily="18" charset="0"/>
              </a:rPr>
              <a:t>1.Привлечь внимание педагогов к проблеме развития речи детей посредством театрализованной деятельности.</a:t>
            </a:r>
            <a:endParaRPr lang="ru-RU" altLang="ru-RU" sz="2400" i="1" dirty="0">
              <a:latin typeface="Times New Roman" pitchFamily="18" charset="0"/>
            </a:endParaRPr>
          </a:p>
          <a:p>
            <a:pPr marL="0" indent="0" algn="ctr">
              <a:lnSpc>
                <a:spcPct val="115000"/>
              </a:lnSpc>
              <a:spcAft>
                <a:spcPts val="750"/>
              </a:spcAft>
              <a:buNone/>
              <a:defRPr/>
            </a:pPr>
            <a:r>
              <a:rPr lang="ru-RU" altLang="ru-RU" sz="2400" i="1" dirty="0">
                <a:latin typeface="Times New Roman" pitchFamily="18" charset="0"/>
                <a:cs typeface="Times New Roman" pitchFamily="18" charset="0"/>
              </a:rPr>
              <a:t>2. Систематизировать знания педагогов в особенностях и условиях развития речи детей.</a:t>
            </a:r>
          </a:p>
          <a:p>
            <a:pPr marL="0" indent="0" algn="ctr">
              <a:lnSpc>
                <a:spcPct val="115000"/>
              </a:lnSpc>
              <a:spcAft>
                <a:spcPts val="750"/>
              </a:spcAft>
              <a:buNone/>
              <a:defRPr/>
            </a:pPr>
            <a:r>
              <a:rPr lang="ru-RU" altLang="ru-RU" sz="2400" i="1" dirty="0">
                <a:latin typeface="Times New Roman" pitchFamily="18" charset="0"/>
                <a:cs typeface="Times New Roman" pitchFamily="18" charset="0"/>
              </a:rPr>
              <a:t>3.Активизировать деятельность педагогов в направлении речевого развития ребёнка через театрализованную деятельность.</a:t>
            </a:r>
            <a:endParaRPr lang="ru-RU" altLang="ru-RU" sz="2400" i="1" dirty="0">
              <a:latin typeface="Times New Roman" pitchFamily="18" charset="0"/>
            </a:endParaRPr>
          </a:p>
          <a:p>
            <a:pPr>
              <a:buNone/>
            </a:pPr>
            <a:endParaRPr lang="ru-RU" sz="1800" b="1" i="1" dirty="0">
              <a:solidFill>
                <a:schemeClr val="accent6">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a:buNone/>
            </a:pPr>
            <a:endParaRPr lang="ru-RU"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87624" y="548680"/>
            <a:ext cx="7200800" cy="6309320"/>
          </a:xfrm>
        </p:spPr>
        <p:txBody>
          <a:bodyPr>
            <a:normAutofit fontScale="25000" lnSpcReduction="20000"/>
          </a:bodyPr>
          <a:lstStyle/>
          <a:p>
            <a:pPr algn="r"/>
            <a:r>
              <a:rPr lang="ru-RU" altLang="ru-RU" sz="9600" dirty="0">
                <a:latin typeface="Times New Roman" pitchFamily="16" charset="0"/>
                <a:ea typeface="Calibri" pitchFamily="34" charset="0"/>
                <a:cs typeface="Times New Roman" pitchFamily="16" charset="0"/>
              </a:rPr>
              <a:t>.</a:t>
            </a:r>
          </a:p>
          <a:p>
            <a:pPr marL="0" indent="0">
              <a:buNone/>
            </a:pPr>
            <a:r>
              <a:rPr lang="ru-RU" sz="9600" dirty="0">
                <a:latin typeface="Times New Roman" pitchFamily="18" charset="0"/>
                <a:cs typeface="Times New Roman" pitchFamily="18" charset="0"/>
              </a:rPr>
              <a:t>        </a:t>
            </a:r>
            <a:r>
              <a:rPr lang="ru-RU" sz="21600" dirty="0">
                <a:solidFill>
                  <a:srgbClr val="AD0F84"/>
                </a:solidFill>
                <a:latin typeface="Monotype Corsiva" panose="03010101010201010101" pitchFamily="66" charset="0"/>
                <a:cs typeface="Times New Roman" pitchFamily="18" charset="0"/>
              </a:rPr>
              <a:t>  </a:t>
            </a:r>
            <a:r>
              <a:rPr lang="ru-RU" sz="21600" b="1" dirty="0">
                <a:solidFill>
                  <a:srgbClr val="AD0F84"/>
                </a:solidFill>
                <a:latin typeface="Monotype Corsiva" panose="03010101010201010101" pitchFamily="66" charset="0"/>
                <a:cs typeface="Times New Roman" pitchFamily="18" charset="0"/>
              </a:rPr>
              <a:t>Речь - дар природы.</a:t>
            </a:r>
            <a:endParaRPr lang="ru-RU" sz="8000" dirty="0">
              <a:latin typeface="Times New Roman" pitchFamily="18" charset="0"/>
              <a:cs typeface="Times New Roman" pitchFamily="18" charset="0"/>
            </a:endParaRPr>
          </a:p>
          <a:p>
            <a:r>
              <a:rPr lang="ru-RU" sz="8800" dirty="0">
                <a:latin typeface="Times New Roman" pitchFamily="18" charset="0"/>
                <a:cs typeface="Times New Roman" pitchFamily="18" charset="0"/>
              </a:rPr>
              <a:t>Речь – чудесный дар природы – не дается человеку от рождения. Должно пройти время, чтобы ребенок начал говорить. А взрослые должны приложить немало усилий, чтобы речь у ребенка развивалась правильно и своевременно.</a:t>
            </a:r>
          </a:p>
          <a:p>
            <a:r>
              <a:rPr lang="ru-RU" altLang="ru-RU" sz="8800" dirty="0">
                <a:latin typeface="Times New Roman" pitchFamily="16" charset="0"/>
                <a:ea typeface="Calibri" pitchFamily="34" charset="0"/>
                <a:cs typeface="Times New Roman" pitchFamily="16" charset="0"/>
              </a:rPr>
              <a:t> Речь ребенка выполняет три функции связи его с внешним миром: коммуникативную, познавательную, регулирующую.</a:t>
            </a:r>
          </a:p>
          <a:p>
            <a:r>
              <a:rPr lang="ru-RU" altLang="ru-RU" sz="8800" dirty="0">
                <a:latin typeface="Times New Roman" pitchFamily="16" charset="0"/>
                <a:ea typeface="Calibri" pitchFamily="34" charset="0"/>
                <a:cs typeface="Times New Roman" pitchFamily="16" charset="0"/>
              </a:rPr>
              <a:t>Период с 3-х до 7 лет - это период усвоения грамматической системы русского языка, развитие связной речи. В это время совершенствуется грамматическая структура и звуковая сторона речи, создаются предпосылки для обогащения словаря.</a:t>
            </a:r>
          </a:p>
          <a:p>
            <a:r>
              <a:rPr lang="ru-RU" altLang="ru-RU" sz="8800" dirty="0">
                <a:latin typeface="Times New Roman" pitchFamily="16" charset="0"/>
                <a:ea typeface="Calibri" pitchFamily="34" charset="0"/>
                <a:cs typeface="Times New Roman" pitchFamily="16" charset="0"/>
              </a:rPr>
              <a:t> Таким образом, процесс развития речи ребенка дошкольного возраста – процесс сложный и многоплановый и для успешной его реализации необходима совокупность всех компонентов, которые влияют на качество и содержательную сторону речи. Одним из таких средств является театрализованная деятельность.</a:t>
            </a:r>
          </a:p>
          <a:p>
            <a:endParaRPr lang="ru-RU" altLang="ru-RU" sz="9600" b="1" dirty="0">
              <a:solidFill>
                <a:srgbClr val="2D2D8A"/>
              </a:solidFill>
              <a:latin typeface="Times New Roman" pitchFamily="16" charset="0"/>
              <a:ea typeface="Calibri" pitchFamily="34" charset="0"/>
              <a:cs typeface="Times New Roman" pitchFamily="16" charset="0"/>
            </a:endParaRP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043608" y="1052736"/>
            <a:ext cx="7560840" cy="5904656"/>
          </a:xfrm>
        </p:spPr>
        <p:txBody>
          <a:bodyPr>
            <a:noAutofit/>
          </a:bodyPr>
          <a:lstStyle/>
          <a:p>
            <a:pPr marL="0" indent="0"/>
            <a:r>
              <a:rPr lang="ru-RU" sz="4000" b="1" dirty="0">
                <a:solidFill>
                  <a:srgbClr val="AD0F84"/>
                </a:solidFill>
                <a:latin typeface="Monotype Corsiva" panose="03010101010201010101" pitchFamily="66" charset="0"/>
                <a:cs typeface="Times New Roman" pitchFamily="16" charset="0"/>
              </a:rPr>
              <a:t>Основные направления речевой работы в театральной деятельности:</a:t>
            </a:r>
            <a:br>
              <a:rPr lang="ru-RU" sz="4000" b="1" dirty="0">
                <a:solidFill>
                  <a:srgbClr val="AD0F84"/>
                </a:solidFill>
                <a:latin typeface="Monotype Corsiva" panose="03010101010201010101" pitchFamily="66" charset="0"/>
                <a:cs typeface="Times New Roman" pitchFamily="16" charset="0"/>
              </a:rPr>
            </a:br>
            <a:r>
              <a:rPr lang="ru-RU" sz="2400" dirty="0">
                <a:latin typeface="Times New Roman" pitchFamily="16" charset="0"/>
                <a:cs typeface="Times New Roman" pitchFamily="16" charset="0"/>
              </a:rPr>
              <a:t>- </a:t>
            </a:r>
            <a:r>
              <a:rPr lang="ru-RU" sz="2400" dirty="0">
                <a:solidFill>
                  <a:schemeClr val="tx1"/>
                </a:solidFill>
                <a:latin typeface="Times New Roman" pitchFamily="16" charset="0"/>
                <a:cs typeface="Times New Roman" pitchFamily="16" charset="0"/>
              </a:rPr>
              <a:t>Развитие культуры речи: артикуляционной моторики, фонематического восприятия, речевого дыхания, правильного звукопроизношения.</a:t>
            </a:r>
            <a:br>
              <a:rPr lang="ru-RU" sz="2400" dirty="0">
                <a:solidFill>
                  <a:schemeClr val="tx1"/>
                </a:solidFill>
                <a:latin typeface="Times New Roman" pitchFamily="16" charset="0"/>
                <a:cs typeface="Times New Roman" pitchFamily="16" charset="0"/>
              </a:rPr>
            </a:br>
            <a:r>
              <a:rPr lang="ru-RU" sz="2400" dirty="0">
                <a:solidFill>
                  <a:schemeClr val="tx1"/>
                </a:solidFill>
                <a:latin typeface="Times New Roman" pitchFamily="16" charset="0"/>
                <a:cs typeface="Times New Roman" pitchFamily="16" charset="0"/>
              </a:rPr>
              <a:t> - Развитие общей и мелкой моторики: координации движений, мелкой моторики руки, снятие мышечного напряжения.</a:t>
            </a:r>
            <a:br>
              <a:rPr lang="ru-RU" sz="2400" dirty="0">
                <a:solidFill>
                  <a:schemeClr val="tx1"/>
                </a:solidFill>
                <a:latin typeface="Times New Roman" pitchFamily="16" charset="0"/>
                <a:cs typeface="Times New Roman" pitchFamily="16" charset="0"/>
              </a:rPr>
            </a:br>
            <a:r>
              <a:rPr lang="ru-RU" sz="2400" dirty="0">
                <a:solidFill>
                  <a:schemeClr val="tx1"/>
                </a:solidFill>
                <a:latin typeface="Times New Roman" pitchFamily="16" charset="0"/>
                <a:cs typeface="Times New Roman" pitchFamily="16" charset="0"/>
              </a:rPr>
              <a:t>- Развитие сценического мастерства и речевой   деятельности: развитие мимики, пантомимы, жестов, эмоционального восприятия, совершенствование грамматического строя речи, монологической и диалогической формы речи, игровых навыков и творческой самостоятельности.</a:t>
            </a:r>
            <a:br>
              <a:rPr lang="ru-RU" sz="2400" dirty="0">
                <a:solidFill>
                  <a:schemeClr val="tx1"/>
                </a:solidFill>
                <a:latin typeface="Times New Roman" pitchFamily="16" charset="0"/>
                <a:cs typeface="Times New Roman" pitchFamily="16" charset="0"/>
              </a:rPr>
            </a:br>
            <a:br>
              <a:rPr lang="ru-RU" sz="2400" dirty="0">
                <a:solidFill>
                  <a:schemeClr val="tx1"/>
                </a:solidFill>
                <a:latin typeface="Times New Roman" pitchFamily="16" charset="0"/>
                <a:cs typeface="Times New Roman" pitchFamily="16" charset="0"/>
              </a:rPr>
            </a:br>
            <a:endParaRPr lang="ru-RU" sz="2400"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908720"/>
            <a:ext cx="6840760" cy="1080120"/>
          </a:xfrm>
        </p:spPr>
        <p:txBody>
          <a:bodyPr>
            <a:noAutofit/>
          </a:bodyPr>
          <a:lstStyle/>
          <a:p>
            <a:r>
              <a:rPr lang="ru-RU" altLang="ru-RU" sz="4800" b="1" dirty="0">
                <a:solidFill>
                  <a:srgbClr val="AD0F84"/>
                </a:solidFill>
                <a:latin typeface="Monotype Corsiva" panose="03010101010201010101" pitchFamily="66" charset="0"/>
              </a:rPr>
              <a:t>Значение театрализованной    </a:t>
            </a:r>
            <a:br>
              <a:rPr lang="ru-RU" altLang="ru-RU" sz="4800" b="1" dirty="0">
                <a:solidFill>
                  <a:srgbClr val="AD0F84"/>
                </a:solidFill>
                <a:latin typeface="Monotype Corsiva" panose="03010101010201010101" pitchFamily="66" charset="0"/>
              </a:rPr>
            </a:br>
            <a:r>
              <a:rPr lang="ru-RU" altLang="ru-RU" sz="4800" b="1" dirty="0">
                <a:solidFill>
                  <a:srgbClr val="AD0F84"/>
                </a:solidFill>
                <a:latin typeface="Monotype Corsiva" panose="03010101010201010101" pitchFamily="66" charset="0"/>
              </a:rPr>
              <a:t>            деятельности </a:t>
            </a:r>
            <a:endParaRPr lang="ru-RU" sz="4800" b="1" dirty="0">
              <a:solidFill>
                <a:srgbClr val="AD0F84"/>
              </a:solidFill>
              <a:latin typeface="Monotype Corsiva" panose="03010101010201010101" pitchFamily="66" charset="0"/>
            </a:endParaRPr>
          </a:p>
        </p:txBody>
      </p:sp>
      <p:sp>
        <p:nvSpPr>
          <p:cNvPr id="3" name="Содержимое 2"/>
          <p:cNvSpPr>
            <a:spLocks noGrp="1"/>
          </p:cNvSpPr>
          <p:nvPr>
            <p:ph idx="1"/>
          </p:nvPr>
        </p:nvSpPr>
        <p:spPr>
          <a:xfrm>
            <a:off x="539552" y="1988840"/>
            <a:ext cx="8424936" cy="4680520"/>
          </a:xfrm>
        </p:spPr>
        <p:txBody>
          <a:bodyPr>
            <a:noAutofit/>
          </a:bodyPr>
          <a:lstStyle/>
          <a:p>
            <a:pPr marL="0" indent="0">
              <a:lnSpc>
                <a:spcPct val="80000"/>
              </a:lnSpc>
              <a:buNone/>
              <a:defRPr/>
            </a:pPr>
            <a:r>
              <a:rPr lang="ru-RU" altLang="ru-RU" sz="2400" dirty="0">
                <a:latin typeface="Times New Roman" pitchFamily="18" charset="0"/>
                <a:cs typeface="Times New Roman" pitchFamily="18" charset="0"/>
              </a:rPr>
              <a:t>помогает усвоению богатства родного языка, его выразительных средств</a:t>
            </a:r>
          </a:p>
          <a:p>
            <a:pPr>
              <a:lnSpc>
                <a:spcPct val="80000"/>
              </a:lnSpc>
              <a:defRPr/>
            </a:pPr>
            <a:r>
              <a:rPr lang="ru-RU" altLang="ru-RU" sz="2400" dirty="0">
                <a:latin typeface="Times New Roman" pitchFamily="18" charset="0"/>
                <a:cs typeface="Times New Roman" pitchFamily="18" charset="0"/>
              </a:rPr>
              <a:t>появляется живой интерес к самостоятельному познанию и размышлению </a:t>
            </a:r>
          </a:p>
          <a:p>
            <a:pPr>
              <a:lnSpc>
                <a:spcPct val="80000"/>
              </a:lnSpc>
              <a:defRPr/>
            </a:pPr>
            <a:r>
              <a:rPr lang="ru-RU" altLang="ru-RU" sz="2400" dirty="0">
                <a:latin typeface="Times New Roman" pitchFamily="18" charset="0"/>
                <a:cs typeface="Times New Roman" pitchFamily="18" charset="0"/>
              </a:rPr>
              <a:t>совершенствует артикуляционный аппарат </a:t>
            </a:r>
          </a:p>
          <a:p>
            <a:pPr>
              <a:lnSpc>
                <a:spcPct val="80000"/>
              </a:lnSpc>
              <a:defRPr/>
            </a:pPr>
            <a:r>
              <a:rPr lang="ru-RU" altLang="ru-RU" sz="2400" dirty="0">
                <a:latin typeface="Times New Roman" pitchFamily="18" charset="0"/>
                <a:cs typeface="Times New Roman" pitchFamily="18" charset="0"/>
              </a:rPr>
              <a:t>формируется диалогическая, эмоционально насыщенная речь</a:t>
            </a:r>
          </a:p>
          <a:p>
            <a:pPr>
              <a:lnSpc>
                <a:spcPct val="80000"/>
              </a:lnSpc>
              <a:defRPr/>
            </a:pPr>
            <a:r>
              <a:rPr lang="ru-RU" altLang="ru-RU" sz="2400" dirty="0">
                <a:latin typeface="Times New Roman" pitchFamily="18" charset="0"/>
                <a:cs typeface="Times New Roman" pitchFamily="18" charset="0"/>
              </a:rPr>
              <a:t>улучшается усвоение содержания произведения, логика и последовательность событий</a:t>
            </a:r>
          </a:p>
          <a:p>
            <a:pPr>
              <a:lnSpc>
                <a:spcPct val="80000"/>
              </a:lnSpc>
              <a:defRPr/>
            </a:pPr>
            <a:r>
              <a:rPr lang="ru-RU" altLang="ru-RU" sz="2400" dirty="0">
                <a:latin typeface="Times New Roman" pitchFamily="18" charset="0"/>
                <a:cs typeface="Times New Roman" pitchFamily="18" charset="0"/>
              </a:rPr>
              <a:t>дети получают эмоциональный подъём</a:t>
            </a:r>
          </a:p>
          <a:p>
            <a:pPr>
              <a:lnSpc>
                <a:spcPct val="80000"/>
              </a:lnSpc>
              <a:defRPr/>
            </a:pPr>
            <a:r>
              <a:rPr lang="ru-RU" altLang="ru-RU" sz="2400" dirty="0">
                <a:latin typeface="Times New Roman" pitchFamily="18" charset="0"/>
                <a:cs typeface="Times New Roman" pitchFamily="18" charset="0"/>
              </a:rPr>
              <a:t>способствует развитию элементов речевого общения: мимики, жестов, пантомимики, интонации, модуляции голоса </a:t>
            </a:r>
          </a:p>
          <a:p>
            <a:pPr>
              <a:lnSpc>
                <a:spcPct val="80000"/>
              </a:lnSpc>
              <a:defRPr/>
            </a:pPr>
            <a:r>
              <a:rPr lang="ru-RU" altLang="ru-RU" sz="2400" dirty="0">
                <a:latin typeface="Times New Roman" pitchFamily="18" charset="0"/>
                <a:cs typeface="Times New Roman" pitchFamily="18" charset="0"/>
              </a:rPr>
              <a:t>позволяет формировать опыт социального поведения</a:t>
            </a:r>
          </a:p>
          <a:p>
            <a:pPr>
              <a:lnSpc>
                <a:spcPct val="80000"/>
              </a:lnSpc>
              <a:defRPr/>
            </a:pPr>
            <a:r>
              <a:rPr lang="ru-RU" altLang="ru-RU" sz="2400" dirty="0">
                <a:latin typeface="Times New Roman" pitchFamily="18" charset="0"/>
                <a:cs typeface="Times New Roman" pitchFamily="18" charset="0"/>
              </a:rPr>
              <a:t>стимулирует активную речь </a:t>
            </a:r>
          </a:p>
          <a:p>
            <a:pPr>
              <a:lnSpc>
                <a:spcPct val="80000"/>
              </a:lnSpc>
              <a:buNone/>
              <a:defRPr/>
            </a:pPr>
            <a:r>
              <a:rPr lang="ru-RU" altLang="ru-RU" sz="2400" dirty="0">
                <a:solidFill>
                  <a:srgbClr val="3333FF"/>
                </a:solidFill>
                <a:latin typeface="Times New Roman" pitchFamily="18" charset="0"/>
                <a:cs typeface="Times New Roman" pitchFamily="18" charset="0"/>
              </a:rPr>
              <a:t>     </a:t>
            </a:r>
          </a:p>
          <a:p>
            <a:endParaRPr lang="ru-RU"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6995120" cy="1440160"/>
          </a:xfrm>
        </p:spPr>
        <p:txBody>
          <a:bodyPr>
            <a:normAutofit fontScale="90000"/>
          </a:bodyPr>
          <a:lstStyle/>
          <a:p>
            <a:pPr algn="l"/>
            <a:r>
              <a:rPr lang="ru-RU" sz="3600" dirty="0">
                <a:solidFill>
                  <a:srgbClr val="AD0F84"/>
                </a:solidFill>
                <a:latin typeface="Monotype Corsiva" panose="03010101010201010101" pitchFamily="66" charset="0"/>
              </a:rPr>
              <a:t>    </a:t>
            </a:r>
            <a:r>
              <a:rPr lang="ru-RU" sz="3600" b="1" dirty="0">
                <a:solidFill>
                  <a:srgbClr val="AD0F84"/>
                </a:solidFill>
                <a:latin typeface="Monotype Corsiva" panose="03010101010201010101" pitchFamily="66" charset="0"/>
              </a:rPr>
              <a:t>Театрализованную игру  исследователь    </a:t>
            </a:r>
            <a:br>
              <a:rPr lang="ru-RU" sz="3600" b="1" dirty="0">
                <a:solidFill>
                  <a:srgbClr val="AD0F84"/>
                </a:solidFill>
                <a:latin typeface="Monotype Corsiva" panose="03010101010201010101" pitchFamily="66" charset="0"/>
              </a:rPr>
            </a:br>
            <a:r>
              <a:rPr lang="ru-RU" sz="3600" b="1" dirty="0">
                <a:solidFill>
                  <a:srgbClr val="AD0F84"/>
                </a:solidFill>
                <a:latin typeface="Monotype Corsiva" panose="03010101010201010101" pitchFamily="66" charset="0"/>
              </a:rPr>
              <a:t>          </a:t>
            </a:r>
            <a:r>
              <a:rPr lang="ru-RU" sz="3600" b="1" dirty="0" err="1">
                <a:solidFill>
                  <a:srgbClr val="AD0F84"/>
                </a:solidFill>
                <a:latin typeface="Monotype Corsiva" panose="03010101010201010101" pitchFamily="66" charset="0"/>
              </a:rPr>
              <a:t>Л.В.Артёмова</a:t>
            </a:r>
            <a:r>
              <a:rPr lang="ru-RU" sz="3600" b="1" dirty="0">
                <a:solidFill>
                  <a:srgbClr val="AD0F84"/>
                </a:solidFill>
                <a:latin typeface="Monotype Corsiva" panose="03010101010201010101" pitchFamily="66" charset="0"/>
              </a:rPr>
              <a:t>  делит на две группы:</a:t>
            </a:r>
            <a:br>
              <a:rPr lang="ru-RU" sz="3600" b="1" dirty="0">
                <a:solidFill>
                  <a:srgbClr val="AD0F84"/>
                </a:solidFill>
                <a:latin typeface="Monotype Corsiva" panose="03010101010201010101" pitchFamily="66" charset="0"/>
              </a:rPr>
            </a:br>
            <a:r>
              <a:rPr lang="ru-RU" sz="3600" dirty="0">
                <a:solidFill>
                  <a:srgbClr val="FF0000"/>
                </a:solidFill>
                <a:latin typeface="Monotype Corsiva" panose="03010101010201010101" pitchFamily="66" charset="0"/>
              </a:rPr>
              <a:t>режиссерские и игры – драматизации.</a:t>
            </a:r>
            <a:endParaRPr lang="ru-RU" sz="3600" dirty="0">
              <a:latin typeface="Monotype Corsiva" panose="03010101010201010101" pitchFamily="66" charset="0"/>
            </a:endParaRPr>
          </a:p>
        </p:txBody>
      </p:sp>
      <p:sp>
        <p:nvSpPr>
          <p:cNvPr id="3" name="Содержимое 2"/>
          <p:cNvSpPr>
            <a:spLocks noGrp="1"/>
          </p:cNvSpPr>
          <p:nvPr>
            <p:ph sz="half" idx="1"/>
          </p:nvPr>
        </p:nvSpPr>
        <p:spPr>
          <a:xfrm>
            <a:off x="971600" y="1988840"/>
            <a:ext cx="4536504" cy="4680520"/>
          </a:xfrm>
        </p:spPr>
        <p:txBody>
          <a:bodyPr>
            <a:noAutofit/>
          </a:bodyPr>
          <a:lstStyle/>
          <a:p>
            <a:pPr>
              <a:buFontTx/>
              <a:buNone/>
            </a:pPr>
            <a:r>
              <a:rPr lang="ru-RU" altLang="ru-RU" sz="1800" b="1" dirty="0">
                <a:solidFill>
                  <a:srgbClr val="FF0000"/>
                </a:solidFill>
                <a:latin typeface="Times New Roman" pitchFamily="18" charset="0"/>
                <a:cs typeface="Times New Roman" pitchFamily="18" charset="0"/>
              </a:rPr>
              <a:t>В играх-драматизациях </a:t>
            </a:r>
            <a:r>
              <a:rPr lang="ru-RU" altLang="ru-RU" sz="1800" b="1" dirty="0">
                <a:solidFill>
                  <a:srgbClr val="2D2D8A"/>
                </a:solidFill>
                <a:latin typeface="Times New Roman" pitchFamily="18" charset="0"/>
                <a:cs typeface="Times New Roman" pitchFamily="18" charset="0"/>
              </a:rPr>
              <a:t>ребенок, исполняя роль в качестве "артиста", самостоятельно создает образ с помощью комплекса средств вербальной и невербальной выразительности. </a:t>
            </a:r>
          </a:p>
          <a:p>
            <a:pPr>
              <a:buFontTx/>
              <a:buNone/>
            </a:pPr>
            <a:r>
              <a:rPr lang="ru-RU" altLang="ru-RU" sz="1800" b="1" dirty="0">
                <a:solidFill>
                  <a:srgbClr val="FF0000"/>
                </a:solidFill>
                <a:latin typeface="Times New Roman" pitchFamily="18" charset="0"/>
                <a:cs typeface="Times New Roman" pitchFamily="18" charset="0"/>
              </a:rPr>
              <a:t>      Видами драматизации являются:</a:t>
            </a:r>
          </a:p>
          <a:p>
            <a:pPr algn="r"/>
            <a:r>
              <a:rPr lang="ru-RU" altLang="ru-RU" sz="1800" b="1" dirty="0">
                <a:solidFill>
                  <a:srgbClr val="2D2D8A"/>
                </a:solidFill>
                <a:latin typeface="Times New Roman" pitchFamily="18" charset="0"/>
                <a:cs typeface="Times New Roman" pitchFamily="18" charset="0"/>
              </a:rPr>
              <a:t>игры-имитации образов животных, людей, литературных персонажей; </a:t>
            </a:r>
          </a:p>
          <a:p>
            <a:pPr algn="r"/>
            <a:r>
              <a:rPr lang="ru-RU" altLang="ru-RU" sz="1800" b="1" dirty="0">
                <a:solidFill>
                  <a:srgbClr val="2D2D8A"/>
                </a:solidFill>
                <a:latin typeface="Times New Roman" pitchFamily="18" charset="0"/>
                <a:cs typeface="Times New Roman" pitchFamily="18" charset="0"/>
              </a:rPr>
              <a:t>ролевые диалоги на основе текста; </a:t>
            </a:r>
          </a:p>
          <a:p>
            <a:pPr algn="r"/>
            <a:r>
              <a:rPr lang="ru-RU" altLang="ru-RU" sz="1800" b="1" dirty="0">
                <a:solidFill>
                  <a:srgbClr val="2D2D8A"/>
                </a:solidFill>
                <a:latin typeface="Times New Roman" pitchFamily="18" charset="0"/>
                <a:cs typeface="Times New Roman" pitchFamily="18" charset="0"/>
              </a:rPr>
              <a:t>инсценировки произведений; </a:t>
            </a:r>
          </a:p>
          <a:p>
            <a:pPr algn="r"/>
            <a:r>
              <a:rPr lang="ru-RU" altLang="ru-RU" sz="1800" b="1" dirty="0">
                <a:solidFill>
                  <a:srgbClr val="2D2D8A"/>
                </a:solidFill>
                <a:latin typeface="Times New Roman" pitchFamily="18" charset="0"/>
                <a:cs typeface="Times New Roman" pitchFamily="18" charset="0"/>
              </a:rPr>
              <a:t>постановки спектаклей по одному или нескольким произведениям;</a:t>
            </a:r>
          </a:p>
          <a:p>
            <a:pPr lvl="2" algn="r"/>
            <a:r>
              <a:rPr lang="ru-RU" altLang="ru-RU" sz="1800" b="1" dirty="0">
                <a:solidFill>
                  <a:srgbClr val="2D2D8A"/>
                </a:solidFill>
                <a:latin typeface="Times New Roman" pitchFamily="18" charset="0"/>
                <a:cs typeface="Times New Roman" pitchFamily="18" charset="0"/>
              </a:rPr>
              <a:t> игры-импровизации с разыгрыванием сюжета без предварительной подготовки.</a:t>
            </a:r>
            <a:endParaRPr lang="ru-RU" altLang="ru-RU" sz="1800" b="1" dirty="0">
              <a:latin typeface="Times New Roman" pitchFamily="18" charset="0"/>
              <a:cs typeface="Times New Roman" pitchFamily="18" charset="0"/>
            </a:endParaRPr>
          </a:p>
          <a:p>
            <a:endParaRPr lang="ru-RU" sz="1800" dirty="0"/>
          </a:p>
        </p:txBody>
      </p:sp>
      <p:pic>
        <p:nvPicPr>
          <p:cNvPr id="7" name="Объект 6">
            <a:extLst>
              <a:ext uri="{FF2B5EF4-FFF2-40B4-BE49-F238E27FC236}">
                <a16:creationId xmlns:a16="http://schemas.microsoft.com/office/drawing/2014/main" id="{164FD6E2-AC7A-4EDD-83BF-F4FBAA561E77}"/>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5508104" y="1988840"/>
            <a:ext cx="3456384" cy="2185987"/>
          </a:xfrm>
        </p:spPr>
      </p:pic>
      <p:pic>
        <p:nvPicPr>
          <p:cNvPr id="9" name="Рисунок 8">
            <a:extLst>
              <a:ext uri="{FF2B5EF4-FFF2-40B4-BE49-F238E27FC236}">
                <a16:creationId xmlns:a16="http://schemas.microsoft.com/office/drawing/2014/main" id="{6FD58D94-20E8-45FA-B096-8A7D950CA9B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24128" y="4329100"/>
            <a:ext cx="3168352" cy="2052227"/>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886</TotalTime>
  <Words>1320</Words>
  <Application>Microsoft Office PowerPoint</Application>
  <PresentationFormat>Экран (4:3)</PresentationFormat>
  <Paragraphs>106</Paragraphs>
  <Slides>25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25</vt:i4>
      </vt:variant>
    </vt:vector>
  </HeadingPairs>
  <TitlesOfParts>
    <vt:vector size="31" baseType="lpstr">
      <vt:lpstr>Arial</vt:lpstr>
      <vt:lpstr>Calibri</vt:lpstr>
      <vt:lpstr>Calibri Light</vt:lpstr>
      <vt:lpstr>Monotype Corsiva</vt:lpstr>
      <vt:lpstr>Times New Roman</vt:lpstr>
      <vt:lpstr>Тема Office</vt:lpstr>
      <vt:lpstr>        «Театрализованная деятельность как эффективное средство развития речи детей дошкольного  возраста»                                   </vt:lpstr>
      <vt:lpstr>                     </vt:lpstr>
      <vt:lpstr>Актуальность проблемы:</vt:lpstr>
      <vt:lpstr>           Роль театрализованной                      деятельности .  </vt:lpstr>
      <vt:lpstr>             ЦЕЛЬ:</vt:lpstr>
      <vt:lpstr>Презентация PowerPoint</vt:lpstr>
      <vt:lpstr>Основные направления речевой работы в театральной деятельности: - Развитие культуры речи: артикуляционной моторики, фонематического восприятия, речевого дыхания, правильного звукопроизношения.  - Развитие общей и мелкой моторики: координации движений, мелкой моторики руки, снятие мышечного напряжения. - Развитие сценического мастерства и речевой   деятельности: развитие мимики, пантомимы, жестов, эмоционального восприятия, совершенствование грамматического строя речи, монологической и диалогической формы речи, игровых навыков и творческой самостоятельности.  </vt:lpstr>
      <vt:lpstr>Значение театрализованной                 деятельности </vt:lpstr>
      <vt:lpstr>    Театрализованную игру  исследователь               Л.В.Артёмова  делит на две группы: режиссерские и игры – драматизации.</vt:lpstr>
      <vt:lpstr>В режиссерской игре "артистами" являются игрушки или их заместители, а ребенок, организуя деятельность как "сценарист и режиссер" управляет "артистами"</vt:lpstr>
      <vt:lpstr>Первый этап - Определение характера образа. </vt:lpstr>
      <vt:lpstr>Второй этап -  работа над мимикой. </vt:lpstr>
      <vt:lpstr>Третий этап -  работа над жестом и движением.  </vt:lpstr>
      <vt:lpstr>Четвёртый этап-работа над голосом.  </vt:lpstr>
      <vt:lpstr>Пятый этап – Этюды.  </vt:lpstr>
      <vt:lpstr>                     Пальчиковый театр:  </vt:lpstr>
      <vt:lpstr>Вязаный театр:</vt:lpstr>
      <vt:lpstr>               Конусный настольный театр</vt:lpstr>
      <vt:lpstr>Театр топотушки   (тамтамарески):  </vt:lpstr>
      <vt:lpstr>Стендовый театр:</vt:lpstr>
      <vt:lpstr>Стендовый </vt:lpstr>
      <vt:lpstr>Театр на перчатке (Би-ба-бо):</vt:lpstr>
      <vt:lpstr>Костюмированный театр: </vt:lpstr>
      <vt:lpstr>ВЫВОД:</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aser aser</cp:lastModifiedBy>
  <cp:revision>103</cp:revision>
  <dcterms:created xsi:type="dcterms:W3CDTF">2014-04-17T14:13:18Z</dcterms:created>
  <dcterms:modified xsi:type="dcterms:W3CDTF">2022-05-06T09:09:48Z</dcterms:modified>
</cp:coreProperties>
</file>