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57" r:id="rId4"/>
    <p:sldId id="258" r:id="rId5"/>
    <p:sldId id="264" r:id="rId6"/>
    <p:sldId id="265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252028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Franklin Gothic Heavy" panose="020B0903020102020204" pitchFamily="34" charset="0"/>
              </a:rPr>
              <a:t>Вандализм – что это?!</a:t>
            </a:r>
            <a:endParaRPr lang="ru-RU" sz="4800" dirty="0">
              <a:latin typeface="Franklin Gothic Heavy" panose="020B0903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149080"/>
            <a:ext cx="5256584" cy="2016224"/>
          </a:xfrm>
        </p:spPr>
        <p:txBody>
          <a:bodyPr>
            <a:normAutofit lnSpcReduction="10000"/>
          </a:bodyPr>
          <a:lstStyle/>
          <a:p>
            <a:pPr algn="r"/>
            <a:endParaRPr lang="ru-RU" sz="2200" b="1" i="1" dirty="0" smtClean="0">
              <a:solidFill>
                <a:schemeClr val="tx1"/>
              </a:solidFill>
            </a:endParaRPr>
          </a:p>
          <a:p>
            <a:pPr algn="r"/>
            <a:r>
              <a:rPr lang="ru-RU" sz="2200" b="1" i="1" dirty="0" smtClean="0">
                <a:solidFill>
                  <a:schemeClr val="tx1"/>
                </a:solidFill>
              </a:rPr>
              <a:t>Автор</a:t>
            </a:r>
            <a:r>
              <a:rPr lang="ru-RU" sz="2200" b="1" i="1" dirty="0">
                <a:solidFill>
                  <a:schemeClr val="tx1"/>
                </a:solidFill>
              </a:rPr>
              <a:t>: социальный педагог </a:t>
            </a:r>
          </a:p>
          <a:p>
            <a:pPr algn="r"/>
            <a:r>
              <a:rPr lang="ru-RU" sz="2200" b="1" i="1" dirty="0">
                <a:solidFill>
                  <a:schemeClr val="tx1"/>
                </a:solidFill>
              </a:rPr>
              <a:t>Моисеенко Нина Владимировна</a:t>
            </a:r>
          </a:p>
          <a:p>
            <a:pPr algn="r"/>
            <a:r>
              <a:rPr lang="ru-RU" sz="2200" b="1" i="1" dirty="0">
                <a:solidFill>
                  <a:schemeClr val="tx1"/>
                </a:solidFill>
              </a:rPr>
              <a:t>СПб ГБПОУ «Колледж метрополитена»</a:t>
            </a:r>
          </a:p>
          <a:p>
            <a:pPr algn="r"/>
            <a:r>
              <a:rPr lang="ru-RU" sz="2200" b="1" i="1" dirty="0">
                <a:solidFill>
                  <a:schemeClr val="tx1"/>
                </a:solidFill>
              </a:rPr>
              <a:t>г</a:t>
            </a:r>
            <a:r>
              <a:rPr lang="ru-RU" sz="2200" b="1" i="1" dirty="0" smtClean="0">
                <a:solidFill>
                  <a:schemeClr val="tx1"/>
                </a:solidFill>
              </a:rPr>
              <a:t>. Санкт-Петербург</a:t>
            </a:r>
            <a:endParaRPr lang="ru-RU" sz="2200" b="1" i="1" dirty="0">
              <a:solidFill>
                <a:schemeClr val="tx1"/>
              </a:solidFill>
            </a:endParaRP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125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Вандализм – что это?!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00200"/>
            <a:ext cx="8280919" cy="49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695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216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Различные формы вандализма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Сожжение книг</a:t>
            </a:r>
          </a:p>
          <a:p>
            <a:r>
              <a:rPr lang="ru-RU" dirty="0" smtClean="0"/>
              <a:t>Осквернение могил</a:t>
            </a:r>
          </a:p>
          <a:p>
            <a:r>
              <a:rPr lang="ru-RU" dirty="0" smtClean="0"/>
              <a:t>Порча памятников культуры</a:t>
            </a:r>
          </a:p>
          <a:p>
            <a:r>
              <a:rPr lang="ru-RU" dirty="0" smtClean="0"/>
              <a:t>Порча картин</a:t>
            </a:r>
          </a:p>
          <a:p>
            <a:r>
              <a:rPr lang="ru-RU" dirty="0" smtClean="0"/>
              <a:t>Сжигание церквей</a:t>
            </a:r>
          </a:p>
          <a:p>
            <a:r>
              <a:rPr lang="ru-RU" dirty="0" smtClean="0"/>
              <a:t>Порча разного имущества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202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Административная ответственность 16+</a:t>
            </a:r>
            <a:endParaRPr lang="ru-RU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880081"/>
              </p:ext>
            </p:extLst>
          </p:nvPr>
        </p:nvGraphicFramePr>
        <p:xfrm>
          <a:off x="467544" y="1484784"/>
          <a:ext cx="82296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3096344"/>
                <a:gridCol w="4186808"/>
              </a:tblGrid>
              <a:tr h="2662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п/п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Правонарушение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Наказание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Уничтожение или повреждение чужого имущества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Штраф</a:t>
                      </a:r>
                      <a:r>
                        <a:rPr lang="ru-RU" sz="1600" dirty="0" smtClean="0"/>
                        <a:t> в размере </a:t>
                      </a:r>
                      <a:r>
                        <a:rPr lang="ru-RU" sz="1600" i="1" dirty="0" smtClean="0"/>
                        <a:t>от 300 до 500 р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Мелкое хулиганство, т.е. нарушение общественного порядка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Штраф </a:t>
                      </a:r>
                      <a:r>
                        <a:rPr lang="ru-RU" sz="1600" dirty="0" smtClean="0"/>
                        <a:t>в размере </a:t>
                      </a:r>
                      <a:r>
                        <a:rPr lang="ru-RU" sz="1600" i="1" dirty="0" smtClean="0"/>
                        <a:t>от 500 до 1000 р</a:t>
                      </a:r>
                      <a:r>
                        <a:rPr lang="ru-RU" sz="1600" dirty="0" smtClean="0"/>
                        <a:t>. или </a:t>
                      </a:r>
                    </a:p>
                    <a:p>
                      <a:r>
                        <a:rPr lang="ru-RU" sz="1600" b="1" i="1" dirty="0" smtClean="0"/>
                        <a:t>административный</a:t>
                      </a:r>
                      <a:r>
                        <a:rPr lang="ru-RU" sz="1600" b="1" i="1" baseline="0" dirty="0" smtClean="0"/>
                        <a:t> арест  </a:t>
                      </a:r>
                      <a:r>
                        <a:rPr lang="ru-RU" sz="1600" i="1" baseline="0" dirty="0" smtClean="0"/>
                        <a:t>до 15 суток</a:t>
                      </a:r>
                      <a:endParaRPr lang="ru-RU" sz="16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Мелкое хулиганство, сопряженное с неповиновением</a:t>
                      </a:r>
                      <a:r>
                        <a:rPr lang="ru-RU" sz="1600" baseline="0" dirty="0" smtClean="0"/>
                        <a:t> законному требованию представителя власти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Штраф </a:t>
                      </a:r>
                      <a:r>
                        <a:rPr lang="ru-RU" sz="1600" dirty="0" smtClean="0"/>
                        <a:t>в размере </a:t>
                      </a:r>
                      <a:r>
                        <a:rPr lang="ru-RU" sz="1600" i="1" dirty="0" smtClean="0"/>
                        <a:t>от 1000 до 2500 р</a:t>
                      </a:r>
                      <a:r>
                        <a:rPr lang="ru-RU" sz="1600" dirty="0" smtClean="0"/>
                        <a:t>. или </a:t>
                      </a:r>
                    </a:p>
                    <a:p>
                      <a:r>
                        <a:rPr lang="ru-RU" sz="1600" b="1" i="1" dirty="0" smtClean="0"/>
                        <a:t>административный</a:t>
                      </a:r>
                      <a:r>
                        <a:rPr lang="ru-RU" sz="1600" b="1" i="1" baseline="0" dirty="0" smtClean="0"/>
                        <a:t> арест  </a:t>
                      </a:r>
                      <a:r>
                        <a:rPr lang="ru-RU" sz="1600" i="1" baseline="0" dirty="0" smtClean="0"/>
                        <a:t>до 15 суток</a:t>
                      </a:r>
                      <a:endParaRPr lang="ru-RU" sz="1600" i="1" dirty="0" smtClean="0"/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Установленные факты пропаганды либо публичного демонстрирования нацистской атрибутики или символики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Штраф </a:t>
                      </a:r>
                      <a:r>
                        <a:rPr lang="ru-RU" sz="1600" dirty="0" smtClean="0"/>
                        <a:t>в размере </a:t>
                      </a:r>
                      <a:r>
                        <a:rPr lang="ru-RU" sz="1600" i="1" dirty="0" smtClean="0"/>
                        <a:t>от 1000 до 2000 р</a:t>
                      </a:r>
                      <a:r>
                        <a:rPr lang="ru-RU" sz="1600" dirty="0" smtClean="0"/>
                        <a:t>. или </a:t>
                      </a:r>
                    </a:p>
                    <a:p>
                      <a:r>
                        <a:rPr lang="ru-RU" sz="1600" b="1" i="1" dirty="0" smtClean="0"/>
                        <a:t>административный</a:t>
                      </a:r>
                      <a:r>
                        <a:rPr lang="ru-RU" sz="1600" b="1" i="1" baseline="0" dirty="0" smtClean="0"/>
                        <a:t> арест  </a:t>
                      </a:r>
                      <a:r>
                        <a:rPr lang="ru-RU" sz="1600" i="1" baseline="0" dirty="0" smtClean="0"/>
                        <a:t>до 15 суток</a:t>
                      </a:r>
                      <a:endParaRPr lang="ru-RU" sz="1600" i="1" dirty="0" smtClean="0"/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11626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Действия, направленные на возбуждение ненависти либо вражды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1" dirty="0" smtClean="0"/>
                        <a:t>Штраф </a:t>
                      </a:r>
                      <a:r>
                        <a:rPr lang="ru-RU" sz="1600" dirty="0" smtClean="0"/>
                        <a:t>в размере </a:t>
                      </a:r>
                      <a:r>
                        <a:rPr lang="ru-RU" sz="1600" i="1" dirty="0" smtClean="0"/>
                        <a:t>от 10000 до 20000 р</a:t>
                      </a:r>
                      <a:r>
                        <a:rPr lang="ru-RU" sz="1600" dirty="0" smtClean="0"/>
                        <a:t>., или </a:t>
                      </a:r>
                      <a:r>
                        <a:rPr lang="ru-RU" sz="1600" b="1" i="1" dirty="0" smtClean="0"/>
                        <a:t>обязательные работы </a:t>
                      </a:r>
                      <a:r>
                        <a:rPr lang="ru-RU" sz="1600" dirty="0" smtClean="0"/>
                        <a:t>на срок </a:t>
                      </a:r>
                      <a:r>
                        <a:rPr lang="ru-RU" sz="1600" i="1" dirty="0" smtClean="0"/>
                        <a:t>до 100 часов</a:t>
                      </a:r>
                      <a:r>
                        <a:rPr lang="ru-RU" sz="1600" dirty="0" smtClean="0"/>
                        <a:t>, или </a:t>
                      </a:r>
                      <a:r>
                        <a:rPr lang="ru-RU" sz="1600" b="1" i="1" dirty="0" smtClean="0"/>
                        <a:t>административный</a:t>
                      </a:r>
                      <a:r>
                        <a:rPr lang="ru-RU" sz="1600" b="1" i="1" baseline="0" dirty="0" smtClean="0"/>
                        <a:t> арест  </a:t>
                      </a:r>
                      <a:r>
                        <a:rPr lang="ru-RU" sz="1600" i="1" baseline="0" dirty="0" smtClean="0"/>
                        <a:t>до 15 суток</a:t>
                      </a:r>
                      <a:endParaRPr lang="ru-RU" sz="1600" i="1" dirty="0" smtClean="0"/>
                    </a:p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0948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Уголовная ответственность</a:t>
            </a:r>
            <a:endParaRPr lang="ru-RU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504522"/>
              </p:ext>
            </p:extLst>
          </p:nvPr>
        </p:nvGraphicFramePr>
        <p:xfrm>
          <a:off x="467544" y="1268760"/>
          <a:ext cx="82296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3384376"/>
                <a:gridCol w="40427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Правонарушение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Наказание 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Вандализм, т.е. осквернение зданий или иных сооружений, порча имущества на общественном транспорте или в иных общественных местах несовершеннолетними, </a:t>
                      </a:r>
                      <a:r>
                        <a:rPr lang="ru-RU" sz="1400" b="1" i="1" dirty="0" smtClean="0"/>
                        <a:t>достигшими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b="1" i="1" dirty="0" smtClean="0"/>
                        <a:t>14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b="1" i="1" dirty="0" smtClean="0"/>
                        <a:t>лет</a:t>
                      </a:r>
                      <a:endParaRPr lang="ru-RU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/>
                        <a:t>Штраф </a:t>
                      </a:r>
                      <a:r>
                        <a:rPr lang="ru-RU" sz="1400" dirty="0" smtClean="0"/>
                        <a:t>в размере </a:t>
                      </a:r>
                      <a:r>
                        <a:rPr lang="ru-RU" sz="1400" i="1" dirty="0" smtClean="0"/>
                        <a:t>до 40000</a:t>
                      </a:r>
                      <a:r>
                        <a:rPr lang="ru-RU" sz="1400" i="1" baseline="0" dirty="0" smtClean="0"/>
                        <a:t> р</a:t>
                      </a:r>
                      <a:r>
                        <a:rPr lang="ru-RU" sz="1400" baseline="0" dirty="0" smtClean="0"/>
                        <a:t>.,</a:t>
                      </a:r>
                    </a:p>
                    <a:p>
                      <a:r>
                        <a:rPr lang="ru-RU" sz="1400" b="1" i="1" baseline="0" dirty="0" smtClean="0"/>
                        <a:t>арест</a:t>
                      </a:r>
                      <a:r>
                        <a:rPr lang="ru-RU" sz="1400" baseline="0" dirty="0" smtClean="0"/>
                        <a:t> на срок </a:t>
                      </a:r>
                      <a:r>
                        <a:rPr lang="ru-RU" sz="1400" i="1" baseline="0" dirty="0" smtClean="0"/>
                        <a:t>до 3-х мес</a:t>
                      </a:r>
                      <a:r>
                        <a:rPr lang="ru-RU" sz="1400" baseline="0" dirty="0" smtClean="0"/>
                        <a:t>., </a:t>
                      </a:r>
                    </a:p>
                    <a:p>
                      <a:r>
                        <a:rPr lang="ru-RU" sz="1400" baseline="0" dirty="0" smtClean="0"/>
                        <a:t>а также </a:t>
                      </a:r>
                      <a:r>
                        <a:rPr lang="ru-RU" sz="1400" b="1" i="1" baseline="0" dirty="0" smtClean="0"/>
                        <a:t>лишение свободы </a:t>
                      </a:r>
                      <a:r>
                        <a:rPr lang="ru-RU" sz="1400" baseline="0" dirty="0" smtClean="0"/>
                        <a:t>на срок </a:t>
                      </a:r>
                      <a:r>
                        <a:rPr lang="ru-RU" sz="1400" i="1" baseline="0" dirty="0" smtClean="0"/>
                        <a:t>до 3-х лет.</a:t>
                      </a:r>
                      <a:endParaRPr lang="ru-RU" sz="14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Осуществление</a:t>
                      </a:r>
                      <a:r>
                        <a:rPr lang="ru-RU" sz="1400" baseline="0" dirty="0" smtClean="0"/>
                        <a:t> экстремистской деятельности </a:t>
                      </a:r>
                      <a:r>
                        <a:rPr lang="ru-RU" sz="1400" b="1" i="1" baseline="0" dirty="0" smtClean="0"/>
                        <a:t>при достижении возраста 16 лет</a:t>
                      </a:r>
                      <a:endParaRPr lang="ru-RU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/>
                        <a:t>Штраф </a:t>
                      </a:r>
                      <a:r>
                        <a:rPr lang="ru-RU" sz="1400" dirty="0" smtClean="0"/>
                        <a:t>в размере </a:t>
                      </a:r>
                      <a:r>
                        <a:rPr lang="ru-RU" sz="1400" i="1" dirty="0" smtClean="0"/>
                        <a:t>от 100000</a:t>
                      </a:r>
                      <a:r>
                        <a:rPr lang="ru-RU" sz="1400" i="1" baseline="0" dirty="0" smtClean="0"/>
                        <a:t> до 300000 р</a:t>
                      </a:r>
                      <a:r>
                        <a:rPr lang="ru-RU" sz="1400" baseline="0" dirty="0" smtClean="0"/>
                        <a:t>., </a:t>
                      </a:r>
                      <a:r>
                        <a:rPr lang="ru-RU" sz="1400" b="1" i="1" baseline="0" dirty="0" smtClean="0"/>
                        <a:t>принудительные работы </a:t>
                      </a:r>
                      <a:r>
                        <a:rPr lang="ru-RU" sz="1400" baseline="0" dirty="0" smtClean="0"/>
                        <a:t>на срок </a:t>
                      </a:r>
                      <a:r>
                        <a:rPr lang="ru-RU" sz="1400" i="1" baseline="0" dirty="0" smtClean="0"/>
                        <a:t>до 3-х лет.</a:t>
                      </a:r>
                      <a:r>
                        <a:rPr lang="ru-RU" sz="1400" baseline="0" dirty="0" smtClean="0"/>
                        <a:t>, </a:t>
                      </a:r>
                      <a:r>
                        <a:rPr lang="ru-RU" sz="1400" b="1" i="1" baseline="0" dirty="0" smtClean="0"/>
                        <a:t>арест</a:t>
                      </a:r>
                      <a:r>
                        <a:rPr lang="ru-RU" sz="1400" baseline="0" dirty="0" smtClean="0"/>
                        <a:t> на срок </a:t>
                      </a:r>
                      <a:r>
                        <a:rPr lang="ru-RU" sz="1400" i="1" baseline="0" dirty="0" smtClean="0"/>
                        <a:t>от 4 до 6 мес</a:t>
                      </a:r>
                      <a:r>
                        <a:rPr lang="ru-RU" sz="1400" baseline="0" dirty="0" smtClean="0"/>
                        <a:t>., </a:t>
                      </a:r>
                    </a:p>
                    <a:p>
                      <a:r>
                        <a:rPr lang="ru-RU" sz="1400" baseline="0" dirty="0" smtClean="0"/>
                        <a:t>а также </a:t>
                      </a:r>
                      <a:r>
                        <a:rPr lang="ru-RU" sz="1400" b="1" i="1" baseline="0" dirty="0" smtClean="0"/>
                        <a:t>лишение свободы </a:t>
                      </a:r>
                      <a:r>
                        <a:rPr lang="ru-RU" sz="1400" baseline="0" dirty="0" smtClean="0"/>
                        <a:t>на срок </a:t>
                      </a:r>
                      <a:r>
                        <a:rPr lang="ru-RU" sz="1400" i="1" baseline="0" dirty="0" smtClean="0"/>
                        <a:t>до 4-х лет.</a:t>
                      </a:r>
                      <a:endParaRPr lang="ru-RU" sz="1400" i="1" dirty="0" smtClean="0"/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Совершение действий,</a:t>
                      </a:r>
                      <a:r>
                        <a:rPr lang="ru-RU" sz="1400" baseline="0" dirty="0" smtClean="0"/>
                        <a:t> направленных на возбуждение ненависти либо вражды,  а также на унижение достоинства человека (</a:t>
                      </a:r>
                      <a:r>
                        <a:rPr lang="ru-RU" sz="1400" b="1" i="1" baseline="0" dirty="0" smtClean="0"/>
                        <a:t>при достижении возраста 16 лет</a:t>
                      </a:r>
                      <a:r>
                        <a:rPr lang="ru-RU" sz="1400" baseline="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i="1" dirty="0" smtClean="0"/>
                        <a:t>Штраф </a:t>
                      </a:r>
                      <a:r>
                        <a:rPr lang="ru-RU" sz="1400" dirty="0" smtClean="0"/>
                        <a:t>в размере </a:t>
                      </a:r>
                      <a:r>
                        <a:rPr lang="ru-RU" sz="1400" i="1" dirty="0" smtClean="0"/>
                        <a:t>от 300000</a:t>
                      </a:r>
                      <a:r>
                        <a:rPr lang="ru-RU" sz="1400" i="1" baseline="0" dirty="0" smtClean="0"/>
                        <a:t> до 500000 р</a:t>
                      </a:r>
                      <a:r>
                        <a:rPr lang="ru-RU" sz="1400" baseline="0" dirty="0" smtClean="0"/>
                        <a:t>., </a:t>
                      </a:r>
                      <a:r>
                        <a:rPr lang="ru-RU" sz="1400" b="1" i="1" baseline="0" dirty="0" smtClean="0"/>
                        <a:t>принудительные работы </a:t>
                      </a:r>
                      <a:r>
                        <a:rPr lang="ru-RU" sz="1400" baseline="0" dirty="0" smtClean="0"/>
                        <a:t>на срок </a:t>
                      </a:r>
                      <a:r>
                        <a:rPr lang="ru-RU" sz="1400" i="1" baseline="0" dirty="0" smtClean="0"/>
                        <a:t>от 1 года до  4-х лет.</a:t>
                      </a:r>
                      <a:r>
                        <a:rPr lang="ru-RU" sz="1400" baseline="0" dirty="0" smtClean="0"/>
                        <a:t>, </a:t>
                      </a:r>
                    </a:p>
                    <a:p>
                      <a:r>
                        <a:rPr lang="ru-RU" sz="1400" b="1" i="1" baseline="0" dirty="0" smtClean="0"/>
                        <a:t>лишение свободы </a:t>
                      </a:r>
                      <a:r>
                        <a:rPr lang="ru-RU" sz="1400" baseline="0" dirty="0" smtClean="0"/>
                        <a:t>на срок </a:t>
                      </a:r>
                      <a:r>
                        <a:rPr lang="ru-RU" sz="1400" i="1" baseline="0" dirty="0" smtClean="0"/>
                        <a:t>от 2-х до 5 лет.</a:t>
                      </a:r>
                      <a:endParaRPr lang="ru-RU" sz="1400" i="1" dirty="0" smtClean="0"/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За вред, причиненный несовершеннолетним,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</a:rPr>
                        <a:t> не достигшим возраста привлечения к уголовной или административной ответственности, отвечают его </a:t>
                      </a:r>
                      <a:r>
                        <a:rPr lang="ru-RU" sz="1600" b="1" baseline="0" dirty="0" smtClean="0">
                          <a:solidFill>
                            <a:srgbClr val="002060"/>
                          </a:solidFill>
                        </a:rPr>
                        <a:t>родители (усыновители) или опекуны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</a:rPr>
                        <a:t>:  </a:t>
                      </a:r>
                      <a:r>
                        <a:rPr lang="ru-RU" sz="1600" b="1" i="1" baseline="0" dirty="0" smtClean="0">
                          <a:solidFill>
                            <a:srgbClr val="002060"/>
                          </a:solidFill>
                        </a:rPr>
                        <a:t>Штраф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</a:rPr>
                        <a:t> в размере </a:t>
                      </a:r>
                      <a:r>
                        <a:rPr lang="ru-RU" sz="1600" i="1" baseline="0" dirty="0" smtClean="0">
                          <a:solidFill>
                            <a:srgbClr val="002060"/>
                          </a:solidFill>
                        </a:rPr>
                        <a:t>от 100000 до 500000 р.</a:t>
                      </a:r>
                      <a:endParaRPr lang="ru-RU" sz="1600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088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6247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908720"/>
            <a:ext cx="730424" cy="562074"/>
          </a:xfrm>
        </p:spPr>
        <p:txBody>
          <a:bodyPr>
            <a:normAutofit/>
          </a:bodyPr>
          <a:lstStyle/>
          <a:p>
            <a:endParaRPr lang="ru-RU" sz="9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684076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39602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372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Вандализм – что это?!</vt:lpstr>
      <vt:lpstr>Вандализм – что это?!</vt:lpstr>
      <vt:lpstr>Презентация PowerPoint</vt:lpstr>
      <vt:lpstr>Различные формы вандализма</vt:lpstr>
      <vt:lpstr>Административная ответственность 16+</vt:lpstr>
      <vt:lpstr>Уголовная ответственность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sp</dc:creator>
  <cp:lastModifiedBy>sp</cp:lastModifiedBy>
  <cp:revision>13</cp:revision>
  <dcterms:created xsi:type="dcterms:W3CDTF">2022-03-01T11:35:58Z</dcterms:created>
  <dcterms:modified xsi:type="dcterms:W3CDTF">2022-05-05T08:31:42Z</dcterms:modified>
</cp:coreProperties>
</file>