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8" r:id="rId2"/>
    <p:sldId id="267" r:id="rId3"/>
    <p:sldId id="269" r:id="rId4"/>
    <p:sldId id="273" r:id="rId5"/>
    <p:sldId id="261" r:id="rId6"/>
    <p:sldId id="271" r:id="rId7"/>
    <p:sldId id="265" r:id="rId8"/>
    <p:sldId id="260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8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BB470A-F298-4AC8-B40F-567687FA7FA7}" type="datetimeFigureOut">
              <a:rPr lang="ru-RU" smtClean="0"/>
              <a:pPr/>
              <a:t>28.01.2022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2E5E6-C8B4-4C92-9998-FC889DF8B7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BB470A-F298-4AC8-B40F-567687FA7FA7}" type="datetimeFigureOut">
              <a:rPr lang="ru-RU" smtClean="0"/>
              <a:pPr/>
              <a:t>28.01.2022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2E5E6-C8B4-4C92-9998-FC889DF8B7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BB470A-F298-4AC8-B40F-567687FA7FA7}" type="datetimeFigureOut">
              <a:rPr lang="ru-RU" smtClean="0"/>
              <a:pPr/>
              <a:t>28.01.2022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2E5E6-C8B4-4C92-9998-FC889DF8B7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BB470A-F298-4AC8-B40F-567687FA7FA7}" type="datetimeFigureOut">
              <a:rPr lang="ru-RU" smtClean="0"/>
              <a:pPr/>
              <a:t>28.01.2022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2E5E6-C8B4-4C92-9998-FC889DF8B7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BB470A-F298-4AC8-B40F-567687FA7FA7}" type="datetimeFigureOut">
              <a:rPr lang="ru-RU" smtClean="0"/>
              <a:pPr/>
              <a:t>28.01.2022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2E5E6-C8B4-4C92-9998-FC889DF8B7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BB470A-F298-4AC8-B40F-567687FA7FA7}" type="datetimeFigureOut">
              <a:rPr lang="ru-RU" smtClean="0"/>
              <a:pPr/>
              <a:t>28.01.2022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2E5E6-C8B4-4C92-9998-FC889DF8B7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BB470A-F298-4AC8-B40F-567687FA7FA7}" type="datetimeFigureOut">
              <a:rPr lang="ru-RU" smtClean="0"/>
              <a:pPr/>
              <a:t>28.01.2022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2E5E6-C8B4-4C92-9998-FC889DF8B7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BB470A-F298-4AC8-B40F-567687FA7FA7}" type="datetimeFigureOut">
              <a:rPr lang="ru-RU" smtClean="0"/>
              <a:pPr/>
              <a:t>28.01.2022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2E5E6-C8B4-4C92-9998-FC889DF8B7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BB470A-F298-4AC8-B40F-567687FA7FA7}" type="datetimeFigureOut">
              <a:rPr lang="ru-RU" smtClean="0"/>
              <a:pPr/>
              <a:t>28.01.2022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2E5E6-C8B4-4C92-9998-FC889DF8B7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BB470A-F298-4AC8-B40F-567687FA7FA7}" type="datetimeFigureOut">
              <a:rPr lang="ru-RU" smtClean="0"/>
              <a:pPr/>
              <a:t>28.01.2022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2E5E6-C8B4-4C92-9998-FC889DF8B7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BB470A-F298-4AC8-B40F-567687FA7FA7}" type="datetimeFigureOut">
              <a:rPr lang="ru-RU" smtClean="0"/>
              <a:pPr/>
              <a:t>28.01.2022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2E5E6-C8B4-4C92-9998-FC889DF8B7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BB470A-F298-4AC8-B40F-567687FA7FA7}" type="datetimeFigureOut">
              <a:rPr lang="ru-RU" smtClean="0"/>
              <a:pPr/>
              <a:t>28.01.2022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32E5E6-C8B4-4C92-9998-FC889DF8B72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2.png"/><Relationship Id="rId7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1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jpeg"/><Relationship Id="rId3" Type="http://schemas.openxmlformats.org/officeDocument/2006/relationships/image" Target="../media/image2.png"/><Relationship Id="rId7" Type="http://schemas.openxmlformats.org/officeDocument/2006/relationships/image" Target="../media/image1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8.jpeg"/><Relationship Id="rId11" Type="http://schemas.openxmlformats.org/officeDocument/2006/relationships/image" Target="../media/image23.jpeg"/><Relationship Id="rId5" Type="http://schemas.openxmlformats.org/officeDocument/2006/relationships/image" Target="../media/image17.jpeg"/><Relationship Id="rId10" Type="http://schemas.openxmlformats.org/officeDocument/2006/relationships/image" Target="../media/image22.jpeg"/><Relationship Id="rId4" Type="http://schemas.openxmlformats.org/officeDocument/2006/relationships/image" Target="../media/image16.jpeg"/><Relationship Id="rId9" Type="http://schemas.openxmlformats.org/officeDocument/2006/relationships/image" Target="../media/image2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500034" y="357166"/>
            <a:ext cx="8229600" cy="5572164"/>
          </a:xfrm>
        </p:spPr>
        <p:txBody>
          <a:bodyPr>
            <a:normAutofit fontScale="90000"/>
          </a:bodyPr>
          <a:lstStyle/>
          <a:p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ru-RU" sz="2400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ru-RU" sz="2400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ru-RU" sz="2400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</a:rPr>
              <a:t>ПМАДОУ «Детский сад № 36 «Смайлик»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b="1" dirty="0" smtClean="0">
                <a:solidFill>
                  <a:srgbClr val="C00000"/>
                </a:solidFill>
              </a:rPr>
              <a:t>«Юные олимпийцы!»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200" dirty="0" smtClean="0">
                <a:solidFill>
                  <a:schemeClr val="tx2">
                    <a:lumMod val="75000"/>
                  </a:schemeClr>
                </a:solidFill>
              </a:rPr>
              <a:t>Из опыта работы Натальи Сергеевны Свешниковой, </a:t>
            </a:r>
            <a:br>
              <a:rPr lang="ru-RU" sz="2200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2200" dirty="0" smtClean="0">
                <a:solidFill>
                  <a:schemeClr val="tx2">
                    <a:lumMod val="75000"/>
                  </a:schemeClr>
                </a:solidFill>
              </a:rPr>
              <a:t>инструктора по физической культуре 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ru-RU" sz="2400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ru-RU" sz="2400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ru-RU" sz="2400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ru-RU" sz="2400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ru-RU" sz="2400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ru-RU" sz="2400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ru-RU" sz="2400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ru-RU" sz="2400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</a:rPr>
              <a:t>г.о. Первоуральск </a:t>
            </a:r>
            <a:br>
              <a:rPr lang="ru-RU" sz="2400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ru-RU" sz="2400" dirty="0" smtClean="0">
                <a:solidFill>
                  <a:schemeClr val="tx2">
                    <a:lumMod val="75000"/>
                  </a:schemeClr>
                </a:solidFill>
              </a:rPr>
            </a:br>
            <a:endParaRPr lang="ru-RU" sz="240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6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72132" y="4143380"/>
            <a:ext cx="2481388" cy="847637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</p:pic>
      <p:pic>
        <p:nvPicPr>
          <p:cNvPr id="7" name="Picture 1" descr="C:\Users\Acer\Desktop\IMG_20210207_091821_422 (2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21258004">
            <a:off x="867897" y="3402693"/>
            <a:ext cx="2481275" cy="24812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</p:pic>
      <p:pic>
        <p:nvPicPr>
          <p:cNvPr id="3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14744" y="4929198"/>
            <a:ext cx="2481388" cy="847637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ru-RU" sz="2000" dirty="0" smtClean="0">
                <a:solidFill>
                  <a:schemeClr val="tx2">
                    <a:lumMod val="75000"/>
                  </a:schemeClr>
                </a:solidFill>
              </a:rPr>
            </a:br>
            <a:endParaRPr lang="ru-RU" sz="2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idx="1"/>
          </p:nvPr>
        </p:nvSpPr>
        <p:spPr>
          <a:xfrm>
            <a:off x="500034" y="1214422"/>
            <a:ext cx="8215370" cy="3429024"/>
          </a:xfrm>
        </p:spPr>
        <p:txBody>
          <a:bodyPr>
            <a:normAutofit fontScale="92500" lnSpcReduction="10000"/>
          </a:bodyPr>
          <a:lstStyle/>
          <a:p>
            <a:pPr>
              <a:spcBef>
                <a:spcPts val="8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        </a:t>
            </a:r>
          </a:p>
          <a:p>
            <a:pPr>
              <a:spcBef>
                <a:spcPts val="8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       Дети и взрослые встали на лыжи и одели коньки! Все с удовольствием  катаются с ледяных горок, играют в снежки, лепят снеговиков…</a:t>
            </a:r>
          </a:p>
          <a:p>
            <a:pPr>
              <a:spcBef>
                <a:spcPts val="8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      Те, кто любит физкультуру и спорт снова на лыжне! </a:t>
            </a:r>
          </a:p>
          <a:p>
            <a:pPr>
              <a:spcBef>
                <a:spcPts val="8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dirty="0" smtClean="0">
                <a:solidFill>
                  <a:srgbClr val="C00000"/>
                </a:solidFill>
              </a:rPr>
              <a:t>       Лыжи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 - самый доступный и полезный вид зимнего спорта.         </a:t>
            </a:r>
          </a:p>
          <a:p>
            <a:pPr>
              <a:spcBef>
                <a:spcPts val="8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  Оздоровительное влияние лыжных прогулок на организм бесспорно; в работу при этом вовлекаются практически все крупные группы мышц человека. </a:t>
            </a:r>
          </a:p>
          <a:p>
            <a:pPr>
              <a:spcBef>
                <a:spcPts val="8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    Работа мускулатуры активизирует деятельность </a:t>
            </a:r>
            <a:r>
              <a:rPr lang="ru-RU" dirty="0" err="1" smtClean="0">
                <a:solidFill>
                  <a:schemeClr val="tx2">
                    <a:lumMod val="75000"/>
                  </a:schemeClr>
                </a:solidFill>
              </a:rPr>
              <a:t>сердечно-сосудистой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 и дыхательной систем. </a:t>
            </a:r>
          </a:p>
          <a:p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500034" y="928670"/>
            <a:ext cx="828680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800"/>
              </a:spcBef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  <a:t>Наконец наступила настоящая снежная </a:t>
            </a:r>
            <a:r>
              <a:rPr lang="ru-RU" sz="2400" b="1" dirty="0" smtClean="0">
                <a:solidFill>
                  <a:srgbClr val="C00000"/>
                </a:solidFill>
              </a:rPr>
              <a:t>Красавица Зима!!! </a:t>
            </a:r>
            <a:endParaRPr lang="ru-RU" sz="2400" b="1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9" name="Рисунок 8" descr="C:\Users\Acer\Desktop\1637848157004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21369463">
            <a:off x="1142976" y="4357694"/>
            <a:ext cx="2500330" cy="171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C:\Users\Acer\Desktop\IMG_20210207_034806_787.jpg"/>
          <p:cNvPicPr/>
          <p:nvPr/>
        </p:nvPicPr>
        <p:blipFill>
          <a:blip r:embed="rId5"/>
          <a:srcRect l="9449" t="29528" r="10149" b="29921"/>
          <a:stretch>
            <a:fillRect/>
          </a:stretch>
        </p:blipFill>
        <p:spPr bwMode="auto">
          <a:xfrm rot="228566">
            <a:off x="6286512" y="4214818"/>
            <a:ext cx="2038350" cy="200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0" y="0"/>
            <a:ext cx="41549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</p:pic>
      <p:sp>
        <p:nvSpPr>
          <p:cNvPr id="26626" name="Rectangle 2"/>
          <p:cNvSpPr>
            <a:spLocks noChangeArrowheads="1"/>
          </p:cNvSpPr>
          <p:nvPr/>
        </p:nvSpPr>
        <p:spPr bwMode="auto">
          <a:xfrm>
            <a:off x="857224" y="1000108"/>
            <a:ext cx="7572428" cy="526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Лыжная подготовка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одна из немногих занятий, которая</a:t>
            </a:r>
          </a:p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 включает в себя все виды двигательной активности, </a:t>
            </a:r>
          </a:p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способствует закаливанию организма,</a:t>
            </a:r>
          </a:p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 укрепление опорно-двигательного аппарата, </a:t>
            </a:r>
          </a:p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развитие координации, равновесия. </a:t>
            </a:r>
          </a:p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1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Естественные силы природы усиливают эффективность влияния физических упражнений на организм ребенка. </a:t>
            </a:r>
          </a:p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Во время занятий на улице, в зимнее время,</a:t>
            </a:r>
          </a:p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§"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 у детей возникают положительные эмоции,</a:t>
            </a:r>
          </a:p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§"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 больше поглощается кислорода, </a:t>
            </a:r>
          </a:p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§"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увеличивается обмен веществ,</a:t>
            </a:r>
          </a:p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§"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повышаются функциональные возможности всех органов и систем, что способствует физическому развитию детей.</a:t>
            </a:r>
            <a:r>
              <a:rPr lang="ru-RU" sz="1600" dirty="0" smtClean="0"/>
              <a:t> </a:t>
            </a:r>
          </a:p>
          <a:p>
            <a:r>
              <a:rPr lang="ru-RU" sz="1600" dirty="0" smtClean="0"/>
              <a:t>   </a:t>
            </a:r>
            <a:r>
              <a:rPr lang="ru-RU" sz="1600" dirty="0" smtClean="0">
                <a:solidFill>
                  <a:schemeClr val="tx2">
                    <a:lumMod val="75000"/>
                  </a:schemeClr>
                </a:solidFill>
              </a:rPr>
              <a:t>Для занятий по </a:t>
            </a:r>
            <a:r>
              <a:rPr lang="ru-RU" sz="1600" b="1" dirty="0" smtClean="0">
                <a:solidFill>
                  <a:schemeClr val="tx2">
                    <a:lumMod val="75000"/>
                  </a:schemeClr>
                </a:solidFill>
              </a:rPr>
              <a:t>лыжной подготовке в нашем детском саду созданы все условия</a:t>
            </a:r>
            <a:r>
              <a:rPr lang="ru-RU" sz="1600" dirty="0" smtClean="0">
                <a:solidFill>
                  <a:schemeClr val="tx2">
                    <a:lumMod val="75000"/>
                  </a:schemeClr>
                </a:solidFill>
              </a:rPr>
              <a:t>. </a:t>
            </a:r>
            <a:r>
              <a:rPr lang="ru-RU" sz="1600" b="1" dirty="0" smtClean="0">
                <a:solidFill>
                  <a:schemeClr val="tx2">
                    <a:lumMod val="75000"/>
                  </a:schemeClr>
                </a:solidFill>
              </a:rPr>
              <a:t>Лыжная база детского</a:t>
            </a:r>
            <a:r>
              <a:rPr lang="ru-RU" sz="1600" dirty="0" smtClean="0">
                <a:solidFill>
                  <a:schemeClr val="tx2">
                    <a:lumMod val="75000"/>
                  </a:schemeClr>
                </a:solidFill>
              </a:rPr>
              <a:t> сада составляет 30 пар лыж среднего размера. На территории </a:t>
            </a:r>
            <a:r>
              <a:rPr lang="ru-RU" sz="1600" b="1" dirty="0" smtClean="0">
                <a:solidFill>
                  <a:schemeClr val="tx2">
                    <a:lumMod val="75000"/>
                  </a:schemeClr>
                </a:solidFill>
              </a:rPr>
              <a:t>детского</a:t>
            </a:r>
            <a:r>
              <a:rPr lang="ru-RU" sz="1600" dirty="0" smtClean="0">
                <a:solidFill>
                  <a:schemeClr val="tx2">
                    <a:lumMod val="75000"/>
                  </a:schemeClr>
                </a:solidFill>
              </a:rPr>
              <a:t> сада есть спортивная площадка, на которой каждую зиму прокладывается </a:t>
            </a:r>
            <a:r>
              <a:rPr lang="ru-RU" sz="1600" b="1" dirty="0" smtClean="0">
                <a:solidFill>
                  <a:schemeClr val="tx2">
                    <a:lumMod val="75000"/>
                  </a:schemeClr>
                </a:solidFill>
              </a:rPr>
              <a:t>лыжня</a:t>
            </a:r>
            <a:r>
              <a:rPr lang="ru-RU" sz="1600" dirty="0" smtClean="0">
                <a:solidFill>
                  <a:schemeClr val="tx2">
                    <a:lumMod val="75000"/>
                  </a:schemeClr>
                </a:solidFill>
              </a:rPr>
              <a:t>. На </a:t>
            </a:r>
            <a:r>
              <a:rPr lang="ru-RU" sz="1600" b="1" dirty="0" smtClean="0">
                <a:solidFill>
                  <a:schemeClr val="tx2">
                    <a:lumMod val="75000"/>
                  </a:schemeClr>
                </a:solidFill>
              </a:rPr>
              <a:t>лыжне</a:t>
            </a:r>
            <a:r>
              <a:rPr lang="ru-RU" sz="1600" dirty="0" smtClean="0">
                <a:solidFill>
                  <a:schemeClr val="tx2">
                    <a:lumMod val="75000"/>
                  </a:schemeClr>
                </a:solidFill>
              </a:rPr>
              <a:t> проводятся занятия по </a:t>
            </a:r>
            <a:r>
              <a:rPr lang="ru-RU" sz="1600" b="1" dirty="0" smtClean="0">
                <a:solidFill>
                  <a:schemeClr val="tx2">
                    <a:lumMod val="75000"/>
                  </a:schemeClr>
                </a:solidFill>
              </a:rPr>
              <a:t>лыжной подготовке, </a:t>
            </a:r>
            <a:r>
              <a:rPr lang="ru-RU" sz="1600" dirty="0" smtClean="0">
                <a:solidFill>
                  <a:schemeClr val="tx2">
                    <a:lumMod val="75000"/>
                  </a:schemeClr>
                </a:solidFill>
              </a:rPr>
              <a:t>лыжные соревнования, эстафеты на лыжах, праздники и развлечения.</a:t>
            </a:r>
          </a:p>
          <a:p>
            <a:r>
              <a:rPr lang="ru-RU" sz="1600" dirty="0" smtClean="0"/>
              <a:t> </a:t>
            </a:r>
          </a:p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§"/>
              <a:tabLst/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+mj-lt"/>
              <a:ea typeface="Times New Roman" pitchFamily="18" charset="0"/>
              <a:cs typeface="Arial" pitchFamily="34" charset="0"/>
            </a:endParaRPr>
          </a:p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+mj-lt"/>
              <a:cs typeface="Arial" pitchFamily="34" charset="0"/>
            </a:endParaRPr>
          </a:p>
        </p:txBody>
      </p:sp>
      <p:pic>
        <p:nvPicPr>
          <p:cNvPr id="10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86380" y="5500702"/>
            <a:ext cx="2481388" cy="847637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</p:pic>
      <p:sp>
        <p:nvSpPr>
          <p:cNvPr id="26626" name="Rectangle 2"/>
          <p:cNvSpPr>
            <a:spLocks noChangeArrowheads="1"/>
          </p:cNvSpPr>
          <p:nvPr/>
        </p:nvSpPr>
        <p:spPr bwMode="auto">
          <a:xfrm>
            <a:off x="857224" y="1000108"/>
            <a:ext cx="7572428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ru-RU" sz="1600" dirty="0" smtClean="0"/>
              <a:t> </a:t>
            </a:r>
          </a:p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§"/>
              <a:tabLst/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+mj-lt"/>
              <a:ea typeface="Times New Roman" pitchFamily="18" charset="0"/>
              <a:cs typeface="Arial" pitchFamily="34" charset="0"/>
            </a:endParaRPr>
          </a:p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+mj-lt"/>
              <a:cs typeface="Arial" pitchFamily="34" charset="0"/>
            </a:endParaRPr>
          </a:p>
        </p:txBody>
      </p:sp>
      <p:pic>
        <p:nvPicPr>
          <p:cNvPr id="10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86380" y="5500702"/>
            <a:ext cx="2481388" cy="847637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</p:pic>
      <p:pic>
        <p:nvPicPr>
          <p:cNvPr id="5" name="Рисунок 4" descr="C:\Users\Acer\Desktop\1642945211332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0034" y="1500174"/>
            <a:ext cx="3128963" cy="1428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500034" y="928670"/>
            <a:ext cx="8229600" cy="857256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C00000"/>
                </a:solidFill>
              </a:rPr>
              <a:t>«</a:t>
            </a:r>
            <a:r>
              <a:rPr lang="ru-RU" sz="4000" dirty="0" smtClean="0">
                <a:solidFill>
                  <a:srgbClr val="C00000"/>
                </a:solidFill>
              </a:rPr>
              <a:t>Здоровыми в Новый год» </a:t>
            </a:r>
            <a:r>
              <a:rPr lang="ru-RU" sz="4000" dirty="0" smtClean="0">
                <a:solidFill>
                  <a:srgbClr val="C00000"/>
                </a:solidFill>
              </a:rPr>
              <a:t> </a:t>
            </a:r>
            <a:r>
              <a:rPr lang="ru-RU" sz="4000" dirty="0" smtClean="0">
                <a:solidFill>
                  <a:srgbClr val="C00000"/>
                </a:solidFill>
              </a:rPr>
              <a:t/>
            </a:r>
            <a:br>
              <a:rPr lang="ru-RU" sz="4000" dirty="0" smtClean="0">
                <a:solidFill>
                  <a:srgbClr val="C00000"/>
                </a:solidFill>
              </a:rPr>
            </a:br>
            <a:endParaRPr lang="ru-RU" sz="4000" dirty="0">
              <a:solidFill>
                <a:srgbClr val="C00000"/>
              </a:solidFill>
            </a:endParaRPr>
          </a:p>
        </p:txBody>
      </p:sp>
      <p:pic>
        <p:nvPicPr>
          <p:cNvPr id="8" name="Рисунок 7" descr="C:\Users\Acer\Desktop\1642945210954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286380" y="1500174"/>
            <a:ext cx="3000396" cy="1428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C:\Users\Acer\Desktop\1642945211188.jpg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28596" y="3429000"/>
            <a:ext cx="3176588" cy="1471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C:\Users\Acer\Desktop\1642945211233.jpg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214546" y="5000636"/>
            <a:ext cx="3071834" cy="1395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 descr="C:\Users\Acer\Desktop\1642945211264.jpg"/>
          <p:cNvPicPr/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500694" y="4000504"/>
            <a:ext cx="3181351" cy="1428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Рисунок 12" descr="C:\Users\Acer\Desktop\1642945211295.jpg"/>
          <p:cNvPicPr/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000364" y="2786058"/>
            <a:ext cx="2928958" cy="1643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</p:pic>
      <p:pic>
        <p:nvPicPr>
          <p:cNvPr id="3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86380" y="5072074"/>
            <a:ext cx="2481388" cy="847637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857224" y="1071546"/>
            <a:ext cx="742955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     </a:t>
            </a:r>
            <a:r>
              <a:rPr lang="ru-RU" i="1" dirty="0" smtClean="0">
                <a:solidFill>
                  <a:schemeClr val="tx2">
                    <a:lumMod val="75000"/>
                  </a:schemeClr>
                </a:solidFill>
              </a:rPr>
              <a:t>Но, какие тренировки без соревнований и открытых мероприятий!</a:t>
            </a:r>
          </a:p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   Сначала в ДОУ проводятся различные спортивные развлечения, затем малая лыжня России и заканчивается сезон настоящим праздником для всех любителей спорта </a:t>
            </a:r>
            <a:r>
              <a:rPr lang="ru-RU" dirty="0" smtClean="0">
                <a:solidFill>
                  <a:srgbClr val="C00000"/>
                </a:solidFill>
              </a:rPr>
              <a:t>«Всероссийская лыжня России». 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ru-RU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  Участие в «Лыжне России» не предполагает определение победителей, поэтому в этом забеге </a:t>
            </a:r>
            <a:r>
              <a:rPr lang="ru-RU" dirty="0" smtClean="0">
                <a:solidFill>
                  <a:srgbClr val="C00000"/>
                </a:solidFill>
              </a:rPr>
              <a:t>«Главное – участие». </a:t>
            </a:r>
          </a:p>
        </p:txBody>
      </p:sp>
      <p:pic>
        <p:nvPicPr>
          <p:cNvPr id="6" name="Рисунок 5" descr="C:\Users\Acer\Desktop\20180210_121634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21394902">
            <a:off x="585598" y="2937039"/>
            <a:ext cx="3350476" cy="18224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C:\Users\Acer\Desktop\DSCN0079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344647">
            <a:off x="6372331" y="3399495"/>
            <a:ext cx="2357442" cy="1833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C:\Users\Acer\Desktop\IMG-20190224-WA0006.jpg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786050" y="4714884"/>
            <a:ext cx="2181227" cy="17049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C:\Users\Acer\Desktop\материалы для сайта 36\Для сайта зима 2018\Сайт 10.02.2018\DSCN0033.JPG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000496" y="2786058"/>
            <a:ext cx="2286016" cy="17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</p:pic>
      <p:pic>
        <p:nvPicPr>
          <p:cNvPr id="3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857884" y="5286388"/>
            <a:ext cx="2481388" cy="847637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</p:pic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642910" y="1000108"/>
            <a:ext cx="8072494" cy="4929222"/>
          </a:xfrm>
        </p:spPr>
        <p:txBody>
          <a:bodyPr>
            <a:noAutofit/>
          </a:bodyPr>
          <a:lstStyle/>
          <a:p>
            <a:pPr algn="l"/>
            <a:r>
              <a:rPr lang="ru-RU" sz="1600" dirty="0" smtClean="0"/>
              <a:t>         </a:t>
            </a:r>
            <a:r>
              <a:rPr lang="ru-RU" sz="1600" dirty="0" smtClean="0">
                <a:solidFill>
                  <a:srgbClr val="C00000"/>
                </a:solidFill>
              </a:rPr>
              <a:t>«Лыжня России» </a:t>
            </a:r>
            <a:r>
              <a:rPr lang="ru-RU" sz="1600" dirty="0" smtClean="0">
                <a:solidFill>
                  <a:schemeClr val="tx2">
                    <a:lumMod val="75000"/>
                  </a:schemeClr>
                </a:solidFill>
              </a:rPr>
              <a:t>на протяжении десятилетий объединяет поклонников одного из самых популярных и массовых видов спорта. У этого яркого, масштабного зимнего праздника славная история, которую украшают легендарные имена и достижения лыжников разных поколений. С каждым годом Лыжня России становиться все более значительным событием в спортивной жизни всей страны. </a:t>
            </a: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smtClean="0">
                <a:solidFill>
                  <a:schemeClr val="tx2">
                    <a:lumMod val="75000"/>
                  </a:schemeClr>
                </a:solidFill>
              </a:rPr>
              <a:t> </a:t>
            </a:r>
            <a:r>
              <a:rPr lang="ru-RU" sz="1600" i="1" dirty="0" smtClean="0">
                <a:solidFill>
                  <a:schemeClr val="tx2">
                    <a:lumMod val="75000"/>
                  </a:schemeClr>
                </a:solidFill>
              </a:rPr>
              <a:t>    Такие мероприятия способствуют </a:t>
            </a:r>
            <a:r>
              <a:rPr lang="ru-RU" sz="1600" dirty="0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ru-RU" sz="1600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1600" dirty="0" smtClean="0">
                <a:solidFill>
                  <a:schemeClr val="tx2">
                    <a:lumMod val="75000"/>
                  </a:schemeClr>
                </a:solidFill>
              </a:rPr>
              <a:t>- повышению у людей интереса к физическому совершенствованию,</a:t>
            </a:r>
            <a:br>
              <a:rPr lang="ru-RU" sz="1600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1600" dirty="0" smtClean="0">
                <a:solidFill>
                  <a:schemeClr val="tx2">
                    <a:lumMod val="75000"/>
                  </a:schemeClr>
                </a:solidFill>
              </a:rPr>
              <a:t> - раскрытию ценности физической культуры, </a:t>
            </a:r>
            <a:br>
              <a:rPr lang="ru-RU" sz="1600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1600" dirty="0" smtClean="0">
                <a:solidFill>
                  <a:schemeClr val="tx2">
                    <a:lumMod val="75000"/>
                  </a:schemeClr>
                </a:solidFill>
              </a:rPr>
              <a:t>- популяризации самостоятельных занятий с широким использованием природных факторов формированию в массовом сознании понимания жизненной необходимости физкультурно-спортивных занятий.</a:t>
            </a:r>
            <a:br>
              <a:rPr lang="ru-RU" sz="1600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1600" dirty="0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ru-RU" sz="1600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1600" dirty="0" smtClean="0">
                <a:solidFill>
                  <a:schemeClr val="tx2">
                    <a:lumMod val="75000"/>
                  </a:schemeClr>
                </a:solidFill>
              </a:rPr>
              <a:t>       Для нашего дошкольного учреждения участие в </a:t>
            </a:r>
            <a:r>
              <a:rPr lang="ru-RU" sz="1600" dirty="0" smtClean="0">
                <a:solidFill>
                  <a:srgbClr val="C00000"/>
                </a:solidFill>
              </a:rPr>
              <a:t>«Лыжне России» </a:t>
            </a:r>
            <a:r>
              <a:rPr lang="ru-RU" sz="1600" dirty="0" smtClean="0">
                <a:solidFill>
                  <a:schemeClr val="tx2">
                    <a:lumMod val="75000"/>
                  </a:schemeClr>
                </a:solidFill>
              </a:rPr>
              <a:t>является традиционным. Каждый год с прекрасным настроением и воодушевлением команда воспитанников и их родителей выходят на старт! Дошкольники с упорством и рвением преодолевают 500 метров, а их родители 1000 и 2000 метров. Не остаются в стороне и сотрудники ПМАДОУ! </a:t>
            </a:r>
            <a:br>
              <a:rPr lang="ru-RU" sz="1600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1600" dirty="0" smtClean="0">
                <a:solidFill>
                  <a:schemeClr val="tx2">
                    <a:lumMod val="75000"/>
                  </a:schemeClr>
                </a:solidFill>
              </a:rPr>
              <a:t>     Каждый участник получает памятный сувенир. </a:t>
            </a:r>
            <a:r>
              <a:rPr lang="ru-RU" sz="1600" dirty="0" smtClean="0"/>
              <a:t/>
            </a:r>
            <a:br>
              <a:rPr lang="ru-RU" sz="1600" dirty="0" smtClean="0"/>
            </a:br>
            <a:endParaRPr lang="ru-RU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</p:pic>
      <p:pic>
        <p:nvPicPr>
          <p:cNvPr id="3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42976" y="5929330"/>
            <a:ext cx="2052760" cy="701219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</p:pic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785786" y="1857364"/>
            <a:ext cx="7000924" cy="2286016"/>
          </a:xfrm>
        </p:spPr>
        <p:txBody>
          <a:bodyPr>
            <a:noAutofit/>
          </a:bodyPr>
          <a:lstStyle/>
          <a:p>
            <a:r>
              <a:rPr lang="ru-RU" sz="1600" dirty="0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ru-RU" sz="1600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1600" dirty="0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ru-RU" sz="1600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1600" dirty="0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ru-RU" sz="1600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1600" dirty="0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ru-RU" sz="1600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1600" dirty="0" smtClean="0">
                <a:solidFill>
                  <a:schemeClr val="tx2">
                    <a:lumMod val="75000"/>
                  </a:schemeClr>
                </a:solidFill>
              </a:rPr>
              <a:t>Самые большие рекорды самой массовой лыжной гонки </a:t>
            </a:r>
            <a:r>
              <a:rPr lang="ru-RU" sz="1600" dirty="0" smtClean="0">
                <a:solidFill>
                  <a:srgbClr val="C00000"/>
                </a:solidFill>
              </a:rPr>
              <a:t>«Лыжни России» </a:t>
            </a:r>
            <a:r>
              <a:rPr lang="ru-RU" sz="1600" dirty="0" smtClean="0">
                <a:solidFill>
                  <a:schemeClr val="tx2">
                    <a:lumMod val="75000"/>
                  </a:schemeClr>
                </a:solidFill>
              </a:rPr>
              <a:t>- это улыбающиеся, жизнерадостные лица участников соревнований, пересекающие финишную черту, а самая высокая награда – вера людей в свои безграничные возможности на пути к спортивным вершинам!</a:t>
            </a:r>
            <a:endParaRPr lang="ru-RU" sz="160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5" name="Рисунок 4" descr="C:\Users\Acer\Desktop\20200208_105626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21284294">
            <a:off x="921755" y="953057"/>
            <a:ext cx="2514145" cy="15228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C:\Users\Acer\Desktop\DSCN0124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358135">
            <a:off x="6224854" y="942482"/>
            <a:ext cx="2389246" cy="16866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1" descr="C:\Users\Acer\Documents\лыжня россии 2016 дети\IMG_3292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-15773400" y="-10134600"/>
            <a:ext cx="2414462" cy="1609641"/>
          </a:xfrm>
          <a:prstGeom prst="rect">
            <a:avLst/>
          </a:prstGeom>
          <a:noFill/>
        </p:spPr>
      </p:pic>
      <p:pic>
        <p:nvPicPr>
          <p:cNvPr id="10" name="Рисунок 9" descr="C:\Users\Acer\Documents\Лыжня России 2020\IMG-20200208-WA0056.jpg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 rot="21226480">
            <a:off x="617970" y="4157010"/>
            <a:ext cx="2366347" cy="16488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C:\Users\Acer\Documents\Лыжня России 2020\IMG-20200208-WA0059.jpg"/>
          <p:cNvPicPr/>
          <p:nvPr/>
        </p:nvPicPr>
        <p:blipFill>
          <a:blip r:embed="rId8" cstate="print"/>
          <a:srcRect/>
          <a:stretch>
            <a:fillRect/>
          </a:stretch>
        </p:blipFill>
        <p:spPr bwMode="auto">
          <a:xfrm rot="250721">
            <a:off x="6862294" y="4191177"/>
            <a:ext cx="1389577" cy="21288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 descr="C:\Users\Acer\Documents\Лыжня России 2020\IMG-20200208-WA0057.jpg"/>
          <p:cNvPicPr/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286116" y="4214818"/>
            <a:ext cx="1285884" cy="1928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Рисунок 13" descr="C:\Users\Acer\Desktop\IMG_3280.JPG"/>
          <p:cNvPicPr/>
          <p:nvPr/>
        </p:nvPicPr>
        <p:blipFill>
          <a:blip r:embed="rId10" cstate="print"/>
          <a:srcRect/>
          <a:stretch>
            <a:fillRect/>
          </a:stretch>
        </p:blipFill>
        <p:spPr bwMode="auto">
          <a:xfrm rot="16426208">
            <a:off x="4714326" y="4535100"/>
            <a:ext cx="2008705" cy="13068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Рисунок 14" descr="C:\Users\Acer\Desktop\IMG_3228.JPG"/>
          <p:cNvPicPr/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3704270" y="1090937"/>
            <a:ext cx="2266952" cy="1571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</p:pic>
      <p:pic>
        <p:nvPicPr>
          <p:cNvPr id="10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14876" y="5000636"/>
            <a:ext cx="2356174" cy="804864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</p:pic>
      <p:pic>
        <p:nvPicPr>
          <p:cNvPr id="5121" name="Picture 1" descr="C:\Users\Acer\Desktop\IMG_20210207_091821_422 (2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21291232">
            <a:off x="845570" y="2730598"/>
            <a:ext cx="2825521" cy="2825521"/>
          </a:xfrm>
          <a:prstGeom prst="rect">
            <a:avLst/>
          </a:prstGeom>
          <a:noFill/>
        </p:spPr>
      </p:pic>
      <p:sp>
        <p:nvSpPr>
          <p:cNvPr id="5122" name="Rectangle 2"/>
          <p:cNvSpPr>
            <a:spLocks noChangeArrowheads="1"/>
          </p:cNvSpPr>
          <p:nvPr/>
        </p:nvSpPr>
        <p:spPr bwMode="auto">
          <a:xfrm rot="21339916">
            <a:off x="1349243" y="1225541"/>
            <a:ext cx="6866515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69875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zh-CN" sz="32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+mj-lt"/>
                <a:ea typeface="Andale Sans UI" charset="-52"/>
                <a:cs typeface="Times New Roman" pitchFamily="18" charset="0"/>
              </a:rPr>
              <a:t>Любите физкультуру и спорт, и будете всегда здоровы!!!</a:t>
            </a:r>
            <a:endParaRPr kumimoji="0" lang="ru-RU" altLang="zh-CN" sz="32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+mj-lt"/>
              <a:cs typeface="Arial" pitchFamily="34" charset="0"/>
            </a:endParaRPr>
          </a:p>
        </p:txBody>
      </p:sp>
      <p:pic>
        <p:nvPicPr>
          <p:cNvPr id="17" name="Рисунок 16" descr="C:\Users\Acer\Documents\лыжня россии 2016 дети\IMG_3200.JPG"/>
          <p:cNvPicPr/>
          <p:nvPr/>
        </p:nvPicPr>
        <p:blipFill>
          <a:blip r:embed="rId5" cstate="print"/>
          <a:srcRect t="6270" b="10550"/>
          <a:stretch>
            <a:fillRect/>
          </a:stretch>
        </p:blipFill>
        <p:spPr bwMode="auto">
          <a:xfrm>
            <a:off x="4714876" y="2643182"/>
            <a:ext cx="3403602" cy="2214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574</TotalTime>
  <Words>229</Words>
  <Application>Microsoft Office PowerPoint</Application>
  <PresentationFormat>Экран (4:3)</PresentationFormat>
  <Paragraphs>29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   ПМАДОУ «Детский сад № 36 «Смайлик»  «Юные олимпийцы!»  Из опыта работы Натальи Сергеевны Свешниковой,  инструктора по физической культуре         г.о. Первоуральск   </vt:lpstr>
      <vt:lpstr>     </vt:lpstr>
      <vt:lpstr>Слайд 3</vt:lpstr>
      <vt:lpstr>«Здоровыми в Новый год»   </vt:lpstr>
      <vt:lpstr>Слайд 5</vt:lpstr>
      <vt:lpstr>         «Лыжня России» на протяжении десятилетий объединяет поклонников одного из самых популярных и массовых видов спорта. У этого яркого, масштабного зимнего праздника славная история, которую украшают легендарные имена и достижения лыжников разных поколений. С каждым годом Лыжня России становиться все более значительным событием в спортивной жизни всей страны.       Такие мероприятия способствуют  - повышению у людей интереса к физическому совершенствованию,  - раскрытию ценности физической культуры,  - популяризации самостоятельных занятий с широким использованием природных факторов формированию в массовом сознании понимания жизненной необходимости физкультурно-спортивных занятий.         Для нашего дошкольного учреждения участие в «Лыжне России» является традиционным. Каждый год с прекрасным настроением и воодушевлением команда воспитанников и их родителей выходят на старт! Дошкольники с упорством и рвением преодолевают 500 метров, а их родители 1000 и 2000 метров. Не остаются в стороне и сотрудники ПМАДОУ!       Каждый участник получает памятный сувенир.  </vt:lpstr>
      <vt:lpstr>    Самые большие рекорды самой массовой лыжной гонки «Лыжни России» - это улыбающиеся, жизнерадостные лица участников соревнований, пересекающие финишную черту, а самая высокая награда – вера людей в свои безграничные возможности на пути к спортивным вершинам!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Acer</dc:creator>
  <cp:lastModifiedBy>Acer</cp:lastModifiedBy>
  <cp:revision>58</cp:revision>
  <dcterms:created xsi:type="dcterms:W3CDTF">2021-11-25T12:36:19Z</dcterms:created>
  <dcterms:modified xsi:type="dcterms:W3CDTF">2022-01-28T10:31:21Z</dcterms:modified>
</cp:coreProperties>
</file>