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17" r:id="rId2"/>
    <p:sldId id="314" r:id="rId3"/>
    <p:sldId id="318" r:id="rId4"/>
    <p:sldId id="320" r:id="rId5"/>
    <p:sldId id="309" r:id="rId6"/>
    <p:sldId id="321" r:id="rId7"/>
    <p:sldId id="311" r:id="rId8"/>
    <p:sldId id="315" r:id="rId9"/>
    <p:sldId id="316" r:id="rId10"/>
    <p:sldId id="313" r:id="rId11"/>
    <p:sldId id="322" r:id="rId12"/>
    <p:sldId id="323" r:id="rId13"/>
    <p:sldId id="324" r:id="rId14"/>
    <p:sldId id="279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720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46E57-EEDF-4A2C-85B3-C8544C336CEB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4902B-AA05-41A8-9750-BFDDBB929F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98796" y="400050"/>
            <a:ext cx="2968826" cy="11772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Математика</a:t>
            </a:r>
          </a:p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 класс</a:t>
            </a:r>
          </a:p>
        </p:txBody>
      </p:sp>
      <p:pic>
        <p:nvPicPr>
          <p:cNvPr id="1026" name="Picture 2" descr="http://xn--90achnalcimp0ck5bv.xn--p1ai/images/product/l/18e393e.png"/>
          <p:cNvPicPr>
            <a:picLocks noChangeAspect="1" noChangeArrowheads="1"/>
          </p:cNvPicPr>
          <p:nvPr/>
        </p:nvPicPr>
        <p:blipFill>
          <a:blip r:embed="rId2"/>
          <a:srcRect l="30667" t="22667" r="8000"/>
          <a:stretch>
            <a:fillRect/>
          </a:stretch>
        </p:blipFill>
        <p:spPr bwMode="auto">
          <a:xfrm>
            <a:off x="2514601" y="1771650"/>
            <a:ext cx="2175641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s://uchebnikishkolarossii.ru/image/cache/catalog/products/moro-m-i-matematika-3-klass-rabochaya-tetrad-chast-1-1200x630_0.jpeg"/>
          <p:cNvPicPr>
            <a:picLocks noChangeAspect="1" noChangeArrowheads="1"/>
          </p:cNvPicPr>
          <p:nvPr/>
        </p:nvPicPr>
        <p:blipFill>
          <a:blip r:embed="rId3"/>
          <a:srcRect l="30100" r="29768"/>
          <a:stretch>
            <a:fillRect/>
          </a:stretch>
        </p:blipFill>
        <p:spPr bwMode="auto">
          <a:xfrm>
            <a:off x="5372100" y="2334866"/>
            <a:ext cx="1657350" cy="2168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8817910"/>
      </p:ext>
    </p:extLst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0648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13866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Propisi" panose="02000508030000020003" pitchFamily="2" charset="0"/>
              </a:rPr>
              <a:t>Задача.</a:t>
            </a:r>
            <a:endParaRPr lang="ru-RU" sz="4400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27534"/>
            <a:ext cx="4968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Propisi" panose="02000508030000020003" pitchFamily="2" charset="0"/>
              </a:rPr>
              <a:t>Жёлтых –2 ряда по 8 к.</a:t>
            </a:r>
          </a:p>
          <a:p>
            <a:r>
              <a:rPr lang="ru-RU" sz="4400" dirty="0" smtClean="0">
                <a:latin typeface="Propisi" panose="02000508030000020003" pitchFamily="2" charset="0"/>
              </a:rPr>
              <a:t>Красных – 16к. </a:t>
            </a:r>
            <a:endParaRPr lang="ru-RU" sz="4400" dirty="0">
              <a:latin typeface="Propisi" panose="02000508030000020003" pitchFamily="2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8028384" y="771550"/>
            <a:ext cx="432048" cy="108012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388424" y="98757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940152" y="1275606"/>
            <a:ext cx="115212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627784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52120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923928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355976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220072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355976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49188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923928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843808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724128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8802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2818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73224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779912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347864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76056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644008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11960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7308304" y="699542"/>
            <a:ext cx="576064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7380312" y="69954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08304" y="1419622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7308304" y="134761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8316416" y="1059582"/>
            <a:ext cx="482352" cy="482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7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064896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13866"/>
            <a:ext cx="22322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Propisi" panose="02000508030000020003" pitchFamily="2" charset="0"/>
              </a:rPr>
              <a:t>Задача.</a:t>
            </a:r>
            <a:endParaRPr lang="ru-RU" sz="4400" dirty="0">
              <a:latin typeface="Propisi" panose="02000508030000020003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627534"/>
            <a:ext cx="4968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Propisi" panose="02000508030000020003" pitchFamily="2" charset="0"/>
              </a:rPr>
              <a:t>Жёлтых –2 ряда по 8 к.</a:t>
            </a:r>
          </a:p>
          <a:p>
            <a:r>
              <a:rPr lang="ru-RU" sz="4400" dirty="0" smtClean="0">
                <a:latin typeface="Propisi" panose="02000508030000020003" pitchFamily="2" charset="0"/>
              </a:rPr>
              <a:t>Красных – 16к. </a:t>
            </a:r>
            <a:endParaRPr lang="ru-RU" sz="4400" dirty="0">
              <a:latin typeface="Propisi" panose="02000508030000020003" pitchFamily="2" charset="0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8028384" y="771550"/>
            <a:ext cx="432048" cy="1080120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388424" y="987574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940152" y="1275606"/>
            <a:ext cx="115212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627784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355976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652120" y="206769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923928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491880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788024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355976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220072" y="2427734"/>
            <a:ext cx="288032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2778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4355976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349188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923928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843808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724128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29208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78802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28184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732240" y="2859782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779912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3347864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076056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644008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211960" y="3147814"/>
            <a:ext cx="288032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Равнобедренный треугольник 41"/>
          <p:cNvSpPr/>
          <p:nvPr/>
        </p:nvSpPr>
        <p:spPr>
          <a:xfrm>
            <a:off x="7308304" y="699542"/>
            <a:ext cx="576064" cy="50405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7380312" y="699542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?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08304" y="1419622"/>
            <a:ext cx="504056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7308304" y="134761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16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8316416" y="1059582"/>
            <a:ext cx="482352" cy="4823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2339752" y="3507854"/>
            <a:ext cx="56886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Propisi" panose="02000508030000020003" pitchFamily="2" charset="0"/>
              </a:rPr>
              <a:t>1) 8  2 = 16 (к.) – жёлтых</a:t>
            </a:r>
          </a:p>
          <a:p>
            <a:r>
              <a:rPr lang="ru-RU" sz="3200" dirty="0" smtClean="0">
                <a:latin typeface="Propisi" panose="02000508030000020003" pitchFamily="2" charset="0"/>
              </a:rPr>
              <a:t>2) 16+ 16 = 32 (к.) – всего</a:t>
            </a:r>
          </a:p>
          <a:p>
            <a:r>
              <a:rPr lang="ru-RU" sz="3200" dirty="0" smtClean="0">
                <a:latin typeface="Propisi" panose="02000508030000020003" pitchFamily="2" charset="0"/>
              </a:rPr>
              <a:t>Ответ: 32 кубика было в коробке</a:t>
            </a:r>
            <a:endParaRPr lang="ru-RU" sz="3200" dirty="0">
              <a:latin typeface="Propisi" panose="02000508030000020003" pitchFamily="2" charset="0"/>
            </a:endParaRPr>
          </a:p>
        </p:txBody>
      </p:sp>
      <p:sp>
        <p:nvSpPr>
          <p:cNvPr id="48" name="Овал 47"/>
          <p:cNvSpPr/>
          <p:nvPr/>
        </p:nvSpPr>
        <p:spPr>
          <a:xfrm>
            <a:off x="2987824" y="3795886"/>
            <a:ext cx="53578" cy="5357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49" name="TextBox 48"/>
          <p:cNvSpPr txBox="1"/>
          <p:nvPr/>
        </p:nvSpPr>
        <p:spPr>
          <a:xfrm>
            <a:off x="7956376" y="195486"/>
            <a:ext cx="648072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2+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95486"/>
            <a:ext cx="600075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0070C0"/>
                </a:solidFill>
              </a:rPr>
              <a:t>Оценим себя на уроке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275606"/>
            <a:ext cx="5760640" cy="10618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17-16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молодец, выполнил всё верно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</a:t>
            </a:r>
            <a:endParaRPr lang="ru-RU" altLang="ru-RU" sz="2100" dirty="0">
              <a:solidFill>
                <a:srgbClr val="7030A0"/>
              </a:solidFill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15- 13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хорошо, ошибся совсем немного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«4».</a:t>
            </a:r>
          </a:p>
          <a:p>
            <a:pPr eaLnBrk="1" hangingPunct="1">
              <a:defRPr/>
            </a:pPr>
            <a:r>
              <a:rPr lang="ru-RU" altLang="ru-RU" sz="2100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12-9</a:t>
            </a:r>
            <a:r>
              <a:rPr lang="ru-RU" altLang="ru-RU" sz="21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ошибок, выучи правило </a:t>
            </a:r>
            <a:r>
              <a:rPr lang="ru-RU" sz="21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«3».</a:t>
            </a:r>
            <a:endParaRPr lang="ru-RU" altLang="ru-RU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306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915566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Домашнее задание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С. 26, №1 (1) и 6(1)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2942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Поле 3"/>
          <p:cNvSpPr txBox="1">
            <a:spLocks noChangeArrowheads="1"/>
          </p:cNvSpPr>
          <p:nvPr/>
        </p:nvSpPr>
        <p:spPr bwMode="auto">
          <a:xfrm>
            <a:off x="2915816" y="95689"/>
            <a:ext cx="3684277" cy="1754326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rgbClr val="FFFF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dirty="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было легко</a:t>
            </a:r>
            <a:endParaRPr lang="ru-RU" altLang="ru-RU" sz="5400" dirty="0">
              <a:solidFill>
                <a:schemeClr val="tx1"/>
              </a:solidFill>
              <a:ea typeface="Calibri" pitchFamily="34" charset="0"/>
              <a:cs typeface="Arial" charset="0"/>
            </a:endParaRPr>
          </a:p>
          <a:p>
            <a:r>
              <a:rPr lang="ru-RU" altLang="ru-RU" sz="5400" dirty="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всё понятно</a:t>
            </a:r>
            <a:endParaRPr lang="ru-RU" altLang="ru-RU" sz="54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7107" name="Поле 6"/>
          <p:cNvSpPr txBox="1">
            <a:spLocks noChangeArrowheads="1"/>
          </p:cNvSpPr>
          <p:nvPr/>
        </p:nvSpPr>
        <p:spPr bwMode="auto">
          <a:xfrm>
            <a:off x="3023344" y="3205163"/>
            <a:ext cx="3469219" cy="175432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FFFF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было сложно</a:t>
            </a:r>
            <a:endParaRPr lang="ru-RU" altLang="ru-RU" sz="5400" b="0">
              <a:solidFill>
                <a:schemeClr val="tx1"/>
              </a:solidFill>
              <a:ea typeface="Calibri" pitchFamily="34" charset="0"/>
              <a:cs typeface="Arial" charset="0"/>
            </a:endParaRPr>
          </a:p>
          <a:p>
            <a:r>
              <a:rPr lang="ru-RU" altLang="ru-RU" sz="540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понял</a:t>
            </a:r>
            <a:endParaRPr lang="ru-RU" altLang="ru-RU" sz="5400" b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47108" name="Поле 5"/>
          <p:cNvSpPr txBox="1">
            <a:spLocks noChangeArrowheads="1"/>
          </p:cNvSpPr>
          <p:nvPr/>
        </p:nvSpPr>
        <p:spPr bwMode="auto">
          <a:xfrm>
            <a:off x="2576617" y="2110681"/>
            <a:ext cx="5745484" cy="92333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rgbClr val="FFFF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dirty="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Arial" charset="0"/>
              </a:rPr>
              <a:t>возникли </a:t>
            </a:r>
            <a:r>
              <a:rPr lang="ru-RU" altLang="ru-RU" sz="5400" b="0" dirty="0">
                <a:solidFill>
                  <a:schemeClr val="tx1"/>
                </a:solidFill>
                <a:ea typeface="Calibri" pitchFamily="34" charset="0"/>
                <a:cs typeface="Arial" charset="0"/>
              </a:rPr>
              <a:t> </a:t>
            </a:r>
            <a:r>
              <a:rPr lang="ru-RU" altLang="ru-RU" sz="5400" dirty="0" smtClean="0">
                <a:solidFill>
                  <a:schemeClr val="tx1"/>
                </a:solidFill>
                <a:latin typeface="Monotype Corsiva" pitchFamily="66" charset="0"/>
                <a:ea typeface="Calibri" pitchFamily="34" charset="0"/>
                <a:cs typeface="Arial" charset="0"/>
              </a:rPr>
              <a:t>трудности</a:t>
            </a:r>
            <a:endParaRPr lang="ru-RU" altLang="ru-RU" sz="5400" b="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755576" y="232172"/>
            <a:ext cx="1656431" cy="1331466"/>
          </a:xfrm>
          <a:prstGeom prst="star7">
            <a:avLst>
              <a:gd name="adj" fmla="val 28382"/>
              <a:gd name="hf" fmla="val 102572"/>
              <a:gd name="vf" fmla="val 105210"/>
            </a:avLst>
          </a:prstGeom>
          <a:solidFill>
            <a:srgbClr val="FFC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0" y="-90160"/>
            <a:ext cx="18473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800" b="1">
                <a:solidFill>
                  <a:srgbClr val="FFFF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7111" name="Rectangle 11"/>
          <p:cNvSpPr>
            <a:spLocks noChangeArrowheads="1"/>
          </p:cNvSpPr>
          <p:nvPr/>
        </p:nvSpPr>
        <p:spPr bwMode="auto">
          <a:xfrm>
            <a:off x="0" y="329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800" b="1">
                <a:solidFill>
                  <a:srgbClr val="FFFF00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rgbClr val="FFFF00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FF00"/>
                </a:solidFill>
                <a:latin typeface="Arial" charset="0"/>
              </a:defRPr>
            </a:lvl9pPr>
          </a:lstStyle>
          <a:p>
            <a:pPr algn="l" eaLnBrk="1" hangingPunct="1"/>
            <a:endParaRPr lang="ru-RU" altLang="ru-RU" sz="1800" b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10" name="7-конечная звезда 9"/>
          <p:cNvSpPr/>
          <p:nvPr/>
        </p:nvSpPr>
        <p:spPr>
          <a:xfrm>
            <a:off x="755576" y="1939529"/>
            <a:ext cx="1656431" cy="1265634"/>
          </a:xfrm>
          <a:prstGeom prst="star7">
            <a:avLst>
              <a:gd name="adj" fmla="val 28382"/>
              <a:gd name="hf" fmla="val 102572"/>
              <a:gd name="vf" fmla="val 105210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>
              <a:solidFill>
                <a:srgbClr val="FFFF00"/>
              </a:solidFill>
            </a:endParaRPr>
          </a:p>
        </p:txBody>
      </p:sp>
      <p:sp>
        <p:nvSpPr>
          <p:cNvPr id="11" name="7-конечная звезда 10"/>
          <p:cNvSpPr/>
          <p:nvPr/>
        </p:nvSpPr>
        <p:spPr>
          <a:xfrm>
            <a:off x="971600" y="3603175"/>
            <a:ext cx="1656431" cy="1266825"/>
          </a:xfrm>
          <a:prstGeom prst="star7">
            <a:avLst>
              <a:gd name="adj" fmla="val 28382"/>
              <a:gd name="hf" fmla="val 102572"/>
              <a:gd name="vf" fmla="val 105210"/>
            </a:avLst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93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615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4139952" y="123478"/>
            <a:ext cx="2191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7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 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29 с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е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нт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я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бря</a:t>
            </a:r>
            <a:r>
              <a:rPr lang="ru-RU" altLang="ru-RU" sz="3600" b="1" u="sng" dirty="0" smtClean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  <a:endParaRPr lang="ru-RU" altLang="ru-RU" sz="3600" b="1" u="sng" dirty="0">
              <a:solidFill>
                <a:srgbClr val="002060"/>
              </a:solidFill>
              <a:latin typeface="Propisi" panose="02000508030000020003" pitchFamily="2" charset="0"/>
            </a:endParaRPr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3203848" y="483518"/>
            <a:ext cx="324960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 dirty="0">
                <a:solidFill>
                  <a:srgbClr val="00B050"/>
                </a:solidFill>
                <a:latin typeface="Propisi" panose="02000508030000020003" pitchFamily="2" charset="0"/>
              </a:rPr>
              <a:t>К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ла</a:t>
            </a:r>
            <a:r>
              <a:rPr lang="ru-RU" altLang="ru-RU" sz="4000" b="1" u="sng" dirty="0">
                <a:solidFill>
                  <a:srgbClr val="00B050"/>
                </a:solidFill>
                <a:latin typeface="Propisi" panose="02000508030000020003" pitchFamily="2" charset="0"/>
              </a:rPr>
              <a:t>сс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ная р</a:t>
            </a:r>
            <a:r>
              <a:rPr lang="ru-RU" altLang="ru-RU" sz="4000" b="1" dirty="0">
                <a:solidFill>
                  <a:srgbClr val="00B050"/>
                </a:solidFill>
                <a:latin typeface="Propisi" panose="02000508030000020003" pitchFamily="2" charset="0"/>
              </a:rPr>
              <a:t>а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бота</a:t>
            </a:r>
            <a:r>
              <a:rPr lang="ru-RU" altLang="ru-RU" sz="4050" b="1" u="sng" dirty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</a:p>
        </p:txBody>
      </p:sp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2267744" y="1059582"/>
            <a:ext cx="14573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 b="1" dirty="0">
                <a:latin typeface="Propisi" panose="02000508030000020003" pitchFamily="2" charset="0"/>
              </a:rPr>
              <a:t> 4 </a:t>
            </a:r>
            <a:r>
              <a:rPr lang="ru-RU" altLang="ru-RU" sz="3000" b="1" dirty="0" smtClean="0">
                <a:latin typeface="Propisi" panose="02000508030000020003" pitchFamily="2" charset="0"/>
              </a:rPr>
              <a:t>4</a:t>
            </a:r>
            <a:endParaRPr lang="ru-RU" altLang="ru-RU" sz="3000" b="1" dirty="0">
              <a:latin typeface="Propisi" panose="02000508030000020003" pitchFamily="2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55776" y="1923678"/>
            <a:ext cx="53578" cy="5357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77212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1547813" y="141685"/>
            <a:ext cx="2591991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Запиши только ответы: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259632" y="915566"/>
            <a:ext cx="667816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altLang="ru-RU" b="1" dirty="0">
                <a:latin typeface="Calibri" panose="020F0502020204030204" pitchFamily="34" charset="0"/>
              </a:rPr>
              <a:t>Уменьшаемое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68</a:t>
            </a:r>
            <a:r>
              <a:rPr lang="ru-RU" altLang="ru-RU" b="1" dirty="0">
                <a:latin typeface="Calibri" panose="020F0502020204030204" pitchFamily="34" charset="0"/>
              </a:rPr>
              <a:t>, вычитаемое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30</a:t>
            </a:r>
            <a:r>
              <a:rPr lang="ru-RU" altLang="ru-RU" b="1" dirty="0">
                <a:latin typeface="Calibri" panose="020F0502020204030204" pitchFamily="34" charset="0"/>
              </a:rPr>
              <a:t>. Найди разность.</a:t>
            </a:r>
          </a:p>
          <a:p>
            <a:pPr eaLnBrk="1" hangingPunct="1">
              <a:buFontTx/>
              <a:buAutoNum type="arabicPeriod"/>
            </a:pPr>
            <a:r>
              <a:rPr lang="ru-RU" altLang="ru-RU" b="1" dirty="0">
                <a:latin typeface="Calibri" panose="020F0502020204030204" pitchFamily="34" charset="0"/>
              </a:rPr>
              <a:t>Запиши число, которое на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 </a:t>
            </a:r>
            <a:r>
              <a:rPr lang="ru-RU" altLang="ru-RU" b="1" dirty="0">
                <a:latin typeface="Calibri" panose="020F0502020204030204" pitchFamily="34" charset="0"/>
              </a:rPr>
              <a:t>десятка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ru-RU" altLang="ru-RU" b="1" dirty="0">
                <a:latin typeface="Calibri" panose="020F0502020204030204" pitchFamily="34" charset="0"/>
              </a:rPr>
              <a:t> меньше, чем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89</a:t>
            </a:r>
          </a:p>
          <a:p>
            <a:pPr eaLnBrk="1" hangingPunct="1">
              <a:buFontTx/>
              <a:buAutoNum type="arabicPeriod"/>
            </a:pPr>
            <a:r>
              <a:rPr lang="ru-RU" altLang="ru-RU" b="1" dirty="0">
                <a:latin typeface="Calibri" panose="020F0502020204030204" pitchFamily="34" charset="0"/>
              </a:rPr>
              <a:t>Найди разность чисел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90</a:t>
            </a:r>
            <a:r>
              <a:rPr lang="ru-RU" altLang="ru-RU" b="1" dirty="0">
                <a:latin typeface="Calibri" panose="020F0502020204030204" pitchFamily="34" charset="0"/>
              </a:rPr>
              <a:t> и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23</a:t>
            </a:r>
            <a:r>
              <a:rPr lang="ru-RU" altLang="ru-RU" b="1" dirty="0">
                <a:latin typeface="Calibri" panose="020F0502020204030204" pitchFamily="34" charset="0"/>
              </a:rPr>
              <a:t>.</a:t>
            </a:r>
          </a:p>
          <a:p>
            <a:pPr eaLnBrk="1" hangingPunct="1">
              <a:buFontTx/>
              <a:buAutoNum type="arabicPeriod"/>
            </a:pPr>
            <a:r>
              <a:rPr lang="ru-RU" altLang="ru-RU" b="1" dirty="0">
                <a:latin typeface="Calibri" panose="020F0502020204030204" pitchFamily="34" charset="0"/>
              </a:rPr>
              <a:t>Делимое 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18</a:t>
            </a:r>
            <a:r>
              <a:rPr lang="ru-RU" altLang="ru-RU" b="1" dirty="0">
                <a:latin typeface="Calibri" panose="020F0502020204030204" pitchFamily="34" charset="0"/>
              </a:rPr>
              <a:t>, делитель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ru-RU" altLang="ru-RU" b="1" dirty="0">
                <a:latin typeface="Calibri" panose="020F0502020204030204" pitchFamily="34" charset="0"/>
              </a:rPr>
              <a:t>. Чему равно частное?</a:t>
            </a:r>
          </a:p>
          <a:p>
            <a:pPr eaLnBrk="1" hangingPunct="1"/>
            <a:r>
              <a:rPr lang="ru-RU" altLang="ru-RU" b="1" dirty="0">
                <a:latin typeface="Calibri" panose="020F0502020204030204" pitchFamily="34" charset="0"/>
              </a:rPr>
              <a:t>5.  Я задумала число, умножила его на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ru-RU" altLang="ru-RU" b="1" dirty="0">
                <a:latin typeface="Calibri" panose="020F0502020204030204" pitchFamily="34" charset="0"/>
              </a:rPr>
              <a:t> и получила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15</a:t>
            </a:r>
            <a:r>
              <a:rPr lang="ru-RU" altLang="ru-RU" b="1" dirty="0">
                <a:latin typeface="Calibri" panose="020F0502020204030204" pitchFamily="34" charset="0"/>
              </a:rPr>
              <a:t>. Какое число я задумала?</a:t>
            </a:r>
          </a:p>
          <a:p>
            <a:pPr eaLnBrk="1" hangingPunct="1"/>
            <a:r>
              <a:rPr lang="ru-RU" altLang="ru-RU" b="1" dirty="0">
                <a:latin typeface="Calibri" panose="020F0502020204030204" pitchFamily="34" charset="0"/>
              </a:rPr>
              <a:t>6. Какое число разделили на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2</a:t>
            </a:r>
            <a:r>
              <a:rPr lang="ru-RU" altLang="ru-RU" b="1" dirty="0">
                <a:latin typeface="Calibri" panose="020F0502020204030204" pitchFamily="34" charset="0"/>
              </a:rPr>
              <a:t> и получили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6</a:t>
            </a:r>
            <a:r>
              <a:rPr lang="ru-RU" altLang="ru-RU" b="1" dirty="0">
                <a:latin typeface="Calibri" panose="020F0502020204030204" pitchFamily="34" charset="0"/>
              </a:rPr>
              <a:t> ?</a:t>
            </a:r>
          </a:p>
          <a:p>
            <a:pPr eaLnBrk="1" hangingPunct="1">
              <a:buFontTx/>
              <a:buAutoNum type="arabicPeriod" startAt="7"/>
            </a:pPr>
            <a:r>
              <a:rPr lang="ru-RU" altLang="ru-RU" b="1" dirty="0">
                <a:latin typeface="Calibri" panose="020F0502020204030204" pitchFamily="34" charset="0"/>
              </a:rPr>
              <a:t>К какому числу нужно прибавить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34</a:t>
            </a:r>
            <a:r>
              <a:rPr lang="ru-RU" altLang="ru-RU" b="1" dirty="0">
                <a:latin typeface="Calibri" panose="020F0502020204030204" pitchFamily="34" charset="0"/>
              </a:rPr>
              <a:t>, чтобы получить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67</a:t>
            </a:r>
            <a:r>
              <a:rPr lang="ru-RU" altLang="ru-RU" b="1" dirty="0">
                <a:latin typeface="Calibri" panose="020F0502020204030204" pitchFamily="34" charset="0"/>
              </a:rPr>
              <a:t> ?</a:t>
            </a:r>
          </a:p>
          <a:p>
            <a:pPr eaLnBrk="1" hangingPunct="1">
              <a:buFontTx/>
              <a:buAutoNum type="arabicPeriod" startAt="7"/>
            </a:pPr>
            <a:r>
              <a:rPr lang="ru-RU" altLang="ru-RU" b="1" dirty="0">
                <a:latin typeface="Calibri" panose="020F0502020204030204" pitchFamily="34" charset="0"/>
              </a:rPr>
              <a:t>К числу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35</a:t>
            </a:r>
            <a:r>
              <a:rPr lang="ru-RU" altLang="ru-RU" b="1" dirty="0">
                <a:latin typeface="Calibri" panose="020F0502020204030204" pitchFamily="34" charset="0"/>
              </a:rPr>
              <a:t> прибавили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6</a:t>
            </a:r>
            <a:r>
              <a:rPr lang="ru-RU" altLang="ru-RU" b="1" dirty="0">
                <a:latin typeface="Calibri" panose="020F0502020204030204" pitchFamily="34" charset="0"/>
              </a:rPr>
              <a:t> десятков. Какое число получилось?</a:t>
            </a:r>
          </a:p>
          <a:p>
            <a:pPr eaLnBrk="1" hangingPunct="1">
              <a:buFontTx/>
              <a:buAutoNum type="arabicPeriod" startAt="7"/>
            </a:pPr>
            <a:r>
              <a:rPr lang="ru-RU" altLang="ru-RU" b="1" dirty="0">
                <a:latin typeface="Calibri" panose="020F0502020204030204" pitchFamily="34" charset="0"/>
              </a:rPr>
              <a:t>На сколько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40</a:t>
            </a:r>
            <a:r>
              <a:rPr lang="ru-RU" altLang="ru-RU" b="1" dirty="0">
                <a:latin typeface="Calibri" panose="020F0502020204030204" pitchFamily="34" charset="0"/>
              </a:rPr>
              <a:t> больше, чем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25</a:t>
            </a:r>
            <a:r>
              <a:rPr lang="ru-RU" altLang="ru-RU" b="1" dirty="0">
                <a:latin typeface="Calibri" panose="020F0502020204030204" pitchFamily="34" charset="0"/>
              </a:rPr>
              <a:t> ?</a:t>
            </a:r>
          </a:p>
          <a:p>
            <a:pPr eaLnBrk="1" hangingPunct="1">
              <a:buFontTx/>
              <a:buAutoNum type="arabicPeriod" startAt="7"/>
            </a:pPr>
            <a:r>
              <a:rPr lang="ru-RU" altLang="ru-RU" b="1" dirty="0">
                <a:latin typeface="Calibri" panose="020F0502020204030204" pitchFamily="34" charset="0"/>
              </a:rPr>
              <a:t>На сколько нужно разделить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21</a:t>
            </a:r>
            <a:r>
              <a:rPr lang="ru-RU" altLang="ru-RU" b="1" dirty="0">
                <a:latin typeface="Calibri" panose="020F0502020204030204" pitchFamily="34" charset="0"/>
              </a:rPr>
              <a:t>, чтобы получилось </a:t>
            </a:r>
            <a:r>
              <a:rPr lang="ru-RU" altLang="ru-RU" b="1" dirty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ru-RU" altLang="ru-RU" b="1" dirty="0">
                <a:latin typeface="Calibri" panose="020F0502020204030204" pitchFamily="34" charset="0"/>
              </a:rPr>
              <a:t> ?</a:t>
            </a:r>
          </a:p>
          <a:p>
            <a:pPr marL="0" indent="0" eaLnBrk="1" hangingPunct="1"/>
            <a:endParaRPr lang="ru-RU" altLang="ru-RU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14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от Т.н. Сычевой\матем 2 кл\лист мате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0"/>
            <a:ext cx="6861572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4139952" y="123478"/>
            <a:ext cx="2191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7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 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29 с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е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нт</a:t>
            </a:r>
            <a:r>
              <a:rPr lang="ru-RU" altLang="ru-RU" sz="3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я</a:t>
            </a:r>
            <a:r>
              <a:rPr lang="ru-RU" altLang="ru-RU" sz="36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бря</a:t>
            </a:r>
            <a:r>
              <a:rPr lang="ru-RU" altLang="ru-RU" sz="3600" b="1" u="sng" dirty="0" smtClean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  <a:endParaRPr lang="ru-RU" altLang="ru-RU" sz="3600" b="1" u="sng" dirty="0">
              <a:solidFill>
                <a:srgbClr val="002060"/>
              </a:solidFill>
              <a:latin typeface="Propisi" panose="02000508030000020003" pitchFamily="2" charset="0"/>
            </a:endParaRPr>
          </a:p>
        </p:txBody>
      </p:sp>
      <p:sp>
        <p:nvSpPr>
          <p:cNvPr id="8196" name="TextBox 2"/>
          <p:cNvSpPr txBox="1">
            <a:spLocks noChangeArrowheads="1"/>
          </p:cNvSpPr>
          <p:nvPr/>
        </p:nvSpPr>
        <p:spPr bwMode="auto">
          <a:xfrm>
            <a:off x="3203848" y="483518"/>
            <a:ext cx="3249608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4000" b="1" dirty="0">
                <a:solidFill>
                  <a:srgbClr val="00B050"/>
                </a:solidFill>
                <a:latin typeface="Propisi" panose="02000508030000020003" pitchFamily="2" charset="0"/>
              </a:rPr>
              <a:t>К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ла</a:t>
            </a:r>
            <a:r>
              <a:rPr lang="ru-RU" altLang="ru-RU" sz="4000" b="1" u="sng" dirty="0">
                <a:solidFill>
                  <a:srgbClr val="00B050"/>
                </a:solidFill>
                <a:latin typeface="Propisi" panose="02000508030000020003" pitchFamily="2" charset="0"/>
              </a:rPr>
              <a:t>сс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ная р</a:t>
            </a:r>
            <a:r>
              <a:rPr lang="ru-RU" altLang="ru-RU" sz="4000" b="1" dirty="0">
                <a:solidFill>
                  <a:srgbClr val="00B050"/>
                </a:solidFill>
                <a:latin typeface="Propisi" panose="02000508030000020003" pitchFamily="2" charset="0"/>
              </a:rPr>
              <a:t>а</a:t>
            </a:r>
            <a:r>
              <a:rPr lang="ru-RU" altLang="ru-RU" sz="4000" b="1" dirty="0">
                <a:solidFill>
                  <a:srgbClr val="002060"/>
                </a:solidFill>
                <a:latin typeface="Propisi" panose="02000508030000020003" pitchFamily="2" charset="0"/>
              </a:rPr>
              <a:t>бота</a:t>
            </a:r>
            <a:r>
              <a:rPr lang="ru-RU" altLang="ru-RU" sz="4050" b="1" u="sng" dirty="0">
                <a:solidFill>
                  <a:srgbClr val="002060"/>
                </a:solidFill>
                <a:latin typeface="Propisi" panose="02000508030000020003" pitchFamily="2" charset="0"/>
              </a:rPr>
              <a:t>.</a:t>
            </a:r>
          </a:p>
        </p:txBody>
      </p:sp>
      <p:sp>
        <p:nvSpPr>
          <p:cNvPr id="8197" name="TextBox 3"/>
          <p:cNvSpPr txBox="1">
            <a:spLocks noChangeArrowheads="1"/>
          </p:cNvSpPr>
          <p:nvPr/>
        </p:nvSpPr>
        <p:spPr bwMode="auto">
          <a:xfrm>
            <a:off x="2267744" y="1059582"/>
            <a:ext cx="14573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 b="1" dirty="0">
                <a:latin typeface="Propisi" panose="02000508030000020003" pitchFamily="2" charset="0"/>
              </a:rPr>
              <a:t> 4 </a:t>
            </a:r>
            <a:r>
              <a:rPr lang="ru-RU" altLang="ru-RU" sz="3000" b="1" dirty="0" smtClean="0">
                <a:latin typeface="Propisi" panose="02000508030000020003" pitchFamily="2" charset="0"/>
              </a:rPr>
              <a:t>4</a:t>
            </a:r>
            <a:endParaRPr lang="ru-RU" altLang="ru-RU" sz="3000" b="1" dirty="0">
              <a:latin typeface="Propisi" panose="02000508030000020003" pitchFamily="2" charset="0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267744" y="1635646"/>
            <a:ext cx="525658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3000" b="1" dirty="0">
                <a:latin typeface="Propisi" panose="02000508030000020003" pitchFamily="2" charset="0"/>
              </a:rPr>
              <a:t> </a:t>
            </a:r>
            <a:r>
              <a:rPr lang="ru-RU" altLang="ru-RU" sz="3000" b="1" dirty="0" smtClean="0">
                <a:latin typeface="Propisi" panose="02000508030000020003" pitchFamily="2" charset="0"/>
              </a:rPr>
              <a:t>38,  59, 67,  6,  5,  12,  33,  95,  15,  7.   </a:t>
            </a:r>
            <a:endParaRPr lang="ru-RU" altLang="ru-RU" sz="3000" b="1" dirty="0">
              <a:latin typeface="Propisi" panose="02000508030000020003" pitchFamily="2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555776" y="2571750"/>
            <a:ext cx="53578" cy="5357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350"/>
          </a:p>
        </p:txBody>
      </p:sp>
      <p:sp>
        <p:nvSpPr>
          <p:cNvPr id="11" name="TextBox 10"/>
          <p:cNvSpPr txBox="1"/>
          <p:nvPr/>
        </p:nvSpPr>
        <p:spPr>
          <a:xfrm>
            <a:off x="8244408" y="123478"/>
            <a:ext cx="648072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10+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8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lum bright="-42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6" r="10559" b="6061"/>
          <a:stretch>
            <a:fillRect/>
          </a:stretch>
        </p:blipFill>
        <p:spPr bwMode="auto">
          <a:xfrm>
            <a:off x="3429000" y="914400"/>
            <a:ext cx="3835400" cy="4057650"/>
          </a:xfrm>
          <a:prstGeom prst="rect">
            <a:avLst/>
          </a:prstGeom>
          <a:noFill/>
          <a:ln w="9525">
            <a:solidFill>
              <a:srgbClr val="5858C8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28600" y="3086100"/>
            <a:ext cx="25908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ru-RU" altLang="ru-RU" b="1">
              <a:solidFill>
                <a:srgbClr val="99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990600" y="3143251"/>
            <a:ext cx="2514600" cy="764381"/>
          </a:xfrm>
          <a:prstGeom prst="homePlate">
            <a:avLst>
              <a:gd name="adj" fmla="val 83922"/>
            </a:avLst>
          </a:prstGeom>
          <a:solidFill>
            <a:schemeClr val="accent1"/>
          </a:solidFill>
          <a:ln w="9525">
            <a:solidFill>
              <a:srgbClr val="5858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 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место</a:t>
            </a: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>
            <a:off x="990600" y="2000251"/>
            <a:ext cx="2514600" cy="764381"/>
          </a:xfrm>
          <a:prstGeom prst="homePlate">
            <a:avLst>
              <a:gd name="adj" fmla="val 83922"/>
            </a:avLst>
          </a:prstGeom>
          <a:solidFill>
            <a:schemeClr val="accent1"/>
          </a:solidFill>
          <a:ln w="9525">
            <a:solidFill>
              <a:srgbClr val="5858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 I 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место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1066800" y="971551"/>
            <a:ext cx="2514600" cy="764381"/>
          </a:xfrm>
          <a:prstGeom prst="homePlate">
            <a:avLst>
              <a:gd name="adj" fmla="val 83922"/>
            </a:avLst>
          </a:prstGeom>
          <a:solidFill>
            <a:schemeClr val="accent1"/>
          </a:solidFill>
          <a:ln w="9525">
            <a:solidFill>
              <a:srgbClr val="5858C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I I I </a:t>
            </a:r>
            <a:r>
              <a:rPr lang="ru-RU" altLang="ru-RU" sz="32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место</a:t>
            </a:r>
          </a:p>
        </p:txBody>
      </p:sp>
    </p:spTree>
    <p:extLst>
      <p:ext uri="{BB962C8B-B14F-4D97-AF65-F5344CB8AC3E}">
        <p14:creationId xmlns:p14="http://schemas.microsoft.com/office/powerpoint/2010/main" val="267022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  <p:bldP spid="10248" grpId="0" animBg="1"/>
      <p:bldP spid="102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7" t="15309" r="51047" b="10618"/>
          <a:stretch/>
        </p:blipFill>
        <p:spPr>
          <a:xfrm>
            <a:off x="2843808" y="267494"/>
            <a:ext cx="3168352" cy="415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10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491630"/>
            <a:ext cx="63367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(100-75)-12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(3*5)+5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(68+17)-60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(35-14):3</a:t>
            </a:r>
          </a:p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(2*9)+80</a:t>
            </a: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0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Составь программу действий. Реши примеры.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8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987574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(100-75)-12 = </a:t>
            </a:r>
            <a:r>
              <a:rPr lang="ru-RU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(3*5)+5 = </a:t>
            </a:r>
            <a:r>
              <a:rPr lang="ru-RU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(68+17)-60 =</a:t>
            </a:r>
            <a:r>
              <a:rPr lang="ru-RU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(35-14):3 =</a:t>
            </a:r>
            <a:r>
              <a:rPr lang="ru-RU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endParaRPr lang="ru-RU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(2*9)+80 = </a:t>
            </a:r>
            <a:r>
              <a:rPr lang="ru-RU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5486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ПРОВЕРЬ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5656" y="257175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422793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1680" y="91556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415592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03648" y="343584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7624" y="170765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1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83768" y="91556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95736" y="3435846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39752" y="2571750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35696" y="170765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56376" y="195486"/>
            <a:ext cx="648072" cy="369332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5+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6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1485900" y="206010"/>
            <a:ext cx="6171930" cy="2308230"/>
          </a:xfrm>
          <a:prstGeom prst="rect">
            <a:avLst/>
          </a:prstGeom>
          <a:noFill/>
          <a:ln w="9360"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sz="1350"/>
              <a:t/>
            </a:r>
            <a:br>
              <a:rPr sz="1350"/>
            </a:br>
            <a:r>
              <a:rPr sz="1350"/>
              <a:t/>
            </a:r>
            <a:br>
              <a:rPr sz="1350"/>
            </a:br>
            <a:r>
              <a:rPr lang="ru-RU" sz="3300" b="1" i="1" spc="-1">
                <a:solidFill>
                  <a:srgbClr val="000000"/>
                </a:solidFill>
                <a:latin typeface="Calibri"/>
              </a:rPr>
              <a:t>                        </a:t>
            </a:r>
            <a:r>
              <a:rPr sz="1350"/>
              <a:t/>
            </a:r>
            <a:br>
              <a:rPr sz="1350"/>
            </a:br>
            <a:endParaRPr lang="ru-RU" sz="3300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54" name="Содержимое 3"/>
          <p:cNvPicPr/>
          <p:nvPr/>
        </p:nvPicPr>
        <p:blipFill>
          <a:blip r:embed="rId2"/>
          <a:srcRect r="6544" b="11848"/>
          <a:stretch/>
        </p:blipFill>
        <p:spPr>
          <a:xfrm>
            <a:off x="1439460" y="1168020"/>
            <a:ext cx="2546370" cy="3394170"/>
          </a:xfrm>
          <a:prstGeom prst="rect">
            <a:avLst/>
          </a:prstGeom>
          <a:ln w="9360">
            <a:solidFill>
              <a:schemeClr val="accent1"/>
            </a:solidFill>
            <a:miter/>
          </a:ln>
        </p:spPr>
      </p:pic>
      <p:sp>
        <p:nvSpPr>
          <p:cNvPr id="255" name="CustomShape 2"/>
          <p:cNvSpPr/>
          <p:nvPr/>
        </p:nvSpPr>
        <p:spPr>
          <a:xfrm>
            <a:off x="4609800" y="1329480"/>
            <a:ext cx="3190860" cy="6849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 algn="ctr">
              <a:lnSpc>
                <a:spcPct val="100000"/>
              </a:lnSpc>
            </a:pPr>
            <a:r>
              <a:rPr lang="en-US" sz="4050" b="1" spc="37" dirty="0">
                <a:solidFill>
                  <a:srgbClr val="E0322D"/>
                </a:solidFill>
                <a:latin typeface="Arial"/>
              </a:rPr>
              <a:t> </a:t>
            </a:r>
            <a:r>
              <a:rPr lang="en-US" sz="4050" b="1" spc="37" dirty="0" err="1">
                <a:solidFill>
                  <a:srgbClr val="E0322D"/>
                </a:solidFill>
                <a:latin typeface="Arial"/>
              </a:rPr>
              <a:t>стр</a:t>
            </a:r>
            <a:r>
              <a:rPr lang="en-US" sz="4050" b="1" spc="37" dirty="0">
                <a:solidFill>
                  <a:srgbClr val="E0322D"/>
                </a:solidFill>
                <a:latin typeface="Arial"/>
              </a:rPr>
              <a:t>. </a:t>
            </a:r>
            <a:r>
              <a:rPr lang="ru-RU" sz="4050" b="1" spc="37" dirty="0" smtClean="0">
                <a:solidFill>
                  <a:srgbClr val="E0322D"/>
                </a:solidFill>
                <a:latin typeface="Arial"/>
              </a:rPr>
              <a:t>26</a:t>
            </a:r>
            <a:r>
              <a:rPr lang="en-US" sz="4050" b="1" spc="37" dirty="0" smtClean="0">
                <a:solidFill>
                  <a:srgbClr val="E0322D"/>
                </a:solidFill>
                <a:latin typeface="Arial"/>
              </a:rPr>
              <a:t>, </a:t>
            </a:r>
            <a:r>
              <a:rPr lang="en-US" sz="4050" b="1" spc="37" dirty="0">
                <a:solidFill>
                  <a:srgbClr val="E0322D"/>
                </a:solidFill>
                <a:latin typeface="Arial"/>
              </a:rPr>
              <a:t>№ </a:t>
            </a:r>
            <a:r>
              <a:rPr lang="en-US" sz="4050" b="1" i="1" spc="-1" dirty="0" smtClean="0">
                <a:solidFill>
                  <a:srgbClr val="000000"/>
                </a:solidFill>
                <a:latin typeface="Arial"/>
              </a:rPr>
              <a:t> </a:t>
            </a:r>
            <a:endParaRPr lang="en-US" sz="4050" spc="-1" dirty="0">
              <a:latin typeface="Arial"/>
            </a:endParaRPr>
          </a:p>
        </p:txBody>
      </p:sp>
      <p:sp>
        <p:nvSpPr>
          <p:cNvPr id="256" name="CustomShape 3"/>
          <p:cNvSpPr/>
          <p:nvPr/>
        </p:nvSpPr>
        <p:spPr>
          <a:xfrm>
            <a:off x="2379330" y="303480"/>
            <a:ext cx="4124790" cy="47925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67500" tIns="33750" rIns="67500" bIns="33750"/>
          <a:lstStyle/>
          <a:p>
            <a:pPr algn="ctr">
              <a:lnSpc>
                <a:spcPct val="100000"/>
              </a:lnSpc>
            </a:pPr>
            <a:r>
              <a:rPr lang="en-US" sz="2700" b="1" i="1" cap="all" spc="-1">
                <a:solidFill>
                  <a:srgbClr val="7B34D2"/>
                </a:solidFill>
                <a:latin typeface="Arial"/>
              </a:rPr>
              <a:t>Работа по учебнику</a:t>
            </a:r>
            <a:endParaRPr lang="en-US" sz="2700" spc="-1">
              <a:latin typeface="Arial"/>
            </a:endParaRPr>
          </a:p>
        </p:txBody>
      </p:sp>
      <p:pic>
        <p:nvPicPr>
          <p:cNvPr id="257" name="Picture 8"/>
          <p:cNvPicPr/>
          <p:nvPr/>
        </p:nvPicPr>
        <p:blipFill>
          <a:blip r:embed="rId3"/>
          <a:stretch/>
        </p:blipFill>
        <p:spPr>
          <a:xfrm>
            <a:off x="5057730" y="2469420"/>
            <a:ext cx="2562030" cy="2673810"/>
          </a:xfrm>
          <a:prstGeom prst="rect">
            <a:avLst/>
          </a:prstGeom>
          <a:ln w="9360">
            <a:noFill/>
          </a:ln>
        </p:spPr>
      </p:pic>
    </p:spTree>
    <p:extLst>
      <p:ext uri="{BB962C8B-B14F-4D97-AF65-F5344CB8AC3E}">
        <p14:creationId xmlns:p14="http://schemas.microsoft.com/office/powerpoint/2010/main" val="32749493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1227</TotalTime>
  <Words>369</Words>
  <Application>Microsoft Office PowerPoint</Application>
  <PresentationFormat>Экран (16:9)</PresentationFormat>
  <Paragraphs>77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Monotype Corsiva</vt:lpstr>
      <vt:lpstr>Propisi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64</cp:revision>
  <dcterms:created xsi:type="dcterms:W3CDTF">2017-06-19T09:26:06Z</dcterms:created>
  <dcterms:modified xsi:type="dcterms:W3CDTF">2021-09-29T06:29:48Z</dcterms:modified>
</cp:coreProperties>
</file>