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7" r:id="rId3"/>
    <p:sldId id="260" r:id="rId4"/>
    <p:sldId id="269" r:id="rId5"/>
    <p:sldId id="278" r:id="rId6"/>
    <p:sldId id="279" r:id="rId7"/>
    <p:sldId id="272" r:id="rId8"/>
    <p:sldId id="273" r:id="rId9"/>
    <p:sldId id="270" r:id="rId10"/>
    <p:sldId id="274" r:id="rId11"/>
    <p:sldId id="271" r:id="rId12"/>
    <p:sldId id="275" r:id="rId13"/>
    <p:sldId id="276" r:id="rId14"/>
    <p:sldId id="258" r:id="rId15"/>
    <p:sldId id="268" r:id="rId16"/>
    <p:sldId id="26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4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220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78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43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637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898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817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076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39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674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59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20EF2-0905-4E14-A684-B92DB6B551C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570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20EF2-0905-4E14-A684-B92DB6B551CD}" type="datetimeFigureOut">
              <a:rPr lang="ru-RU" smtClean="0"/>
              <a:t>06.10.2021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FA433D-A37A-4BE0-81EA-58F2AB24B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057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2"/>
          <p:cNvSpPr txBox="1">
            <a:spLocks/>
          </p:cNvSpPr>
          <p:nvPr/>
        </p:nvSpPr>
        <p:spPr>
          <a:xfrm>
            <a:off x="3124419" y="612043"/>
            <a:ext cx="5597549" cy="1096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altLang="ru-RU" sz="60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Математика</a:t>
            </a:r>
          </a:p>
        </p:txBody>
      </p:sp>
      <p:pic>
        <p:nvPicPr>
          <p:cNvPr id="7" name="Picture 2" descr="http://xn--90achnalcimp0ck5bv.xn--p1ai/images/product/l/18e393e.png"/>
          <p:cNvPicPr>
            <a:picLocks noChangeAspect="1" noChangeArrowheads="1"/>
          </p:cNvPicPr>
          <p:nvPr/>
        </p:nvPicPr>
        <p:blipFill>
          <a:blip r:embed="rId3"/>
          <a:srcRect l="30667" t="22667" r="8000"/>
          <a:stretch>
            <a:fillRect/>
          </a:stretch>
        </p:blipFill>
        <p:spPr bwMode="auto">
          <a:xfrm>
            <a:off x="6077243" y="1537201"/>
            <a:ext cx="2392962" cy="3017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577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020272" y="1772816"/>
            <a:ext cx="1835696" cy="48013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uk-UA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88640"/>
          <a:ext cx="4104458" cy="3816426"/>
        </p:xfrm>
        <a:graphic>
          <a:graphicData uri="http://schemas.openxmlformats.org/drawingml/2006/table">
            <a:tbl>
              <a:tblPr/>
              <a:tblGrid>
                <a:gridCol w="509519"/>
                <a:gridCol w="509519"/>
                <a:gridCol w="509519"/>
                <a:gridCol w="509519"/>
                <a:gridCol w="509519"/>
                <a:gridCol w="509519"/>
                <a:gridCol w="523672"/>
                <a:gridCol w="523672"/>
              </a:tblGrid>
              <a:tr h="4606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4606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48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28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32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48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35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45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48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9525" marB="9525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42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48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48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28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35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42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49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56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63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48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32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48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56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64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4825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36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45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63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</a:t>
                      </a:r>
                      <a:endParaRPr lang="uk-UA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81</a:t>
                      </a:r>
                      <a:endParaRPr lang="uk-UA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395884"/>
              </p:ext>
            </p:extLst>
          </p:nvPr>
        </p:nvGraphicFramePr>
        <p:xfrm>
          <a:off x="4713668" y="2485622"/>
          <a:ext cx="4178816" cy="4183738"/>
        </p:xfrm>
        <a:graphic>
          <a:graphicData uri="http://schemas.openxmlformats.org/drawingml/2006/table">
            <a:tbl>
              <a:tblPr/>
              <a:tblGrid>
                <a:gridCol w="522352"/>
                <a:gridCol w="522352"/>
                <a:gridCol w="522352"/>
                <a:gridCol w="522352"/>
                <a:gridCol w="522352"/>
                <a:gridCol w="522352"/>
                <a:gridCol w="522352"/>
                <a:gridCol w="522352"/>
              </a:tblGrid>
              <a:tr h="504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uk-UA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18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9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18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27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28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32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36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15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35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45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528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18</a:t>
                      </a:r>
                      <a:endParaRPr lang="uk-UA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36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42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48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528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14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28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35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42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49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56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63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16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32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48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56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64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72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18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27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36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45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54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63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>
                          <a:latin typeface="Arial"/>
                          <a:ea typeface="Times New Roman"/>
                          <a:cs typeface="Times New Roman"/>
                        </a:rPr>
                        <a:t>72</a:t>
                      </a:r>
                      <a:endParaRPr lang="uk-UA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latin typeface="Arial"/>
                          <a:ea typeface="Times New Roman"/>
                          <a:cs typeface="Times New Roman"/>
                        </a:rPr>
                        <a:t>81</a:t>
                      </a:r>
                      <a:endParaRPr lang="uk-UA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361241" y="165231"/>
            <a:ext cx="4608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Сущность  </a:t>
            </a:r>
          </a:p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красоты </a:t>
            </a:r>
          </a:p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в числах</a:t>
            </a:r>
            <a:endParaRPr lang="uk-UA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0304" y="4270653"/>
            <a:ext cx="42500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D1D1B"/>
                </a:solidFill>
                <a:latin typeface="robotoregular"/>
              </a:rPr>
              <a:t>Много </a:t>
            </a:r>
            <a:r>
              <a:rPr lang="ru-RU" dirty="0">
                <a:solidFill>
                  <a:srgbClr val="1D1D1B"/>
                </a:solidFill>
                <a:latin typeface="robotoregular"/>
              </a:rPr>
              <a:t>других открытий было сделано Пифагором, но самым знаменитым была теорема Пифагора, которую изучают в старших классах. </a:t>
            </a:r>
            <a:endParaRPr lang="ru-RU" dirty="0" smtClean="0">
              <a:solidFill>
                <a:srgbClr val="1D1D1B"/>
              </a:solidFill>
              <a:latin typeface="robotoregular"/>
            </a:endParaRPr>
          </a:p>
          <a:p>
            <a:r>
              <a:rPr lang="ru-RU" dirty="0" smtClean="0">
                <a:solidFill>
                  <a:srgbClr val="1D1D1B"/>
                </a:solidFill>
                <a:latin typeface="robotoregular"/>
              </a:rPr>
              <a:t>А </a:t>
            </a:r>
            <a:r>
              <a:rPr lang="ru-RU" dirty="0">
                <a:solidFill>
                  <a:srgbClr val="1D1D1B"/>
                </a:solidFill>
                <a:latin typeface="robotoregular"/>
              </a:rPr>
              <a:t>на уроке вы познакомитесь с таблицей Пифагора, которая поможет выучить таблицу умножения.</a:t>
            </a:r>
            <a:endParaRPr lang="ru-RU" b="0" dirty="0">
              <a:solidFill>
                <a:srgbClr val="1D1D1B"/>
              </a:solidFill>
              <a:effectLst/>
              <a:latin typeface="robotoregular"/>
            </a:endParaRPr>
          </a:p>
        </p:txBody>
      </p:sp>
    </p:spTree>
    <p:extLst>
      <p:ext uri="{BB962C8B-B14F-4D97-AF65-F5344CB8AC3E}">
        <p14:creationId xmlns:p14="http://schemas.microsoft.com/office/powerpoint/2010/main" val="31306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pinimg.com/originals/76/5d/64/765d6408487b1702da00b91eb60d1f2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3" t="6725" r="6957" b="5646"/>
          <a:stretch/>
        </p:blipFill>
        <p:spPr bwMode="auto">
          <a:xfrm>
            <a:off x="1468191" y="669702"/>
            <a:ext cx="5306096" cy="530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282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836712"/>
          <a:ext cx="5760645" cy="5733255"/>
        </p:xfrm>
        <a:graphic>
          <a:graphicData uri="http://schemas.openxmlformats.org/drawingml/2006/table">
            <a:tbl>
              <a:tblPr/>
              <a:tblGrid>
                <a:gridCol w="523695"/>
                <a:gridCol w="523695"/>
                <a:gridCol w="523695"/>
                <a:gridCol w="523695"/>
                <a:gridCol w="523695"/>
                <a:gridCol w="523695"/>
                <a:gridCol w="523695"/>
                <a:gridCol w="523695"/>
                <a:gridCol w="523695"/>
                <a:gridCol w="523695"/>
                <a:gridCol w="523695"/>
              </a:tblGrid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39752" y="191683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191683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7864" y="191683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9912" y="191683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5976" y="191683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0032" y="191683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4088" y="191683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0152" y="191683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4208" y="191683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 flipH="1">
            <a:off x="3635896" y="1196752"/>
            <a:ext cx="1" cy="22322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1547664" y="3789040"/>
            <a:ext cx="187220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347864" y="3501008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uk-U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622126" y="279124"/>
            <a:ext cx="480227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учебнику (</a:t>
            </a: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с.35, </a:t>
            </a:r>
            <a:r>
              <a:rPr lang="ru-RU" sz="2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  </a:t>
            </a:r>
            <a:r>
              <a:rPr lang="ru-RU" sz="2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1, 2)</a:t>
            </a:r>
            <a:endParaRPr lang="ru-RU" sz="24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501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4" grpId="0"/>
      <p:bldP spid="2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90achnalcimp0ck5bv.xn--p1ai/images/product/l/18e393e.png"/>
          <p:cNvPicPr>
            <a:picLocks noChangeAspect="1" noChangeArrowheads="1"/>
          </p:cNvPicPr>
          <p:nvPr/>
        </p:nvPicPr>
        <p:blipFill>
          <a:blip r:embed="rId2"/>
          <a:srcRect l="30667" t="22667" r="8000"/>
          <a:stretch>
            <a:fillRect/>
          </a:stretch>
        </p:blipFill>
        <p:spPr bwMode="auto">
          <a:xfrm>
            <a:off x="7587700" y="4768948"/>
            <a:ext cx="1204607" cy="1518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512332"/>
              </p:ext>
            </p:extLst>
          </p:nvPr>
        </p:nvGraphicFramePr>
        <p:xfrm>
          <a:off x="519626" y="1294226"/>
          <a:ext cx="6565282" cy="3705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5923"/>
                <a:gridCol w="1771758"/>
                <a:gridCol w="1907601"/>
              </a:tblGrid>
              <a:tr h="126609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Расход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На 1 клетку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Кол-во</a:t>
                      </a:r>
                    </a:p>
                    <a:p>
                      <a:pPr algn="ctr"/>
                      <a:r>
                        <a:rPr lang="ru-RU" sz="3200" b="1" baseline="0" dirty="0" smtClean="0">
                          <a:solidFill>
                            <a:srgbClr val="FF0000"/>
                          </a:solidFill>
                        </a:rPr>
                        <a:t>клеток </a:t>
                      </a:r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 Расход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всего</a:t>
                      </a:r>
                    </a:p>
                    <a:p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4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dirty="0" smtClean="0">
                        <a:solidFill>
                          <a:srgbClr val="7030A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4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rgbClr val="7030A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5472332" y="2349305"/>
            <a:ext cx="478302" cy="36576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166424" y="2264898"/>
            <a:ext cx="436099" cy="36576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149969" y="2307102"/>
            <a:ext cx="422031" cy="33762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211396" y="2140270"/>
            <a:ext cx="295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х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6801" y="2069964"/>
            <a:ext cx="295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=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51186" y="1345578"/>
            <a:ext cx="295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: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0251" y="343519"/>
            <a:ext cx="736451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учебнику (</a:t>
            </a: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с.35, </a:t>
            </a:r>
            <a:r>
              <a:rPr lang="ru-RU" sz="4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3 )</a:t>
            </a:r>
            <a:endParaRPr lang="ru-RU" sz="40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36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xn--90achnalcimp0ck5bv.xn--p1ai/images/product/l/18e393e.png"/>
          <p:cNvPicPr>
            <a:picLocks noChangeAspect="1" noChangeArrowheads="1"/>
          </p:cNvPicPr>
          <p:nvPr/>
        </p:nvPicPr>
        <p:blipFill>
          <a:blip r:embed="rId2"/>
          <a:srcRect l="30667" t="22667" r="8000"/>
          <a:stretch>
            <a:fillRect/>
          </a:stretch>
        </p:blipFill>
        <p:spPr bwMode="auto">
          <a:xfrm>
            <a:off x="7587700" y="4768948"/>
            <a:ext cx="1204607" cy="1518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743541"/>
              </p:ext>
            </p:extLst>
          </p:nvPr>
        </p:nvGraphicFramePr>
        <p:xfrm>
          <a:off x="815840" y="1281347"/>
          <a:ext cx="6565282" cy="3417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5923"/>
                <a:gridCol w="1510504"/>
                <a:gridCol w="2168855"/>
              </a:tblGrid>
              <a:tr h="126609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Расход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На 1 клетку</a:t>
                      </a:r>
                      <a:endParaRPr lang="ru-RU" sz="32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Кол-во</a:t>
                      </a:r>
                    </a:p>
                    <a:p>
                      <a:pPr algn="ctr"/>
                      <a:r>
                        <a:rPr lang="ru-RU" sz="3200" b="1" baseline="0" dirty="0" smtClean="0">
                          <a:solidFill>
                            <a:srgbClr val="FF0000"/>
                          </a:solidFill>
                        </a:rPr>
                        <a:t>клеток </a:t>
                      </a:r>
                      <a:endParaRPr lang="ru-RU" sz="32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 Расход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всего</a:t>
                      </a: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4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00B050"/>
                          </a:solidFill>
                        </a:rPr>
                        <a:t>?</a:t>
                      </a:r>
                      <a:endParaRPr lang="ru-RU" sz="32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7030A0"/>
                          </a:solidFill>
                        </a:rPr>
                        <a:t>2к</a:t>
                      </a: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B050"/>
                          </a:solidFill>
                        </a:rPr>
                        <a:t>20м</a:t>
                      </a:r>
                      <a:endParaRPr lang="ru-RU" sz="32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549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00B050"/>
                          </a:solidFill>
                        </a:rPr>
                        <a:t>?</a:t>
                      </a:r>
                      <a:endParaRPr lang="ru-RU" sz="3200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ru-RU" sz="32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3200" b="1" dirty="0" smtClean="0">
                          <a:solidFill>
                            <a:srgbClr val="7030A0"/>
                          </a:solidFill>
                        </a:rPr>
                        <a:t>5к</a:t>
                      </a:r>
                      <a:endParaRPr lang="ru-RU" sz="3200" b="1" dirty="0">
                        <a:solidFill>
                          <a:srgbClr val="7030A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3200" b="1" dirty="0" smtClean="0">
                          <a:solidFill>
                            <a:srgbClr val="00B050"/>
                          </a:solidFill>
                        </a:rPr>
                        <a:t>?</a:t>
                      </a:r>
                      <a:endParaRPr lang="ru-RU" sz="3200" b="1" dirty="0">
                        <a:solidFill>
                          <a:srgbClr val="00B050"/>
                        </a:solidFill>
                      </a:endParaRPr>
                    </a:p>
                  </a:txBody>
                  <a:tcPr marL="91439" marR="91439" marT="45724" marB="4572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6838680" y="2156122"/>
            <a:ext cx="386961" cy="32950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803042" y="2228045"/>
            <a:ext cx="335841" cy="299582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88665" y="2279561"/>
            <a:ext cx="283335" cy="26213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559126" y="1856935"/>
            <a:ext cx="295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х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04227" y="1812387"/>
            <a:ext cx="295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=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02701" y="1165274"/>
            <a:ext cx="295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: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40251" y="343519"/>
            <a:ext cx="736451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учебнику (</a:t>
            </a: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с.35, </a:t>
            </a:r>
            <a:r>
              <a:rPr lang="ru-RU" sz="4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40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3 )</a:t>
            </a:r>
            <a:endParaRPr lang="ru-RU" sz="40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05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234" y="1561514"/>
            <a:ext cx="62038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: 2 = 10 (м) – расход на 1клетку</a:t>
            </a:r>
          </a:p>
          <a:p>
            <a:pPr marL="514350" indent="-514350"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50 (к) – расход на 5 клеток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10 метров, 50 метров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7957" y="520505"/>
            <a:ext cx="3108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Проверь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506828" y="2253803"/>
            <a:ext cx="64395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84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772817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Домашнее задание</a:t>
            </a:r>
          </a:p>
          <a:p>
            <a:r>
              <a:rPr lang="ru-RU" sz="4000" dirty="0">
                <a:solidFill>
                  <a:schemeClr val="bg1"/>
                </a:solidFill>
              </a:rPr>
              <a:t>С. </a:t>
            </a:r>
            <a:r>
              <a:rPr lang="ru-RU" sz="4000" dirty="0" smtClean="0">
                <a:solidFill>
                  <a:schemeClr val="bg1"/>
                </a:solidFill>
              </a:rPr>
              <a:t>35, №5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86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48680"/>
            <a:ext cx="9144000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G:\от Т.н. Сычевой\матем 2 кл\лист мате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59" y="254174"/>
            <a:ext cx="8415587" cy="630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3247456" y="226306"/>
            <a:ext cx="292900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dirty="0" smtClean="0">
                <a:solidFill>
                  <a:srgbClr val="00206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5 </a:t>
            </a:r>
            <a:r>
              <a:rPr lang="ru-RU" altLang="ru-RU" sz="3600" b="1" dirty="0" smtClean="0">
                <a:solidFill>
                  <a:srgbClr val="00B05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о</a:t>
            </a:r>
            <a:r>
              <a:rPr lang="ru-RU" altLang="ru-RU" sz="3600" b="1" dirty="0" smtClean="0">
                <a:solidFill>
                  <a:srgbClr val="00206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кт</a:t>
            </a:r>
            <a:r>
              <a:rPr lang="ru-RU" altLang="ru-RU" sz="3600" b="1" dirty="0" smtClean="0">
                <a:solidFill>
                  <a:srgbClr val="00B05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я</a:t>
            </a:r>
            <a:r>
              <a:rPr lang="ru-RU" altLang="ru-RU" sz="3600" b="1" dirty="0" smtClean="0">
                <a:solidFill>
                  <a:srgbClr val="00206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бря</a:t>
            </a:r>
            <a:r>
              <a:rPr lang="ru-RU" altLang="ru-RU" sz="3600" b="1" u="sng" dirty="0" smtClean="0">
                <a:solidFill>
                  <a:srgbClr val="00206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altLang="ru-RU" sz="3600" b="1" dirty="0" smtClean="0">
                <a:solidFill>
                  <a:srgbClr val="00B05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К</a:t>
            </a:r>
            <a:r>
              <a:rPr lang="ru-RU" altLang="ru-RU" sz="3600" b="1" dirty="0" smtClean="0">
                <a:solidFill>
                  <a:srgbClr val="00206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ла</a:t>
            </a:r>
            <a:r>
              <a:rPr lang="ru-RU" altLang="ru-RU" sz="3600" b="1" u="sng" dirty="0" smtClean="0">
                <a:solidFill>
                  <a:srgbClr val="00B05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сс</a:t>
            </a:r>
            <a:r>
              <a:rPr lang="ru-RU" altLang="ru-RU" sz="3600" b="1" dirty="0" smtClean="0">
                <a:solidFill>
                  <a:srgbClr val="00206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ная р</a:t>
            </a:r>
            <a:r>
              <a:rPr lang="ru-RU" altLang="ru-RU" sz="3600" b="1" dirty="0" smtClean="0">
                <a:solidFill>
                  <a:srgbClr val="00B05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а</a:t>
            </a:r>
            <a:r>
              <a:rPr lang="ru-RU" altLang="ru-RU" sz="3600" b="1" dirty="0" smtClean="0">
                <a:solidFill>
                  <a:srgbClr val="00206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бота</a:t>
            </a:r>
            <a:r>
              <a:rPr lang="ru-RU" altLang="ru-RU" sz="3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701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2520" y="474052"/>
            <a:ext cx="5332412" cy="4603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/>
              <a:t> Вспомни правило. Заполни пропуски.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857137" y="3258949"/>
            <a:ext cx="1955409" cy="1491176"/>
          </a:xfrm>
          <a:prstGeom prst="triangle">
            <a:avLst/>
          </a:prstGeom>
          <a:noFill/>
          <a:ln w="5715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1"/>
            <a:endCxn id="5" idx="5"/>
          </p:cNvCxnSpPr>
          <p:nvPr/>
        </p:nvCxnSpPr>
        <p:spPr>
          <a:xfrm>
            <a:off x="1345989" y="4004537"/>
            <a:ext cx="97770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5" idx="3"/>
          </p:cNvCxnSpPr>
          <p:nvPr/>
        </p:nvCxnSpPr>
        <p:spPr>
          <a:xfrm flipH="1">
            <a:off x="1834842" y="4046740"/>
            <a:ext cx="7035" cy="7033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03915" y="3366934"/>
            <a:ext cx="379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П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62575" y="3988125"/>
            <a:ext cx="379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C000"/>
                </a:solidFill>
              </a:rPr>
              <a:t>м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0750" y="4048985"/>
            <a:ext cx="379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м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29673" y="3976401"/>
            <a:ext cx="4501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х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1714" y="3678603"/>
            <a:ext cx="506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: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64797" y="3662190"/>
            <a:ext cx="506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:</a:t>
            </a:r>
            <a:endParaRPr lang="ru-RU" sz="3600" dirty="0">
              <a:solidFill>
                <a:srgbClr val="00B05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053723"/>
              </p:ext>
            </p:extLst>
          </p:nvPr>
        </p:nvGraphicFramePr>
        <p:xfrm>
          <a:off x="712631" y="1332606"/>
          <a:ext cx="6096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мн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FFC000"/>
                          </a:solidFill>
                        </a:rPr>
                        <a:t>Мн</a:t>
                      </a:r>
                      <a:endParaRPr lang="ru-RU" sz="2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70C0"/>
                          </a:solidFill>
                        </a:rPr>
                        <a:t>ПР</a:t>
                      </a:r>
                      <a:endParaRPr lang="ru-RU" sz="2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27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325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G:\от Т.н. Сычевой\матем 2 кл\лист мате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380784"/>
            <a:ext cx="8415587" cy="630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232118" y="419489"/>
            <a:ext cx="290816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3600" b="1" dirty="0">
                <a:solidFill>
                  <a:srgbClr val="00206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5 октября.</a:t>
            </a:r>
          </a:p>
          <a:p>
            <a:pPr algn="ctr"/>
            <a:r>
              <a:rPr lang="ru-RU" altLang="ru-RU" sz="3600" b="1" dirty="0">
                <a:solidFill>
                  <a:srgbClr val="00206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Классная работа.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73499" y="1764405"/>
            <a:ext cx="5215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4</a:t>
            </a:r>
            <a:r>
              <a:rPr lang="ru-RU" sz="3600" b="1" dirty="0">
                <a:solidFill>
                  <a:srgbClr val="00206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, </a:t>
            </a:r>
            <a:r>
              <a:rPr lang="ru-RU" sz="3600" b="1" dirty="0">
                <a:solidFill>
                  <a:srgbClr val="002060"/>
                </a:solidFill>
                <a:latin typeface="Propisi" panose="02000508030000020003" pitchFamily="2" charset="0"/>
                <a:cs typeface="Times New Roman" panose="02020603050405020304" pitchFamily="18" charset="0"/>
              </a:rPr>
              <a:t>3, 14, 3, 18, 4, 3, 24, 3     </a:t>
            </a:r>
            <a:endParaRPr lang="ru-RU" sz="3600" b="1" dirty="0">
              <a:solidFill>
                <a:srgbClr val="002060"/>
              </a:solidFill>
              <a:latin typeface="Propisi" panose="02000508030000020003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66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120" y="414159"/>
            <a:ext cx="7735194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/>
              <a:t>Найди ошибки в примерах</a:t>
            </a:r>
            <a:r>
              <a:rPr lang="ru-RU" sz="2400" b="1" dirty="0" smtClean="0"/>
              <a:t>. Выпиши и реши правильно.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2393" y="1094932"/>
            <a:ext cx="3353803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 ● 4 = 29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2392" y="3684872"/>
            <a:ext cx="3353803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● 4 = 20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65298" y="1069174"/>
            <a:ext cx="3353803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 ● 4 = 36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52418" y="3671993"/>
            <a:ext cx="3353803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● 4 = 15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39539" y="2362971"/>
            <a:ext cx="3281669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26 : 4 = 8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88151" y="2344827"/>
            <a:ext cx="3281669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 : 4 = 4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1030" y="4940031"/>
            <a:ext cx="3100529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 : 4 = 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72493" y="4914274"/>
            <a:ext cx="3281669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20 : 4 = 5</a:t>
            </a:r>
          </a:p>
        </p:txBody>
      </p:sp>
    </p:spTree>
    <p:extLst>
      <p:ext uri="{BB962C8B-B14F-4D97-AF65-F5344CB8AC3E}">
        <p14:creationId xmlns:p14="http://schemas.microsoft.com/office/powerpoint/2010/main" val="14536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120" y="414159"/>
            <a:ext cx="133402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Проверь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2393" y="1094932"/>
            <a:ext cx="3353803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 ● 4 = </a:t>
            </a:r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28</a:t>
            </a:r>
            <a:endParaRPr lang="ru-RU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2418" y="3671993"/>
            <a:ext cx="3353803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● 4 = </a:t>
            </a:r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</a:t>
            </a:r>
            <a:endParaRPr lang="ru-RU" sz="6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39539" y="2362971"/>
            <a:ext cx="3281669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32 </a:t>
            </a: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4 = 8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1030" y="4940031"/>
            <a:ext cx="3100529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</a:t>
            </a:r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4 = 3</a:t>
            </a:r>
          </a:p>
        </p:txBody>
      </p:sp>
    </p:spTree>
    <p:extLst>
      <p:ext uri="{BB962C8B-B14F-4D97-AF65-F5344CB8AC3E}">
        <p14:creationId xmlns:p14="http://schemas.microsoft.com/office/powerpoint/2010/main" val="92564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0013453"/>
              </p:ext>
            </p:extLst>
          </p:nvPr>
        </p:nvGraphicFramePr>
        <p:xfrm>
          <a:off x="1805810" y="566256"/>
          <a:ext cx="5760645" cy="5733255"/>
        </p:xfrm>
        <a:graphic>
          <a:graphicData uri="http://schemas.openxmlformats.org/drawingml/2006/table">
            <a:tbl>
              <a:tblPr/>
              <a:tblGrid>
                <a:gridCol w="523695"/>
                <a:gridCol w="523695"/>
                <a:gridCol w="523695"/>
                <a:gridCol w="523695"/>
                <a:gridCol w="523695"/>
                <a:gridCol w="523695"/>
                <a:gridCol w="523695"/>
                <a:gridCol w="523695"/>
                <a:gridCol w="523695"/>
                <a:gridCol w="523695"/>
                <a:gridCol w="523695"/>
              </a:tblGrid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49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2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70</a:t>
                      </a:r>
                      <a:endParaRPr lang="uk-UA" sz="20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uk-UA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6887" marR="468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1640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ифагор.jpg"/>
          <p:cNvPicPr>
            <a:picLocks noChangeAspect="1"/>
          </p:cNvPicPr>
          <p:nvPr/>
        </p:nvPicPr>
        <p:blipFill>
          <a:blip r:embed="rId2" cstate="print"/>
          <a:srcRect t="5040"/>
          <a:stretch>
            <a:fillRect/>
          </a:stretch>
        </p:blipFill>
        <p:spPr>
          <a:xfrm>
            <a:off x="523980" y="837923"/>
            <a:ext cx="3488885" cy="464446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150902" y="270456"/>
            <a:ext cx="3911273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Пифагор</a:t>
            </a:r>
            <a:endParaRPr lang="uk-UA" sz="8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65938" y="1531644"/>
            <a:ext cx="403108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 жил в 6 веке до нашей эры. Родился  он на греческом острове </a:t>
            </a:r>
            <a:r>
              <a:rPr lang="ru-RU" sz="2400" dirty="0" err="1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</a:t>
            </a:r>
            <a:r>
              <a:rPr lang="ru-RU" sz="2400" dirty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Эгейском море и, по сохранившимся преданиям, много путешествовал. Жил Пифагор в Египте, Вавилоне, совершал путешествие в Индию, знакомился с достижениями науки этих стран. </a:t>
            </a:r>
          </a:p>
        </p:txBody>
      </p:sp>
    </p:spTree>
    <p:extLst>
      <p:ext uri="{BB962C8B-B14F-4D97-AF65-F5344CB8AC3E}">
        <p14:creationId xmlns:p14="http://schemas.microsoft.com/office/powerpoint/2010/main" val="29726010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87156" y="761055"/>
            <a:ext cx="346441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 он поселился на юге нынешней Италии, где основал </a:t>
            </a:r>
            <a:r>
              <a:rPr lang="ru-RU" sz="2000" dirty="0" err="1" smtClean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пифогорейский</a:t>
            </a:r>
            <a:r>
              <a:rPr lang="ru-RU" sz="2000" dirty="0" smtClean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союз – общество философов. </a:t>
            </a:r>
            <a:r>
              <a:rPr lang="ru-RU" sz="2000" dirty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Пифагорейцы придавали числам очень большое значение, считая, что с помощью чисел можно выразить все закономерности в мире. </a:t>
            </a:r>
            <a:r>
              <a:rPr lang="ru-RU" sz="2000" dirty="0" smtClean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Философы пифагорейского союза много занимались наукой, особенно математикой. </a:t>
            </a:r>
            <a:endParaRPr lang="ru-RU" sz="2000" dirty="0">
              <a:solidFill>
                <a:srgbClr val="1D1D1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resh.edu.ru/uploads/lesson_extract/5699/20190822163142/OEBPS/objects/c_math_3_12_1/0baae4b1-f806-4bcf-adb0-febcfa3b109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28" y="1267770"/>
            <a:ext cx="4507606" cy="300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71977" y="502276"/>
            <a:ext cx="2524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7030A0"/>
                </a:solidFill>
              </a:rPr>
              <a:t>Пифагор</a:t>
            </a:r>
            <a:endParaRPr lang="ru-RU" sz="4000" i="1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691" y="4822297"/>
            <a:ext cx="65102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они разделили все числа на чётные и нечётные.</a:t>
            </a:r>
          </a:p>
          <a:p>
            <a:r>
              <a:rPr lang="ru-RU" sz="2000" dirty="0" smtClean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Пифагорейцы </a:t>
            </a:r>
            <a:r>
              <a:rPr lang="ru-RU" sz="2000" dirty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придавали числам разнообразные свойства. Например, они считали, что 5 символизирует цвет, 6 – холод, 7 – разум, здоровье, а 8 – любовь, дружбу и т.д.</a:t>
            </a:r>
          </a:p>
        </p:txBody>
      </p:sp>
    </p:spTree>
    <p:extLst>
      <p:ext uri="{BB962C8B-B14F-4D97-AF65-F5344CB8AC3E}">
        <p14:creationId xmlns:p14="http://schemas.microsoft.com/office/powerpoint/2010/main" val="38586654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</TotalTime>
  <Words>690</Words>
  <Application>Microsoft Office PowerPoint</Application>
  <PresentationFormat>Экран (4:3)</PresentationFormat>
  <Paragraphs>405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Comic Sans MS</vt:lpstr>
      <vt:lpstr>Propisi</vt:lpstr>
      <vt:lpstr>robotoregular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24</cp:revision>
  <dcterms:created xsi:type="dcterms:W3CDTF">2021-09-29T11:56:50Z</dcterms:created>
  <dcterms:modified xsi:type="dcterms:W3CDTF">2021-10-06T03:57:59Z</dcterms:modified>
</cp:coreProperties>
</file>