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3" r:id="rId2"/>
    <p:sldId id="257" r:id="rId3"/>
    <p:sldId id="260" r:id="rId4"/>
    <p:sldId id="287" r:id="rId5"/>
    <p:sldId id="269" r:id="rId6"/>
    <p:sldId id="281" r:id="rId7"/>
    <p:sldId id="280" r:id="rId8"/>
    <p:sldId id="282" r:id="rId9"/>
    <p:sldId id="283" r:id="rId10"/>
    <p:sldId id="285" r:id="rId11"/>
    <p:sldId id="284" r:id="rId12"/>
    <p:sldId id="286" r:id="rId13"/>
    <p:sldId id="290" r:id="rId14"/>
    <p:sldId id="289" r:id="rId15"/>
    <p:sldId id="266" r:id="rId16"/>
    <p:sldId id="288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DF695-DC30-479F-B273-97685349F0F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B4C66-EC4B-4CEC-9AD4-9BB119809D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205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D0FEE6-D869-46B4-9563-5FD8E8D76758}" type="slidenum">
              <a:rPr lang="ru-RU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51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D0FEE6-D869-46B4-9563-5FD8E8D76758}" type="slidenum">
              <a:rPr lang="ru-RU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560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2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78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43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3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98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81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07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39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74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59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57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20EF2-0905-4E14-A684-B92DB6B551CD}" type="datetimeFigureOut">
              <a:rPr lang="ru-RU" smtClean="0"/>
              <a:t>24.01.2022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5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124419" y="612043"/>
            <a:ext cx="5597549" cy="1096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6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Математика</a:t>
            </a:r>
          </a:p>
        </p:txBody>
      </p:sp>
      <p:pic>
        <p:nvPicPr>
          <p:cNvPr id="7" name="Picture 2" descr="http://xn--90achnalcimp0ck5bv.xn--p1ai/images/product/l/18e393e.png"/>
          <p:cNvPicPr>
            <a:picLocks noChangeAspect="1" noChangeArrowheads="1"/>
          </p:cNvPicPr>
          <p:nvPr/>
        </p:nvPicPr>
        <p:blipFill>
          <a:blip r:embed="rId3"/>
          <a:srcRect l="30667" t="22667" r="8000"/>
          <a:stretch>
            <a:fillRect/>
          </a:stretch>
        </p:blipFill>
        <p:spPr bwMode="auto">
          <a:xfrm>
            <a:off x="6077243" y="1537201"/>
            <a:ext cx="2392962" cy="3017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577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7" descr="https://ja-uchenik.ru/uploads/posts/2018-04/1523343745_obl.jpg"/>
          <p:cNvPicPr>
            <a:picLocks noChangeAspect="1" noChangeArrowheads="1"/>
          </p:cNvPicPr>
          <p:nvPr/>
        </p:nvPicPr>
        <p:blipFill>
          <a:blip r:embed="rId2" cstate="print"/>
          <a:srcRect l="50000" r="-850"/>
          <a:stretch>
            <a:fillRect/>
          </a:stretch>
        </p:blipFill>
        <p:spPr bwMode="auto">
          <a:xfrm>
            <a:off x="424758" y="1664126"/>
            <a:ext cx="2663825" cy="3095625"/>
          </a:xfrm>
          <a:prstGeom prst="rect">
            <a:avLst/>
          </a:prstGeom>
          <a:noFill/>
          <a:ln w="3810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01053" y="486066"/>
            <a:ext cx="32608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ln w="12700">
                  <a:solidFill>
                    <a:srgbClr val="5C1504"/>
                  </a:solidFill>
                  <a:prstDash val="solid"/>
                </a:ln>
                <a:pattFill prst="pct40">
                  <a:fgClr>
                    <a:srgbClr val="5C1504"/>
                  </a:fgClr>
                  <a:bgClr>
                    <a:srgbClr val="B98C73"/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по учебнику</a:t>
            </a:r>
            <a:endParaRPr lang="ru-RU" sz="2800" b="1" dirty="0">
              <a:ln w="12700">
                <a:solidFill>
                  <a:srgbClr val="5C1504"/>
                </a:solidFill>
                <a:prstDash val="solid"/>
              </a:ln>
              <a:pattFill prst="pct40">
                <a:fgClr>
                  <a:srgbClr val="5C1504"/>
                </a:fgClr>
                <a:bgClr>
                  <a:srgbClr val="B98C73"/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80450" y="1753561"/>
            <a:ext cx="128112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С. 9, №1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5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599" y="357228"/>
            <a:ext cx="57668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rgbClr val="5C1504"/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УМНОЖЕНИЯ</a:t>
            </a:r>
          </a:p>
          <a:p>
            <a:pPr algn="ctr">
              <a:defRPr/>
            </a:pPr>
            <a:r>
              <a:rPr lang="ru-RU" sz="2400" b="1" dirty="0">
                <a:ln w="12700">
                  <a:solidFill>
                    <a:srgbClr val="5C1504"/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ДВУЗНАЧНОГО ЧИСЛА НА ОДНОЗНАЧНОЕ</a:t>
            </a:r>
            <a:endParaRPr lang="ru-RU" sz="2400" b="1" dirty="0">
              <a:ln w="12700">
                <a:solidFill>
                  <a:srgbClr val="5C1504"/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0675" y="1187853"/>
            <a:ext cx="8823325" cy="1131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2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двузначное число разложить на сумму разрядных слагаемых;</a:t>
            </a:r>
          </a:p>
          <a:p>
            <a:pPr>
              <a:defRPr/>
            </a:pPr>
            <a:r>
              <a:rPr lang="ru-RU" sz="22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каждое слагаемое умножить на второй множитель;</a:t>
            </a:r>
          </a:p>
          <a:p>
            <a:pPr>
              <a:defRPr/>
            </a:pPr>
            <a:r>
              <a:rPr lang="ru-RU" sz="22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полученные произведения сложить.</a:t>
            </a: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539750" y="3284539"/>
            <a:ext cx="1079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37 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2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03350" y="3398838"/>
            <a:ext cx="7184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74</a:t>
            </a:r>
            <a:endParaRPr lang="ru-RU" dirty="0">
              <a:ea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2700338" y="3255964"/>
            <a:ext cx="1079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 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19</a:t>
            </a:r>
            <a:endParaRPr lang="ru-RU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3563939" y="3368676"/>
            <a:ext cx="7184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95</a:t>
            </a:r>
            <a:endParaRPr lang="ru-RU" dirty="0">
              <a:ea typeface="Calibri" pitchFamily="34" charset="0"/>
            </a:endParaRPr>
          </a:p>
        </p:txBody>
      </p:sp>
      <p:sp>
        <p:nvSpPr>
          <p:cNvPr id="27" name="Выгнутая вверх стрелка 26"/>
          <p:cNvSpPr/>
          <p:nvPr/>
        </p:nvSpPr>
        <p:spPr>
          <a:xfrm>
            <a:off x="682581" y="3309870"/>
            <a:ext cx="608215" cy="193229"/>
          </a:xfrm>
          <a:prstGeom prst="curvedDownArrow">
            <a:avLst>
              <a:gd name="adj1" fmla="val 1491"/>
              <a:gd name="adj2" fmla="val 36088"/>
              <a:gd name="adj3" fmla="val 19509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верх стрелка 27"/>
          <p:cNvSpPr/>
          <p:nvPr/>
        </p:nvSpPr>
        <p:spPr>
          <a:xfrm flipV="1">
            <a:off x="844016" y="3760631"/>
            <a:ext cx="456752" cy="200182"/>
          </a:xfrm>
          <a:prstGeom prst="curvedDownArrow">
            <a:avLst>
              <a:gd name="adj1" fmla="val 0"/>
              <a:gd name="adj2" fmla="val 54938"/>
              <a:gd name="adj3" fmla="val 26493"/>
            </a:avLst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759139" y="2961359"/>
            <a:ext cx="3930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sz="16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821386" y="3925128"/>
            <a:ext cx="341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0000"/>
                </a:solidFill>
                <a:ea typeface="Calibri" pitchFamily="34" charset="0"/>
              </a:rPr>
              <a:t>14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1" name="Выгнутая вверх стрелка 30"/>
          <p:cNvSpPr/>
          <p:nvPr/>
        </p:nvSpPr>
        <p:spPr>
          <a:xfrm flipV="1">
            <a:off x="2889610" y="3732727"/>
            <a:ext cx="587686" cy="195329"/>
          </a:xfrm>
          <a:prstGeom prst="curvedDownArrow">
            <a:avLst>
              <a:gd name="adj1" fmla="val 0"/>
              <a:gd name="adj2" fmla="val 54938"/>
              <a:gd name="adj3" fmla="val 26493"/>
            </a:avLst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Выгнутая вверх стрелка 31"/>
          <p:cNvSpPr/>
          <p:nvPr/>
        </p:nvSpPr>
        <p:spPr>
          <a:xfrm>
            <a:off x="2818328" y="3309870"/>
            <a:ext cx="414270" cy="139567"/>
          </a:xfrm>
          <a:prstGeom prst="curvedDownArrow">
            <a:avLst>
              <a:gd name="adj1" fmla="val 1491"/>
              <a:gd name="adj2" fmla="val 36088"/>
              <a:gd name="adj3" fmla="val 19509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2830491" y="2984971"/>
            <a:ext cx="3930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16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2920643" y="3899371"/>
            <a:ext cx="341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0000"/>
                </a:solidFill>
                <a:ea typeface="Calibri" pitchFamily="34" charset="0"/>
              </a:rPr>
              <a:t>45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4061" y="4702822"/>
            <a:ext cx="6103337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С. 9, №  2 (1 и 2 столбики) – самостоятельно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9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599" y="357228"/>
            <a:ext cx="57668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rgbClr val="5C1504"/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УМНОЖЕНИЯ</a:t>
            </a:r>
          </a:p>
          <a:p>
            <a:pPr algn="ctr">
              <a:defRPr/>
            </a:pPr>
            <a:r>
              <a:rPr lang="ru-RU" sz="2400" b="1" dirty="0">
                <a:ln w="12700">
                  <a:solidFill>
                    <a:srgbClr val="5C1504"/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ДВУЗНАЧНОГО ЧИСЛА НА ОДНОЗНАЧНОЕ</a:t>
            </a:r>
            <a:endParaRPr lang="ru-RU" sz="2400" b="1" dirty="0">
              <a:ln w="12700">
                <a:solidFill>
                  <a:srgbClr val="5C1504"/>
                </a:solidFill>
                <a:prstDash val="solid"/>
              </a:ln>
              <a:solidFill>
                <a:srgbClr val="FF00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0675" y="1187853"/>
            <a:ext cx="8823325" cy="11318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2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двузначное число разложить на сумму разрядных слагаемых;</a:t>
            </a:r>
          </a:p>
          <a:p>
            <a:pPr>
              <a:defRPr/>
            </a:pPr>
            <a:r>
              <a:rPr lang="ru-RU" sz="22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каждое слагаемое умножить на второй множитель;</a:t>
            </a:r>
          </a:p>
          <a:p>
            <a:pPr>
              <a:defRPr/>
            </a:pPr>
            <a:r>
              <a:rPr lang="ru-RU" sz="225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полученные произведения сложить.</a:t>
            </a: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539750" y="3284539"/>
            <a:ext cx="1079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14 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lang="ru-RU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03350" y="3398838"/>
            <a:ext cx="7184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84</a:t>
            </a:r>
            <a:endParaRPr lang="ru-RU" dirty="0">
              <a:ea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851110" y="4530972"/>
            <a:ext cx="1079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 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19</a:t>
            </a:r>
            <a:endParaRPr lang="ru-RU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1374531" y="5068687"/>
            <a:ext cx="7184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76</a:t>
            </a:r>
            <a:endParaRPr lang="ru-RU" dirty="0">
              <a:ea typeface="Calibri" pitchFamily="34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4859339" y="3213101"/>
            <a:ext cx="10810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15 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lang="ru-RU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5724525" y="3327401"/>
            <a:ext cx="7184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75</a:t>
            </a:r>
            <a:endParaRPr lang="ru-RU" dirty="0">
              <a:ea typeface="Calibri" pitchFamily="34" charset="0"/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556320" y="4934465"/>
            <a:ext cx="10810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19 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lang="ru-RU" sz="2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5877596" y="4649520"/>
            <a:ext cx="7184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95</a:t>
            </a:r>
            <a:endParaRPr lang="ru-RU" dirty="0">
              <a:ea typeface="Calibri" pitchFamily="34" charset="0"/>
            </a:endParaRPr>
          </a:p>
        </p:txBody>
      </p:sp>
      <p:sp>
        <p:nvSpPr>
          <p:cNvPr id="27" name="Выгнутая вверх стрелка 26"/>
          <p:cNvSpPr/>
          <p:nvPr/>
        </p:nvSpPr>
        <p:spPr>
          <a:xfrm>
            <a:off x="669701" y="3335629"/>
            <a:ext cx="608215" cy="193229"/>
          </a:xfrm>
          <a:prstGeom prst="curvedDownArrow">
            <a:avLst>
              <a:gd name="adj1" fmla="val 1491"/>
              <a:gd name="adj2" fmla="val 36088"/>
              <a:gd name="adj3" fmla="val 19509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Выгнутая вверх стрелка 27"/>
          <p:cNvSpPr/>
          <p:nvPr/>
        </p:nvSpPr>
        <p:spPr>
          <a:xfrm flipV="1">
            <a:off x="882652" y="3799267"/>
            <a:ext cx="456752" cy="200182"/>
          </a:xfrm>
          <a:prstGeom prst="curvedDownArrow">
            <a:avLst>
              <a:gd name="adj1" fmla="val 0"/>
              <a:gd name="adj2" fmla="val 54938"/>
              <a:gd name="adj3" fmla="val 26493"/>
            </a:avLst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720502" y="2987117"/>
            <a:ext cx="3930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ru-RU" sz="16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885780" y="4002401"/>
            <a:ext cx="341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0000"/>
                </a:solidFill>
                <a:ea typeface="Calibri" pitchFamily="34" charset="0"/>
              </a:rPr>
              <a:t>24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3013" y="2410383"/>
            <a:ext cx="1407758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ПРОВЕРЬ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Выгнутая вверх стрелка 19"/>
          <p:cNvSpPr/>
          <p:nvPr/>
        </p:nvSpPr>
        <p:spPr>
          <a:xfrm>
            <a:off x="4994857" y="3281966"/>
            <a:ext cx="608215" cy="193229"/>
          </a:xfrm>
          <a:prstGeom prst="curvedDownArrow">
            <a:avLst>
              <a:gd name="adj1" fmla="val 1491"/>
              <a:gd name="adj2" fmla="val 36088"/>
              <a:gd name="adj3" fmla="val 19509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верх стрелка 22"/>
          <p:cNvSpPr/>
          <p:nvPr/>
        </p:nvSpPr>
        <p:spPr>
          <a:xfrm>
            <a:off x="691167" y="4954073"/>
            <a:ext cx="608215" cy="193229"/>
          </a:xfrm>
          <a:prstGeom prst="curvedDownArrow">
            <a:avLst>
              <a:gd name="adj1" fmla="val 1491"/>
              <a:gd name="adj2" fmla="val 36088"/>
              <a:gd name="adj3" fmla="val 19509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верх стрелка 23"/>
          <p:cNvSpPr/>
          <p:nvPr/>
        </p:nvSpPr>
        <p:spPr>
          <a:xfrm>
            <a:off x="4969098" y="4520485"/>
            <a:ext cx="414271" cy="216839"/>
          </a:xfrm>
          <a:prstGeom prst="curvedDownArrow">
            <a:avLst>
              <a:gd name="adj1" fmla="val 1491"/>
              <a:gd name="adj2" fmla="val 36088"/>
              <a:gd name="adj3" fmla="val 19509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 flipV="1">
            <a:off x="880506" y="5422005"/>
            <a:ext cx="355866" cy="198035"/>
          </a:xfrm>
          <a:prstGeom prst="curvedDownArrow">
            <a:avLst>
              <a:gd name="adj1" fmla="val 0"/>
              <a:gd name="adj2" fmla="val 54938"/>
              <a:gd name="adj3" fmla="val 26493"/>
            </a:avLst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Выгнутая вверх стрелка 30"/>
          <p:cNvSpPr/>
          <p:nvPr/>
        </p:nvSpPr>
        <p:spPr>
          <a:xfrm flipV="1">
            <a:off x="5205661" y="3721993"/>
            <a:ext cx="383770" cy="183011"/>
          </a:xfrm>
          <a:prstGeom prst="curvedDownArrow">
            <a:avLst>
              <a:gd name="adj1" fmla="val 0"/>
              <a:gd name="adj2" fmla="val 54938"/>
              <a:gd name="adj3" fmla="val 26493"/>
            </a:avLst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Выгнутая вверх стрелка 31"/>
          <p:cNvSpPr/>
          <p:nvPr/>
        </p:nvSpPr>
        <p:spPr>
          <a:xfrm flipV="1">
            <a:off x="4997452" y="4990563"/>
            <a:ext cx="604858" cy="212502"/>
          </a:xfrm>
          <a:prstGeom prst="curvedDownArrow">
            <a:avLst>
              <a:gd name="adj1" fmla="val 0"/>
              <a:gd name="adj2" fmla="val 54938"/>
              <a:gd name="adj3" fmla="val 26493"/>
            </a:avLst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Прямоугольник 32"/>
          <p:cNvSpPr>
            <a:spLocks noChangeArrowheads="1"/>
          </p:cNvSpPr>
          <p:nvPr/>
        </p:nvSpPr>
        <p:spPr bwMode="auto">
          <a:xfrm>
            <a:off x="780603" y="4669956"/>
            <a:ext cx="3930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16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4" name="Прямоугольник 33"/>
          <p:cNvSpPr>
            <a:spLocks noChangeArrowheads="1"/>
          </p:cNvSpPr>
          <p:nvPr/>
        </p:nvSpPr>
        <p:spPr bwMode="auto">
          <a:xfrm>
            <a:off x="4976969" y="4242807"/>
            <a:ext cx="3930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16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5064975" y="5167939"/>
            <a:ext cx="341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0000"/>
                </a:solidFill>
                <a:ea typeface="Calibri" pitchFamily="34" charset="0"/>
              </a:rPr>
              <a:t>45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6" name="Прямоугольник 35"/>
          <p:cNvSpPr>
            <a:spLocks noChangeArrowheads="1"/>
          </p:cNvSpPr>
          <p:nvPr/>
        </p:nvSpPr>
        <p:spPr bwMode="auto">
          <a:xfrm>
            <a:off x="5101465" y="2963505"/>
            <a:ext cx="3930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16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0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5236694" y="3858587"/>
            <a:ext cx="341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0000"/>
                </a:solidFill>
                <a:ea typeface="Calibri" pitchFamily="34" charset="0"/>
              </a:rPr>
              <a:t>25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9" name="Прямоугольник 38"/>
          <p:cNvSpPr>
            <a:spLocks noChangeArrowheads="1"/>
          </p:cNvSpPr>
          <p:nvPr/>
        </p:nvSpPr>
        <p:spPr bwMode="auto">
          <a:xfrm>
            <a:off x="819240" y="5584356"/>
            <a:ext cx="3417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b="1" i="1" dirty="0" smtClean="0">
                <a:solidFill>
                  <a:srgbClr val="FF0000"/>
                </a:solidFill>
                <a:ea typeface="Calibri" pitchFamily="34" charset="0"/>
              </a:rPr>
              <a:t>36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391960" y="1931718"/>
            <a:ext cx="49404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B050"/>
                </a:solidFill>
              </a:rPr>
              <a:t>4</a:t>
            </a:r>
            <a:r>
              <a:rPr lang="ru-RU" sz="2400" b="1" dirty="0" smtClean="0">
                <a:solidFill>
                  <a:srgbClr val="00B050"/>
                </a:solidFill>
              </a:rPr>
              <a:t>+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287" y="896875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Задача.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6366" y="1433268"/>
            <a:ext cx="4968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Электровоз –12д.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Вагоны –      в.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7д.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5323821" y="1512890"/>
            <a:ext cx="432048" cy="108012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902801" y="1690279"/>
            <a:ext cx="987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54д.</a:t>
            </a:r>
            <a:endParaRPr lang="ru-RU" sz="32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287104" y="2480585"/>
            <a:ext cx="1152128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Равнобедренный треугольник 41"/>
          <p:cNvSpPr/>
          <p:nvPr/>
        </p:nvSpPr>
        <p:spPr>
          <a:xfrm>
            <a:off x="4745408" y="1466640"/>
            <a:ext cx="576064" cy="50405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4843174" y="1968917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?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784045" y="2045052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4822681" y="15995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12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5933825" y="1762285"/>
            <a:ext cx="482352" cy="48235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526043" y="473187"/>
            <a:ext cx="45865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 smtClean="0">
                <a:ln w="12700">
                  <a:solidFill>
                    <a:srgbClr val="5C1504"/>
                  </a:solidFill>
                  <a:prstDash val="solid"/>
                </a:ln>
                <a:pattFill prst="pct40">
                  <a:fgClr>
                    <a:srgbClr val="5C1504"/>
                  </a:fgClr>
                  <a:bgClr>
                    <a:srgbClr val="B98C73"/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по </a:t>
            </a:r>
            <a:r>
              <a:rPr lang="ru-RU" sz="2800" b="1" dirty="0" smtClean="0">
                <a:ln w="12700">
                  <a:solidFill>
                    <a:srgbClr val="5C1504"/>
                  </a:solidFill>
                  <a:prstDash val="solid"/>
                </a:ln>
                <a:pattFill prst="pct40">
                  <a:fgClr>
                    <a:srgbClr val="5C1504"/>
                  </a:fgClr>
                  <a:bgClr>
                    <a:srgbClr val="B98C73"/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учебнику с. 9, №4</a:t>
            </a:r>
            <a:endParaRPr lang="ru-RU" sz="2800" b="1" dirty="0">
              <a:ln w="12700">
                <a:solidFill>
                  <a:srgbClr val="5C1504"/>
                </a:solidFill>
                <a:prstDash val="solid"/>
              </a:ln>
              <a:pattFill prst="pct40">
                <a:fgClr>
                  <a:srgbClr val="5C1504"/>
                </a:fgClr>
                <a:bgClr>
                  <a:srgbClr val="B98C73"/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355404" y="1992529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B050"/>
                </a:solidFill>
              </a:rPr>
              <a:t>?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2299838" y="2004837"/>
            <a:ext cx="482352" cy="482352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24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234" y="1561514"/>
            <a:ext cx="62038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54 – 12 = 42 (д.) – на все вагоны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7=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(в.)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получилось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вагонов получилось у Юры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7957" y="520505"/>
            <a:ext cx="3108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Проверь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74541" y="643830"/>
            <a:ext cx="49404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B050"/>
                </a:solidFill>
              </a:rPr>
              <a:t>2</a:t>
            </a:r>
            <a:r>
              <a:rPr lang="ru-RU" sz="2400" b="1" dirty="0" smtClean="0">
                <a:solidFill>
                  <a:srgbClr val="00B050"/>
                </a:solidFill>
              </a:rPr>
              <a:t>+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19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8076" y="594731"/>
            <a:ext cx="600075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Оценим себя на уроке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819" y="1983944"/>
            <a:ext cx="5760640" cy="10618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1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19-18</a:t>
            </a:r>
            <a:r>
              <a:rPr lang="ru-RU" altLang="ru-RU" sz="2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 </a:t>
            </a:r>
            <a:r>
              <a:rPr lang="ru-RU" sz="2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молодец, выполнил всё верно </a:t>
            </a:r>
            <a:r>
              <a:rPr lang="ru-RU" sz="21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</a:t>
            </a:r>
            <a:endParaRPr lang="ru-RU" altLang="ru-RU" sz="2100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21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17- 16 </a:t>
            </a:r>
            <a:r>
              <a:rPr lang="ru-RU" altLang="ru-RU" sz="2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ошибся совсем немного </a:t>
            </a:r>
            <a:r>
              <a:rPr lang="ru-RU" sz="21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«4».</a:t>
            </a:r>
          </a:p>
          <a:p>
            <a:pPr eaLnBrk="1" hangingPunct="1">
              <a:defRPr/>
            </a:pPr>
            <a:r>
              <a:rPr lang="ru-RU" altLang="ru-RU" sz="21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15-9</a:t>
            </a:r>
            <a:r>
              <a:rPr lang="ru-RU" altLang="ru-RU" sz="2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ошибок, выучи правило </a:t>
            </a:r>
            <a:r>
              <a:rPr lang="ru-RU" sz="21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«3».</a:t>
            </a:r>
            <a:endParaRPr lang="ru-RU" altLang="ru-RU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86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772817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Домашнее задание</a:t>
            </a:r>
          </a:p>
          <a:p>
            <a:r>
              <a:rPr lang="ru-RU" sz="4000" dirty="0">
                <a:solidFill>
                  <a:schemeClr val="bg1"/>
                </a:solidFill>
              </a:rPr>
              <a:t>С. </a:t>
            </a:r>
            <a:r>
              <a:rPr lang="ru-RU" sz="4000" dirty="0" smtClean="0">
                <a:solidFill>
                  <a:schemeClr val="bg1"/>
                </a:solidFill>
              </a:rPr>
              <a:t>9, №</a:t>
            </a:r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8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31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48680"/>
            <a:ext cx="914400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:\от Т.н. Сычевой\матем 2 кл\лист мат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" y="254174"/>
            <a:ext cx="8415587" cy="630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264712" y="316458"/>
            <a:ext cx="322934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25 </a:t>
            </a:r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я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нв</a:t>
            </a:r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ря</a:t>
            </a:r>
            <a:r>
              <a:rPr lang="ru-RU" altLang="ru-RU" sz="3200" b="1" u="sng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К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ла</a:t>
            </a:r>
            <a:r>
              <a:rPr lang="ru-RU" altLang="ru-RU" sz="3200" b="1" u="sng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сс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ная р</a:t>
            </a:r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бота</a:t>
            </a:r>
            <a:r>
              <a:rPr lang="ru-RU" altLang="ru-RU" sz="3200" b="1" u="sng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701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2520" y="474052"/>
            <a:ext cx="5332412" cy="460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/>
              <a:t> Вспомни правило. Заполни пропуски.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857137" y="3258949"/>
            <a:ext cx="1955409" cy="1491176"/>
          </a:xfrm>
          <a:prstGeom prst="triangle">
            <a:avLst/>
          </a:prstGeom>
          <a:noFill/>
          <a:ln w="571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1"/>
            <a:endCxn id="5" idx="5"/>
          </p:cNvCxnSpPr>
          <p:nvPr/>
        </p:nvCxnSpPr>
        <p:spPr>
          <a:xfrm>
            <a:off x="1345989" y="4004537"/>
            <a:ext cx="97770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5" idx="3"/>
          </p:cNvCxnSpPr>
          <p:nvPr/>
        </p:nvCxnSpPr>
        <p:spPr>
          <a:xfrm flipH="1">
            <a:off x="1834842" y="4046740"/>
            <a:ext cx="7035" cy="7033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03915" y="3366934"/>
            <a:ext cx="379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П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62575" y="3988125"/>
            <a:ext cx="379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м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750" y="4048985"/>
            <a:ext cx="379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29673" y="3976401"/>
            <a:ext cx="4501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х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1714" y="3678603"/>
            <a:ext cx="506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4797" y="3662190"/>
            <a:ext cx="506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:</a:t>
            </a:r>
            <a:endParaRPr lang="ru-RU" sz="3600" dirty="0">
              <a:solidFill>
                <a:srgbClr val="00B05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053723"/>
              </p:ext>
            </p:extLst>
          </p:nvPr>
        </p:nvGraphicFramePr>
        <p:xfrm>
          <a:off x="712631" y="1332606"/>
          <a:ext cx="6096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мн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C000"/>
                          </a:solidFill>
                        </a:rPr>
                        <a:t>Мн</a:t>
                      </a:r>
                      <a:endParaRPr lang="ru-RU" sz="2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ПР</a:t>
                      </a:r>
                      <a:endParaRPr lang="ru-RU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27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25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2520" y="474052"/>
            <a:ext cx="147668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ПРОВЕРЬ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857137" y="3258949"/>
            <a:ext cx="1955409" cy="1491176"/>
          </a:xfrm>
          <a:prstGeom prst="triangle">
            <a:avLst/>
          </a:prstGeom>
          <a:noFill/>
          <a:ln w="571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1"/>
            <a:endCxn id="5" idx="5"/>
          </p:cNvCxnSpPr>
          <p:nvPr/>
        </p:nvCxnSpPr>
        <p:spPr>
          <a:xfrm>
            <a:off x="1345989" y="4004537"/>
            <a:ext cx="97770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5" idx="3"/>
          </p:cNvCxnSpPr>
          <p:nvPr/>
        </p:nvCxnSpPr>
        <p:spPr>
          <a:xfrm flipH="1">
            <a:off x="1834842" y="4046740"/>
            <a:ext cx="7035" cy="7033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03915" y="3366934"/>
            <a:ext cx="379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П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62575" y="3988125"/>
            <a:ext cx="379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м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750" y="4048985"/>
            <a:ext cx="379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29673" y="3976401"/>
            <a:ext cx="4501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х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1714" y="3678603"/>
            <a:ext cx="506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4797" y="3662190"/>
            <a:ext cx="506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:</a:t>
            </a:r>
            <a:endParaRPr lang="ru-RU" sz="3600" dirty="0">
              <a:solidFill>
                <a:srgbClr val="00B05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053723"/>
              </p:ext>
            </p:extLst>
          </p:nvPr>
        </p:nvGraphicFramePr>
        <p:xfrm>
          <a:off x="712631" y="1332606"/>
          <a:ext cx="6096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мн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C000"/>
                          </a:solidFill>
                        </a:rPr>
                        <a:t>Мн</a:t>
                      </a:r>
                      <a:endParaRPr lang="ru-RU" sz="2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ПР</a:t>
                      </a:r>
                      <a:endParaRPr lang="ru-RU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27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391960" y="1931718"/>
            <a:ext cx="49404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9+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9701" y="5318973"/>
            <a:ext cx="6697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4, 3, 14, 3, 18, 4, 3, 24, 3.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88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:\от Т.н. Сычевой\матем 2 кл\лист мат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380784"/>
            <a:ext cx="8415587" cy="630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60620" y="1622737"/>
            <a:ext cx="66970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Запиши сумму разрядных слагаемых.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=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=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= 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 = 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238954" y="419489"/>
            <a:ext cx="322934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25 </a:t>
            </a:r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я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нв</a:t>
            </a:r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ря</a:t>
            </a:r>
            <a:r>
              <a:rPr lang="ru-RU" altLang="ru-RU" sz="3200" b="1" u="sng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К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ла</a:t>
            </a:r>
            <a:r>
              <a:rPr lang="ru-RU" altLang="ru-RU" sz="3200" b="1" u="sng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сс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ная р</a:t>
            </a:r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бота</a:t>
            </a:r>
            <a:r>
              <a:rPr lang="ru-RU" altLang="ru-RU" sz="3200" b="1" u="sng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866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:\от Т.н. Сычевой\матем 2 кл\лист мат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380784"/>
            <a:ext cx="8415587" cy="630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60620" y="1622737"/>
            <a:ext cx="647807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ПРОВЕРЬ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43 = 40 + 3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= 14 + 4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= 20 + 3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 = 60 + 8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3238954" y="419489"/>
            <a:ext cx="322934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25 </a:t>
            </a:r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я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нв</a:t>
            </a:r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ря</a:t>
            </a:r>
            <a:r>
              <a:rPr lang="ru-RU" altLang="ru-RU" sz="3200" b="1" u="sng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К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ла</a:t>
            </a:r>
            <a:r>
              <a:rPr lang="ru-RU" altLang="ru-RU" sz="3200" b="1" u="sng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сс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ная р</a:t>
            </a:r>
            <a:r>
              <a:rPr lang="ru-RU" altLang="ru-RU" sz="3200" b="1" dirty="0" smtClean="0">
                <a:solidFill>
                  <a:srgbClr val="00B050"/>
                </a:solidFill>
                <a:latin typeface="+mn-lt"/>
                <a:cs typeface="Times New Roman" panose="02020603050405020304" pitchFamily="18" charset="0"/>
              </a:rPr>
              <a:t>а</a:t>
            </a:r>
            <a:r>
              <a:rPr lang="ru-RU" altLang="ru-RU" sz="3200" b="1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бота</a:t>
            </a:r>
            <a:r>
              <a:rPr lang="ru-RU" altLang="ru-RU" sz="3200" b="1" u="sng" dirty="0" smtClean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71510" y="1390805"/>
            <a:ext cx="494046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4+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37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19048" y="1785696"/>
            <a:ext cx="5028164" cy="1242442"/>
          </a:xfrm>
          <a:prstGeom prst="roundRect">
            <a:avLst/>
          </a:prstGeom>
          <a:solidFill>
            <a:srgbClr val="F1F9B5">
              <a:alpha val="25000"/>
            </a:srgbClr>
          </a:solidFill>
          <a:ln w="34925">
            <a:gradFill>
              <a:gsLst>
                <a:gs pos="39000">
                  <a:srgbClr val="5C1504"/>
                </a:gs>
                <a:gs pos="9000">
                  <a:srgbClr val="B98C73"/>
                </a:gs>
                <a:gs pos="65000">
                  <a:srgbClr val="A26D50"/>
                </a:gs>
                <a:gs pos="92000">
                  <a:srgbClr val="8B5E4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3313" y="486066"/>
            <a:ext cx="75897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ln w="12700">
                  <a:solidFill>
                    <a:srgbClr val="5C1504"/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РАСПРЕДЕЛИТЕЛЬНОЕ СВОЙСТВО УМНОЖЕНИЯ</a:t>
            </a:r>
            <a:endParaRPr lang="ru-RU" sz="2800" b="1" dirty="0">
              <a:ln w="12700">
                <a:solidFill>
                  <a:srgbClr val="5C1504"/>
                </a:solidFill>
                <a:prstDash val="solid"/>
              </a:ln>
              <a:solidFill>
                <a:srgbClr val="00B05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25438" y="1722438"/>
            <a:ext cx="5149850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 умножить сумму на число,</a:t>
            </a:r>
          </a:p>
          <a:p>
            <a:pPr algn="ctr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 можно каждое слагаемое умножить</a:t>
            </a:r>
          </a:p>
          <a:p>
            <a:pPr algn="ctr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на это число и результаты сложить.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60991" y="2055567"/>
            <a:ext cx="2855574" cy="630391"/>
          </a:xfrm>
          <a:prstGeom prst="roundRect">
            <a:avLst/>
          </a:prstGeom>
          <a:solidFill>
            <a:srgbClr val="FFFF65">
              <a:alpha val="16000"/>
            </a:srgbClr>
          </a:solidFill>
          <a:ln w="34925">
            <a:gradFill>
              <a:gsLst>
                <a:gs pos="0">
                  <a:srgbClr val="C00000"/>
                </a:gs>
                <a:gs pos="49000">
                  <a:srgbClr val="C00000"/>
                </a:gs>
                <a:gs pos="27000">
                  <a:srgbClr val="C00000"/>
                </a:gs>
                <a:gs pos="81000">
                  <a:srgbClr val="C000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865814" y="2060576"/>
            <a:ext cx="17875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) ∙ с =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280275" y="2105026"/>
            <a:ext cx="331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466014" y="2105026"/>
            <a:ext cx="261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∙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7594601" y="2105026"/>
            <a:ext cx="31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796214" y="2101851"/>
            <a:ext cx="338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8002589" y="2105026"/>
            <a:ext cx="346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8359776" y="2105026"/>
            <a:ext cx="31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5959475" y="2100263"/>
            <a:ext cx="3317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6856414" y="2101851"/>
            <a:ext cx="31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6397626" y="2100263"/>
            <a:ext cx="346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8226425" y="2100263"/>
            <a:ext cx="261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∙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6858001" y="2101851"/>
            <a:ext cx="31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endParaRPr lang="ru-RU" sz="2400"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30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06169" y="1772817"/>
            <a:ext cx="5028164" cy="1242442"/>
          </a:xfrm>
          <a:prstGeom prst="roundRect">
            <a:avLst/>
          </a:prstGeom>
          <a:solidFill>
            <a:srgbClr val="F1F9B5">
              <a:alpha val="25000"/>
            </a:srgbClr>
          </a:solidFill>
          <a:ln w="34925">
            <a:gradFill>
              <a:gsLst>
                <a:gs pos="39000">
                  <a:srgbClr val="5C1504"/>
                </a:gs>
                <a:gs pos="9000">
                  <a:srgbClr val="B98C73"/>
                </a:gs>
                <a:gs pos="65000">
                  <a:srgbClr val="A26D50"/>
                </a:gs>
                <a:gs pos="92000">
                  <a:srgbClr val="8B5E4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4980" y="1052736"/>
            <a:ext cx="75897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ln w="12700">
                  <a:solidFill>
                    <a:srgbClr val="5C1504"/>
                  </a:solidFill>
                  <a:prstDash val="solid"/>
                </a:ln>
                <a:pattFill prst="pct40">
                  <a:fgClr>
                    <a:srgbClr val="5C1504"/>
                  </a:fgClr>
                  <a:bgClr>
                    <a:srgbClr val="B98C73"/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РАСПРЕДЕЛИТЕЛЬНОЕ СВОЙСТВО УМНОЖЕНИЯ</a:t>
            </a:r>
            <a:endParaRPr lang="ru-RU" sz="2800" b="1" dirty="0">
              <a:ln w="12700">
                <a:solidFill>
                  <a:srgbClr val="5C1504"/>
                </a:solidFill>
                <a:prstDash val="solid"/>
              </a:ln>
              <a:pattFill prst="pct40">
                <a:fgClr>
                  <a:srgbClr val="5C1504"/>
                </a:fgClr>
                <a:bgClr>
                  <a:srgbClr val="B98C73"/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318" name="Прямоугольник 6"/>
          <p:cNvSpPr>
            <a:spLocks noChangeArrowheads="1"/>
          </p:cNvSpPr>
          <p:nvPr/>
        </p:nvSpPr>
        <p:spPr bwMode="auto">
          <a:xfrm>
            <a:off x="325438" y="1722438"/>
            <a:ext cx="5149850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 умножить сумму на число,</a:t>
            </a:r>
          </a:p>
          <a:p>
            <a:pPr algn="ctr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 можно каждое слагаемое умножить</a:t>
            </a:r>
          </a:p>
          <a:p>
            <a:pPr algn="ctr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на это число и результаты сложить.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60991" y="2055567"/>
            <a:ext cx="2855574" cy="630391"/>
          </a:xfrm>
          <a:prstGeom prst="roundRect">
            <a:avLst/>
          </a:prstGeom>
          <a:solidFill>
            <a:srgbClr val="FFFF65">
              <a:alpha val="16000"/>
            </a:srgbClr>
          </a:solidFill>
          <a:ln w="34925">
            <a:gradFill>
              <a:gsLst>
                <a:gs pos="0">
                  <a:srgbClr val="C00000"/>
                </a:gs>
                <a:gs pos="49000">
                  <a:srgbClr val="C00000"/>
                </a:gs>
                <a:gs pos="27000">
                  <a:srgbClr val="C00000"/>
                </a:gs>
                <a:gs pos="81000">
                  <a:srgbClr val="C000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13322" name="Прямоугольник 8"/>
          <p:cNvSpPr>
            <a:spLocks noChangeArrowheads="1"/>
          </p:cNvSpPr>
          <p:nvPr/>
        </p:nvSpPr>
        <p:spPr bwMode="auto">
          <a:xfrm>
            <a:off x="5865814" y="2060576"/>
            <a:ext cx="17875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) ∙ с =</a:t>
            </a:r>
          </a:p>
        </p:txBody>
      </p:sp>
      <p:sp>
        <p:nvSpPr>
          <p:cNvPr id="13323" name="Прямоугольник 9"/>
          <p:cNvSpPr>
            <a:spLocks noChangeArrowheads="1"/>
          </p:cNvSpPr>
          <p:nvPr/>
        </p:nvSpPr>
        <p:spPr bwMode="auto">
          <a:xfrm>
            <a:off x="7280275" y="2105026"/>
            <a:ext cx="331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4" name="Прямоугольник 10"/>
          <p:cNvSpPr>
            <a:spLocks noChangeArrowheads="1"/>
          </p:cNvSpPr>
          <p:nvPr/>
        </p:nvSpPr>
        <p:spPr bwMode="auto">
          <a:xfrm>
            <a:off x="7466014" y="2105026"/>
            <a:ext cx="261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∙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5" name="Прямоугольник 11"/>
          <p:cNvSpPr>
            <a:spLocks noChangeArrowheads="1"/>
          </p:cNvSpPr>
          <p:nvPr/>
        </p:nvSpPr>
        <p:spPr bwMode="auto">
          <a:xfrm>
            <a:off x="7594601" y="2105026"/>
            <a:ext cx="31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6" name="Прямоугольник 12"/>
          <p:cNvSpPr>
            <a:spLocks noChangeArrowheads="1"/>
          </p:cNvSpPr>
          <p:nvPr/>
        </p:nvSpPr>
        <p:spPr bwMode="auto">
          <a:xfrm>
            <a:off x="7796214" y="2101851"/>
            <a:ext cx="338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7" name="Прямоугольник 13"/>
          <p:cNvSpPr>
            <a:spLocks noChangeArrowheads="1"/>
          </p:cNvSpPr>
          <p:nvPr/>
        </p:nvSpPr>
        <p:spPr bwMode="auto">
          <a:xfrm>
            <a:off x="8002589" y="2105026"/>
            <a:ext cx="346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8" name="Прямоугольник 14"/>
          <p:cNvSpPr>
            <a:spLocks noChangeArrowheads="1"/>
          </p:cNvSpPr>
          <p:nvPr/>
        </p:nvSpPr>
        <p:spPr bwMode="auto">
          <a:xfrm>
            <a:off x="8359776" y="2105026"/>
            <a:ext cx="31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9" name="Прямоугольник 18"/>
          <p:cNvSpPr>
            <a:spLocks noChangeArrowheads="1"/>
          </p:cNvSpPr>
          <p:nvPr/>
        </p:nvSpPr>
        <p:spPr bwMode="auto">
          <a:xfrm>
            <a:off x="8226425" y="2100263"/>
            <a:ext cx="261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∙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889000" y="3357563"/>
            <a:ext cx="495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23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31" name="Прямоугольник 22"/>
          <p:cNvSpPr>
            <a:spLocks noChangeArrowheads="1"/>
          </p:cNvSpPr>
          <p:nvPr/>
        </p:nvSpPr>
        <p:spPr bwMode="auto">
          <a:xfrm>
            <a:off x="1266826" y="3357563"/>
            <a:ext cx="4873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∙ 4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24" name="Половина рамки 23"/>
          <p:cNvSpPr/>
          <p:nvPr/>
        </p:nvSpPr>
        <p:spPr>
          <a:xfrm rot="2745208">
            <a:off x="893763" y="3822700"/>
            <a:ext cx="431800" cy="431800"/>
          </a:xfrm>
          <a:prstGeom prst="halfFrame">
            <a:avLst>
              <a:gd name="adj1" fmla="val 1640"/>
              <a:gd name="adj2" fmla="val 1483"/>
            </a:avLst>
          </a:prstGeom>
          <a:solidFill>
            <a:schemeClr val="tx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539751" y="3933826"/>
            <a:ext cx="1065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20      3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1646239" y="3357563"/>
            <a:ext cx="19446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= (20 + 3) ∙ 4 =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2017713" y="3429000"/>
            <a:ext cx="360362" cy="344488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  </a:t>
            </a: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3451226" y="3357563"/>
            <a:ext cx="8667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 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∙ 4</a:t>
            </a:r>
            <a:endParaRPr lang="ru-RU"/>
          </a:p>
        </p:txBody>
      </p:sp>
      <p:sp>
        <p:nvSpPr>
          <p:cNvPr id="35" name="Прямоугольник 34"/>
          <p:cNvSpPr>
            <a:spLocks noChangeArrowheads="1"/>
          </p:cNvSpPr>
          <p:nvPr/>
        </p:nvSpPr>
        <p:spPr bwMode="auto">
          <a:xfrm>
            <a:off x="4402138" y="3357563"/>
            <a:ext cx="7096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3 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∙ 4</a:t>
            </a: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606676" y="3448050"/>
            <a:ext cx="220663" cy="30003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3708401" y="3141664"/>
            <a:ext cx="3921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80</a:t>
            </a:r>
            <a:endParaRPr lang="ru-RU" sz="1200" b="1" i="1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38" name="Прямоугольник 37"/>
          <p:cNvSpPr>
            <a:spLocks noChangeArrowheads="1"/>
          </p:cNvSpPr>
          <p:nvPr/>
        </p:nvSpPr>
        <p:spPr bwMode="auto">
          <a:xfrm>
            <a:off x="5003800" y="3357564"/>
            <a:ext cx="719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= 92</a:t>
            </a:r>
            <a:endParaRPr lang="ru-RU">
              <a:ea typeface="Calibri" pitchFamily="34" charset="0"/>
            </a:endParaRPr>
          </a:p>
        </p:txBody>
      </p:sp>
      <p:sp>
        <p:nvSpPr>
          <p:cNvPr id="40" name="Выгнутая вверх стрелка 39"/>
          <p:cNvSpPr/>
          <p:nvPr/>
        </p:nvSpPr>
        <p:spPr>
          <a:xfrm>
            <a:off x="2184401" y="3189289"/>
            <a:ext cx="1038225" cy="236537"/>
          </a:xfrm>
          <a:prstGeom prst="curvedDownArrow">
            <a:avLst>
              <a:gd name="adj1" fmla="val 1491"/>
              <a:gd name="adj2" fmla="val 36088"/>
              <a:gd name="adj3" fmla="val 19509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" name="Выгнутая вверх стрелка 40"/>
          <p:cNvSpPr/>
          <p:nvPr/>
        </p:nvSpPr>
        <p:spPr>
          <a:xfrm>
            <a:off x="3179764" y="3184525"/>
            <a:ext cx="815975" cy="234950"/>
          </a:xfrm>
          <a:prstGeom prst="curvedDownArrow">
            <a:avLst>
              <a:gd name="adj1" fmla="val 1491"/>
              <a:gd name="adj2" fmla="val 36088"/>
              <a:gd name="adj3" fmla="val 19509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Выгнутая вверх стрелка 41"/>
          <p:cNvSpPr/>
          <p:nvPr/>
        </p:nvSpPr>
        <p:spPr>
          <a:xfrm flipV="1">
            <a:off x="2711451" y="3751263"/>
            <a:ext cx="511175" cy="209550"/>
          </a:xfrm>
          <a:prstGeom prst="curvedDownArrow">
            <a:avLst>
              <a:gd name="adj1" fmla="val 0"/>
              <a:gd name="adj2" fmla="val 54938"/>
              <a:gd name="adj3" fmla="val 26493"/>
            </a:avLst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3" name="Выгнутая вверх стрелка 42"/>
          <p:cNvSpPr/>
          <p:nvPr/>
        </p:nvSpPr>
        <p:spPr>
          <a:xfrm flipV="1">
            <a:off x="3159125" y="3762376"/>
            <a:ext cx="1652588" cy="244475"/>
          </a:xfrm>
          <a:prstGeom prst="curvedDownArrow">
            <a:avLst>
              <a:gd name="adj1" fmla="val 1088"/>
              <a:gd name="adj2" fmla="val 48608"/>
              <a:gd name="adj3" fmla="val 21459"/>
            </a:avLst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187825" y="3357563"/>
            <a:ext cx="338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lang="ru-RU">
              <a:ea typeface="Calibri" pitchFamily="34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4572000" y="3162300"/>
            <a:ext cx="393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endParaRPr lang="ru-RU" sz="1200" b="1" i="1">
              <a:solidFill>
                <a:srgbClr val="FF0000"/>
              </a:solidFill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13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0563" y="1695544"/>
            <a:ext cx="5028164" cy="1242442"/>
          </a:xfrm>
          <a:prstGeom prst="roundRect">
            <a:avLst/>
          </a:prstGeom>
          <a:solidFill>
            <a:srgbClr val="F1F9B5">
              <a:alpha val="25000"/>
            </a:srgbClr>
          </a:solidFill>
          <a:ln w="34925">
            <a:gradFill>
              <a:gsLst>
                <a:gs pos="39000">
                  <a:srgbClr val="5C1504"/>
                </a:gs>
                <a:gs pos="9000">
                  <a:srgbClr val="B98C73"/>
                </a:gs>
                <a:gs pos="65000">
                  <a:srgbClr val="A26D50"/>
                </a:gs>
                <a:gs pos="92000">
                  <a:srgbClr val="8B5E4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94980" y="1052736"/>
            <a:ext cx="75897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ln w="12700">
                  <a:solidFill>
                    <a:srgbClr val="5C1504"/>
                  </a:solidFill>
                  <a:prstDash val="solid"/>
                </a:ln>
                <a:pattFill prst="pct40">
                  <a:fgClr>
                    <a:srgbClr val="5C1504"/>
                  </a:fgClr>
                  <a:bgClr>
                    <a:srgbClr val="B98C73"/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РАСПРЕДЕЛИТЕЛЬНОЕ СВОЙСТВО УМНОЖЕНИЯ</a:t>
            </a:r>
            <a:endParaRPr lang="ru-RU" sz="2800" b="1" dirty="0">
              <a:ln w="12700">
                <a:solidFill>
                  <a:srgbClr val="5C1504"/>
                </a:solidFill>
                <a:prstDash val="solid"/>
              </a:ln>
              <a:pattFill prst="pct40">
                <a:fgClr>
                  <a:srgbClr val="5C1504"/>
                </a:fgClr>
                <a:bgClr>
                  <a:srgbClr val="B98C73"/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318" name="Прямоугольник 6"/>
          <p:cNvSpPr>
            <a:spLocks noChangeArrowheads="1"/>
          </p:cNvSpPr>
          <p:nvPr/>
        </p:nvSpPr>
        <p:spPr bwMode="auto">
          <a:xfrm>
            <a:off x="325438" y="1722438"/>
            <a:ext cx="5149850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 умножить сумму на число,</a:t>
            </a:r>
          </a:p>
          <a:p>
            <a:pPr algn="ctr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 можно каждое слагаемое умножить</a:t>
            </a:r>
          </a:p>
          <a:p>
            <a:pPr algn="ctr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на это число и результаты сложить.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860991" y="2055567"/>
            <a:ext cx="2855574" cy="630391"/>
          </a:xfrm>
          <a:prstGeom prst="roundRect">
            <a:avLst/>
          </a:prstGeom>
          <a:solidFill>
            <a:srgbClr val="FFFF65">
              <a:alpha val="16000"/>
            </a:srgbClr>
          </a:solidFill>
          <a:ln w="34925">
            <a:gradFill>
              <a:gsLst>
                <a:gs pos="0">
                  <a:srgbClr val="C00000"/>
                </a:gs>
                <a:gs pos="49000">
                  <a:srgbClr val="C00000"/>
                </a:gs>
                <a:gs pos="27000">
                  <a:srgbClr val="C00000"/>
                </a:gs>
                <a:gs pos="81000">
                  <a:srgbClr val="C0000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/>
          </a:p>
        </p:txBody>
      </p:sp>
      <p:sp>
        <p:nvSpPr>
          <p:cNvPr id="13322" name="Прямоугольник 8"/>
          <p:cNvSpPr>
            <a:spLocks noChangeArrowheads="1"/>
          </p:cNvSpPr>
          <p:nvPr/>
        </p:nvSpPr>
        <p:spPr bwMode="auto">
          <a:xfrm>
            <a:off x="5865814" y="2060576"/>
            <a:ext cx="1787525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 + </a:t>
            </a:r>
            <a:r>
              <a:rPr lang="en-US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) ∙ с =</a:t>
            </a:r>
          </a:p>
        </p:txBody>
      </p:sp>
      <p:sp>
        <p:nvSpPr>
          <p:cNvPr id="13323" name="Прямоугольник 9"/>
          <p:cNvSpPr>
            <a:spLocks noChangeArrowheads="1"/>
          </p:cNvSpPr>
          <p:nvPr/>
        </p:nvSpPr>
        <p:spPr bwMode="auto">
          <a:xfrm>
            <a:off x="7280275" y="2105026"/>
            <a:ext cx="331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4" name="Прямоугольник 10"/>
          <p:cNvSpPr>
            <a:spLocks noChangeArrowheads="1"/>
          </p:cNvSpPr>
          <p:nvPr/>
        </p:nvSpPr>
        <p:spPr bwMode="auto">
          <a:xfrm>
            <a:off x="7466014" y="2105026"/>
            <a:ext cx="2619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∙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5" name="Прямоугольник 11"/>
          <p:cNvSpPr>
            <a:spLocks noChangeArrowheads="1"/>
          </p:cNvSpPr>
          <p:nvPr/>
        </p:nvSpPr>
        <p:spPr bwMode="auto">
          <a:xfrm>
            <a:off x="7594601" y="2105026"/>
            <a:ext cx="31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6" name="Прямоугольник 12"/>
          <p:cNvSpPr>
            <a:spLocks noChangeArrowheads="1"/>
          </p:cNvSpPr>
          <p:nvPr/>
        </p:nvSpPr>
        <p:spPr bwMode="auto">
          <a:xfrm>
            <a:off x="7796214" y="2101851"/>
            <a:ext cx="3381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7" name="Прямоугольник 13"/>
          <p:cNvSpPr>
            <a:spLocks noChangeArrowheads="1"/>
          </p:cNvSpPr>
          <p:nvPr/>
        </p:nvSpPr>
        <p:spPr bwMode="auto">
          <a:xfrm>
            <a:off x="8002589" y="2105026"/>
            <a:ext cx="346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b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8" name="Прямоугольник 14"/>
          <p:cNvSpPr>
            <a:spLocks noChangeArrowheads="1"/>
          </p:cNvSpPr>
          <p:nvPr/>
        </p:nvSpPr>
        <p:spPr bwMode="auto">
          <a:xfrm>
            <a:off x="8359776" y="2105026"/>
            <a:ext cx="314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29" name="Прямоугольник 18"/>
          <p:cNvSpPr>
            <a:spLocks noChangeArrowheads="1"/>
          </p:cNvSpPr>
          <p:nvPr/>
        </p:nvSpPr>
        <p:spPr bwMode="auto">
          <a:xfrm>
            <a:off x="8226425" y="2100263"/>
            <a:ext cx="2619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∙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889000" y="3357563"/>
            <a:ext cx="4953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23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13331" name="Прямоугольник 22"/>
          <p:cNvSpPr>
            <a:spLocks noChangeArrowheads="1"/>
          </p:cNvSpPr>
          <p:nvPr/>
        </p:nvSpPr>
        <p:spPr bwMode="auto">
          <a:xfrm>
            <a:off x="1266826" y="3357563"/>
            <a:ext cx="4873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∙ 4</a:t>
            </a:r>
            <a:endParaRPr lang="ru-RU" sz="2400">
              <a:ea typeface="Calibri" pitchFamily="34" charset="0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1633360" y="3344684"/>
            <a:ext cx="7873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= 92 </a:t>
            </a:r>
            <a:endParaRPr lang="ru-RU" sz="2400" dirty="0">
              <a:ea typeface="Calibri" pitchFamily="34" charset="0"/>
            </a:endParaRPr>
          </a:p>
        </p:txBody>
      </p:sp>
      <p:sp>
        <p:nvSpPr>
          <p:cNvPr id="37" name="Прямоугольник 36"/>
          <p:cNvSpPr>
            <a:spLocks noChangeArrowheads="1"/>
          </p:cNvSpPr>
          <p:nvPr/>
        </p:nvSpPr>
        <p:spPr bwMode="auto">
          <a:xfrm>
            <a:off x="1132626" y="2974238"/>
            <a:ext cx="39211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80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  <p:sp>
        <p:nvSpPr>
          <p:cNvPr id="40" name="Выгнутая вверх стрелка 39"/>
          <p:cNvSpPr/>
          <p:nvPr/>
        </p:nvSpPr>
        <p:spPr>
          <a:xfrm>
            <a:off x="1017431" y="3258355"/>
            <a:ext cx="608215" cy="193229"/>
          </a:xfrm>
          <a:prstGeom prst="curvedDownArrow">
            <a:avLst>
              <a:gd name="adj1" fmla="val 1491"/>
              <a:gd name="adj2" fmla="val 36088"/>
              <a:gd name="adj3" fmla="val 19509"/>
            </a:avLst>
          </a:prstGeom>
          <a:solidFill>
            <a:srgbClr val="7030A0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2" name="Выгнутая вверх стрелка 41"/>
          <p:cNvSpPr/>
          <p:nvPr/>
        </p:nvSpPr>
        <p:spPr>
          <a:xfrm flipV="1">
            <a:off x="1178866" y="3734873"/>
            <a:ext cx="456752" cy="200182"/>
          </a:xfrm>
          <a:prstGeom prst="curvedDownArrow">
            <a:avLst>
              <a:gd name="adj1" fmla="val 0"/>
              <a:gd name="adj2" fmla="val 54938"/>
              <a:gd name="adj3" fmla="val 26493"/>
            </a:avLst>
          </a:prstGeom>
          <a:solidFill>
            <a:srgbClr val="0070C0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184857" y="3870638"/>
            <a:ext cx="3937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i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12</a:t>
            </a:r>
            <a:endParaRPr lang="ru-RU" sz="1200" b="1" i="1" dirty="0">
              <a:solidFill>
                <a:srgbClr val="FF0000"/>
              </a:solidFill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56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</TotalTime>
  <Words>520</Words>
  <Application>Microsoft Office PowerPoint</Application>
  <PresentationFormat>Экран (4:3)</PresentationFormat>
  <Paragraphs>192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Comic Sans MS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33</cp:revision>
  <dcterms:created xsi:type="dcterms:W3CDTF">2021-09-29T11:56:50Z</dcterms:created>
  <dcterms:modified xsi:type="dcterms:W3CDTF">2022-01-24T13:27:51Z</dcterms:modified>
</cp:coreProperties>
</file>